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1"/>
  </p:sldMasterIdLst>
  <p:notesMasterIdLst>
    <p:notesMasterId r:id="rId110"/>
  </p:notesMasterIdLst>
  <p:handoutMasterIdLst>
    <p:handoutMasterId r:id="rId111"/>
  </p:handoutMasterIdLst>
  <p:sldIdLst>
    <p:sldId id="256" r:id="rId2"/>
    <p:sldId id="679" r:id="rId3"/>
    <p:sldId id="731" r:id="rId4"/>
    <p:sldId id="550" r:id="rId5"/>
    <p:sldId id="741" r:id="rId6"/>
    <p:sldId id="742" r:id="rId7"/>
    <p:sldId id="743" r:id="rId8"/>
    <p:sldId id="549" r:id="rId9"/>
    <p:sldId id="553" r:id="rId10"/>
    <p:sldId id="568" r:id="rId11"/>
    <p:sldId id="680" r:id="rId12"/>
    <p:sldId id="744" r:id="rId13"/>
    <p:sldId id="681" r:id="rId14"/>
    <p:sldId id="682" r:id="rId15"/>
    <p:sldId id="780" r:id="rId16"/>
    <p:sldId id="770" r:id="rId17"/>
    <p:sldId id="771" r:id="rId18"/>
    <p:sldId id="772" r:id="rId19"/>
    <p:sldId id="773" r:id="rId20"/>
    <p:sldId id="774" r:id="rId21"/>
    <p:sldId id="775" r:id="rId22"/>
    <p:sldId id="776" r:id="rId23"/>
    <p:sldId id="777" r:id="rId24"/>
    <p:sldId id="778" r:id="rId25"/>
    <p:sldId id="779" r:id="rId26"/>
    <p:sldId id="781" r:id="rId27"/>
    <p:sldId id="684" r:id="rId28"/>
    <p:sldId id="686" r:id="rId29"/>
    <p:sldId id="687" r:id="rId30"/>
    <p:sldId id="688" r:id="rId31"/>
    <p:sldId id="689" r:id="rId32"/>
    <p:sldId id="690" r:id="rId33"/>
    <p:sldId id="691" r:id="rId34"/>
    <p:sldId id="692" r:id="rId35"/>
    <p:sldId id="693" r:id="rId36"/>
    <p:sldId id="750" r:id="rId37"/>
    <p:sldId id="751" r:id="rId38"/>
    <p:sldId id="752" r:id="rId39"/>
    <p:sldId id="753" r:id="rId40"/>
    <p:sldId id="754" r:id="rId41"/>
    <p:sldId id="755" r:id="rId42"/>
    <p:sldId id="756" r:id="rId43"/>
    <p:sldId id="757" r:id="rId44"/>
    <p:sldId id="758" r:id="rId45"/>
    <p:sldId id="759" r:id="rId46"/>
    <p:sldId id="760" r:id="rId47"/>
    <p:sldId id="761" r:id="rId48"/>
    <p:sldId id="762" r:id="rId49"/>
    <p:sldId id="763" r:id="rId50"/>
    <p:sldId id="764" r:id="rId51"/>
    <p:sldId id="765" r:id="rId52"/>
    <p:sldId id="766" r:id="rId53"/>
    <p:sldId id="767" r:id="rId54"/>
    <p:sldId id="768" r:id="rId55"/>
    <p:sldId id="658" r:id="rId56"/>
    <p:sldId id="784" r:id="rId57"/>
    <p:sldId id="782" r:id="rId58"/>
    <p:sldId id="787" r:id="rId59"/>
    <p:sldId id="785" r:id="rId60"/>
    <p:sldId id="786" r:id="rId61"/>
    <p:sldId id="789" r:id="rId62"/>
    <p:sldId id="790" r:id="rId63"/>
    <p:sldId id="791" r:id="rId64"/>
    <p:sldId id="792" r:id="rId65"/>
    <p:sldId id="793" r:id="rId66"/>
    <p:sldId id="732" r:id="rId67"/>
    <p:sldId id="733" r:id="rId68"/>
    <p:sldId id="734" r:id="rId69"/>
    <p:sldId id="735" r:id="rId70"/>
    <p:sldId id="736" r:id="rId71"/>
    <p:sldId id="737" r:id="rId72"/>
    <p:sldId id="738" r:id="rId73"/>
    <p:sldId id="636" r:id="rId74"/>
    <p:sldId id="637" r:id="rId75"/>
    <p:sldId id="638" r:id="rId76"/>
    <p:sldId id="639" r:id="rId77"/>
    <p:sldId id="640" r:id="rId78"/>
    <p:sldId id="641" r:id="rId79"/>
    <p:sldId id="642" r:id="rId80"/>
    <p:sldId id="643" r:id="rId81"/>
    <p:sldId id="645" r:id="rId82"/>
    <p:sldId id="646" r:id="rId83"/>
    <p:sldId id="647" r:id="rId84"/>
    <p:sldId id="648" r:id="rId85"/>
    <p:sldId id="669" r:id="rId86"/>
    <p:sldId id="797" r:id="rId87"/>
    <p:sldId id="661" r:id="rId88"/>
    <p:sldId id="662" r:id="rId89"/>
    <p:sldId id="663" r:id="rId90"/>
    <p:sldId id="664" r:id="rId91"/>
    <p:sldId id="665" r:id="rId92"/>
    <p:sldId id="666" r:id="rId93"/>
    <p:sldId id="667" r:id="rId94"/>
    <p:sldId id="668" r:id="rId95"/>
    <p:sldId id="728" r:id="rId96"/>
    <p:sldId id="671" r:id="rId97"/>
    <p:sldId id="678" r:id="rId98"/>
    <p:sldId id="674" r:id="rId99"/>
    <p:sldId id="794" r:id="rId100"/>
    <p:sldId id="795" r:id="rId101"/>
    <p:sldId id="796" r:id="rId102"/>
    <p:sldId id="730" r:id="rId103"/>
    <p:sldId id="570" r:id="rId104"/>
    <p:sldId id="673" r:id="rId105"/>
    <p:sldId id="571" r:id="rId106"/>
    <p:sldId id="569" r:id="rId107"/>
    <p:sldId id="739" r:id="rId108"/>
    <p:sldId id="542" r:id="rId109"/>
  </p:sldIdLst>
  <p:sldSz cx="9144000" cy="6858000" type="screen4x3"/>
  <p:notesSz cx="7315200" cy="9601200"/>
  <p:defaultTextStyle>
    <a:defPPr>
      <a:defRPr lang="it-IT"/>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ard Vilalta" initials="RV"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3333FF"/>
    <a:srgbClr val="4A66AC"/>
    <a:srgbClr val="333399"/>
    <a:srgbClr val="FFFFFF"/>
    <a:srgbClr val="FF0000"/>
    <a:srgbClr val="3333CC"/>
    <a:srgbClr val="FF66FF"/>
    <a:srgbClr val="00CC00"/>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3" autoAdjust="0"/>
    <p:restoredTop sz="94653" autoAdjust="0"/>
  </p:normalViewPr>
  <p:slideViewPr>
    <p:cSldViewPr snapToGrid="0">
      <p:cViewPr varScale="1">
        <p:scale>
          <a:sx n="102" d="100"/>
          <a:sy n="102" d="100"/>
        </p:scale>
        <p:origin x="1218"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76" d="100"/>
          <a:sy n="76" d="100"/>
        </p:scale>
        <p:origin x="-3342" y="-114"/>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1" y="0"/>
            <a:ext cx="3170717" cy="480598"/>
          </a:xfrm>
          <a:prstGeom prst="rect">
            <a:avLst/>
          </a:prstGeom>
        </p:spPr>
        <p:txBody>
          <a:bodyPr vert="horz" lIns="94760" tIns="47380" rIns="94760" bIns="47380" rtlCol="0"/>
          <a:lstStyle>
            <a:lvl1pPr algn="l">
              <a:defRPr sz="1200">
                <a:latin typeface="Arial" pitchFamily="34" charset="0"/>
                <a:cs typeface="Arial" pitchFamily="34" charset="0"/>
              </a:defRPr>
            </a:lvl1pPr>
          </a:lstStyle>
          <a:p>
            <a:pPr>
              <a:defRPr/>
            </a:pPr>
            <a:endParaRPr lang="es-ES"/>
          </a:p>
        </p:txBody>
      </p:sp>
      <p:sp>
        <p:nvSpPr>
          <p:cNvPr id="3" name="2 Marcador de fecha"/>
          <p:cNvSpPr>
            <a:spLocks noGrp="1"/>
          </p:cNvSpPr>
          <p:nvPr>
            <p:ph type="dt" sz="quarter" idx="1"/>
          </p:nvPr>
        </p:nvSpPr>
        <p:spPr>
          <a:xfrm>
            <a:off x="4142777" y="0"/>
            <a:ext cx="3170717" cy="480598"/>
          </a:xfrm>
          <a:prstGeom prst="rect">
            <a:avLst/>
          </a:prstGeom>
        </p:spPr>
        <p:txBody>
          <a:bodyPr vert="horz" lIns="94760" tIns="47380" rIns="94760" bIns="47380" rtlCol="0"/>
          <a:lstStyle>
            <a:lvl1pPr algn="r">
              <a:defRPr sz="1200">
                <a:latin typeface="Arial" pitchFamily="34" charset="0"/>
                <a:cs typeface="Arial" pitchFamily="34" charset="0"/>
              </a:defRPr>
            </a:lvl1pPr>
          </a:lstStyle>
          <a:p>
            <a:pPr>
              <a:defRPr/>
            </a:pPr>
            <a:fld id="{6F384A07-C4A1-4C9D-A530-5721845CC291}" type="datetimeFigureOut">
              <a:rPr lang="es-ES"/>
              <a:pPr>
                <a:defRPr/>
              </a:pPr>
              <a:t>09/05/2017</a:t>
            </a:fld>
            <a:endParaRPr lang="es-ES"/>
          </a:p>
        </p:txBody>
      </p:sp>
      <p:sp>
        <p:nvSpPr>
          <p:cNvPr id="4" name="3 Marcador de pie de página"/>
          <p:cNvSpPr>
            <a:spLocks noGrp="1"/>
          </p:cNvSpPr>
          <p:nvPr>
            <p:ph type="ftr" sz="quarter" idx="2"/>
          </p:nvPr>
        </p:nvSpPr>
        <p:spPr>
          <a:xfrm>
            <a:off x="1" y="9119069"/>
            <a:ext cx="3170717" cy="480597"/>
          </a:xfrm>
          <a:prstGeom prst="rect">
            <a:avLst/>
          </a:prstGeom>
        </p:spPr>
        <p:txBody>
          <a:bodyPr vert="horz" lIns="94760" tIns="47380" rIns="94760" bIns="47380" rtlCol="0" anchor="b"/>
          <a:lstStyle>
            <a:lvl1pPr algn="l">
              <a:defRPr sz="1200">
                <a:latin typeface="Arial" pitchFamily="34" charset="0"/>
                <a:cs typeface="Arial" pitchFamily="34" charset="0"/>
              </a:defRPr>
            </a:lvl1pPr>
          </a:lstStyle>
          <a:p>
            <a:pPr>
              <a:defRPr/>
            </a:pPr>
            <a:endParaRPr lang="es-ES"/>
          </a:p>
        </p:txBody>
      </p:sp>
      <p:sp>
        <p:nvSpPr>
          <p:cNvPr id="5" name="4 Marcador de número de diapositiva"/>
          <p:cNvSpPr>
            <a:spLocks noGrp="1"/>
          </p:cNvSpPr>
          <p:nvPr>
            <p:ph type="sldNum" sz="quarter" idx="3"/>
          </p:nvPr>
        </p:nvSpPr>
        <p:spPr>
          <a:xfrm>
            <a:off x="4142777" y="9119069"/>
            <a:ext cx="3170717" cy="480597"/>
          </a:xfrm>
          <a:prstGeom prst="rect">
            <a:avLst/>
          </a:prstGeom>
        </p:spPr>
        <p:txBody>
          <a:bodyPr vert="horz" lIns="94760" tIns="47380" rIns="94760" bIns="47380" rtlCol="0" anchor="b"/>
          <a:lstStyle>
            <a:lvl1pPr algn="r">
              <a:defRPr sz="1200">
                <a:latin typeface="Arial" pitchFamily="34" charset="0"/>
                <a:cs typeface="Arial" pitchFamily="34" charset="0"/>
              </a:defRPr>
            </a:lvl1pPr>
          </a:lstStyle>
          <a:p>
            <a:pPr>
              <a:defRPr/>
            </a:pPr>
            <a:fld id="{14043342-2E7B-44D9-9F0C-2353861019E9}" type="slidenum">
              <a:rPr lang="es-ES"/>
              <a:pPr>
                <a:defRPr/>
              </a:pPr>
              <a:t>‹Nº›</a:t>
            </a:fld>
            <a:endParaRPr lang="es-ES"/>
          </a:p>
        </p:txBody>
      </p:sp>
    </p:spTree>
    <p:extLst>
      <p:ext uri="{BB962C8B-B14F-4D97-AF65-F5344CB8AC3E}">
        <p14:creationId xmlns:p14="http://schemas.microsoft.com/office/powerpoint/2010/main" val="357624538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1" y="0"/>
            <a:ext cx="3170717" cy="480598"/>
          </a:xfrm>
          <a:prstGeom prst="rect">
            <a:avLst/>
          </a:prstGeom>
          <a:noFill/>
          <a:ln w="9525">
            <a:noFill/>
            <a:miter lim="800000"/>
            <a:headEnd/>
            <a:tailEnd/>
          </a:ln>
          <a:effectLst/>
        </p:spPr>
        <p:txBody>
          <a:bodyPr vert="horz" wrap="square" lIns="94760" tIns="47380" rIns="94760" bIns="47380" numCol="1" anchor="t" anchorCtr="0" compatLnSpc="1">
            <a:prstTxWarp prst="textNoShape">
              <a:avLst/>
            </a:prstTxWarp>
          </a:bodyPr>
          <a:lstStyle>
            <a:lvl1pPr>
              <a:defRPr sz="1200">
                <a:latin typeface="Arial" charset="0"/>
                <a:cs typeface="+mn-cs"/>
              </a:defRPr>
            </a:lvl1pPr>
          </a:lstStyle>
          <a:p>
            <a:pPr>
              <a:defRPr/>
            </a:pPr>
            <a:endParaRPr lang="it-IT"/>
          </a:p>
        </p:txBody>
      </p:sp>
      <p:sp>
        <p:nvSpPr>
          <p:cNvPr id="10243" name="Rectangle 3"/>
          <p:cNvSpPr>
            <a:spLocks noGrp="1" noChangeArrowheads="1"/>
          </p:cNvSpPr>
          <p:nvPr>
            <p:ph type="dt" idx="1"/>
          </p:nvPr>
        </p:nvSpPr>
        <p:spPr bwMode="auto">
          <a:xfrm>
            <a:off x="4142777" y="0"/>
            <a:ext cx="3170717" cy="480598"/>
          </a:xfrm>
          <a:prstGeom prst="rect">
            <a:avLst/>
          </a:prstGeom>
          <a:noFill/>
          <a:ln w="9525">
            <a:noFill/>
            <a:miter lim="800000"/>
            <a:headEnd/>
            <a:tailEnd/>
          </a:ln>
          <a:effectLst/>
        </p:spPr>
        <p:txBody>
          <a:bodyPr vert="horz" wrap="square" lIns="94760" tIns="47380" rIns="94760" bIns="47380" numCol="1" anchor="t" anchorCtr="0" compatLnSpc="1">
            <a:prstTxWarp prst="textNoShape">
              <a:avLst/>
            </a:prstTxWarp>
          </a:bodyPr>
          <a:lstStyle>
            <a:lvl1pPr algn="r">
              <a:defRPr sz="1200">
                <a:latin typeface="Arial" charset="0"/>
                <a:cs typeface="+mn-cs"/>
              </a:defRPr>
            </a:lvl1pPr>
          </a:lstStyle>
          <a:p>
            <a:pPr>
              <a:defRPr/>
            </a:pPr>
            <a:endParaRPr lang="it-IT"/>
          </a:p>
        </p:txBody>
      </p:sp>
      <p:sp>
        <p:nvSpPr>
          <p:cNvPr id="1536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731181" y="4561837"/>
            <a:ext cx="5852843" cy="4319234"/>
          </a:xfrm>
          <a:prstGeom prst="rect">
            <a:avLst/>
          </a:prstGeom>
          <a:noFill/>
          <a:ln w="9525">
            <a:noFill/>
            <a:miter lim="800000"/>
            <a:headEnd/>
            <a:tailEnd/>
          </a:ln>
          <a:effectLst/>
        </p:spPr>
        <p:txBody>
          <a:bodyPr vert="horz" wrap="square" lIns="94760" tIns="47380" rIns="94760" bIns="47380" numCol="1" anchor="t" anchorCtr="0" compatLnSpc="1">
            <a:prstTxWarp prst="textNoShape">
              <a:avLst/>
            </a:prstTxWarp>
          </a:bodyPr>
          <a:lstStyle/>
          <a:p>
            <a:pPr lvl="0"/>
            <a:r>
              <a:rPr lang="it-IT" noProof="0" smtClean="0"/>
              <a:t>Fare clic per modificare gli stili del testo dello schema</a:t>
            </a:r>
          </a:p>
          <a:p>
            <a:pPr lvl="1"/>
            <a:r>
              <a:rPr lang="it-IT" noProof="0" smtClean="0"/>
              <a:t>Secondo livello</a:t>
            </a:r>
          </a:p>
          <a:p>
            <a:pPr lvl="2"/>
            <a:r>
              <a:rPr lang="it-IT" noProof="0" smtClean="0"/>
              <a:t>Terzo livello</a:t>
            </a:r>
          </a:p>
          <a:p>
            <a:pPr lvl="3"/>
            <a:r>
              <a:rPr lang="it-IT" noProof="0" smtClean="0"/>
              <a:t>Quarto livello</a:t>
            </a:r>
          </a:p>
          <a:p>
            <a:pPr lvl="4"/>
            <a:r>
              <a:rPr lang="it-IT" noProof="0" smtClean="0"/>
              <a:t>Quinto livello</a:t>
            </a:r>
          </a:p>
        </p:txBody>
      </p:sp>
      <p:sp>
        <p:nvSpPr>
          <p:cNvPr id="10246" name="Rectangle 6"/>
          <p:cNvSpPr>
            <a:spLocks noGrp="1" noChangeArrowheads="1"/>
          </p:cNvSpPr>
          <p:nvPr>
            <p:ph type="ftr" sz="quarter" idx="4"/>
          </p:nvPr>
        </p:nvSpPr>
        <p:spPr bwMode="auto">
          <a:xfrm>
            <a:off x="1" y="9119069"/>
            <a:ext cx="3170717" cy="480597"/>
          </a:xfrm>
          <a:prstGeom prst="rect">
            <a:avLst/>
          </a:prstGeom>
          <a:noFill/>
          <a:ln w="9525">
            <a:noFill/>
            <a:miter lim="800000"/>
            <a:headEnd/>
            <a:tailEnd/>
          </a:ln>
          <a:effectLst/>
        </p:spPr>
        <p:txBody>
          <a:bodyPr vert="horz" wrap="square" lIns="94760" tIns="47380" rIns="94760" bIns="47380" numCol="1" anchor="b" anchorCtr="0" compatLnSpc="1">
            <a:prstTxWarp prst="textNoShape">
              <a:avLst/>
            </a:prstTxWarp>
          </a:bodyPr>
          <a:lstStyle>
            <a:lvl1pPr>
              <a:defRPr sz="1200">
                <a:latin typeface="Arial" charset="0"/>
                <a:cs typeface="+mn-cs"/>
              </a:defRPr>
            </a:lvl1pPr>
          </a:lstStyle>
          <a:p>
            <a:pPr>
              <a:defRPr/>
            </a:pPr>
            <a:endParaRPr lang="it-IT"/>
          </a:p>
        </p:txBody>
      </p:sp>
      <p:sp>
        <p:nvSpPr>
          <p:cNvPr id="10247" name="Rectangle 7"/>
          <p:cNvSpPr>
            <a:spLocks noGrp="1" noChangeArrowheads="1"/>
          </p:cNvSpPr>
          <p:nvPr>
            <p:ph type="sldNum" sz="quarter" idx="5"/>
          </p:nvPr>
        </p:nvSpPr>
        <p:spPr bwMode="auto">
          <a:xfrm>
            <a:off x="4142777" y="9119069"/>
            <a:ext cx="3170717" cy="480597"/>
          </a:xfrm>
          <a:prstGeom prst="rect">
            <a:avLst/>
          </a:prstGeom>
          <a:noFill/>
          <a:ln w="9525">
            <a:noFill/>
            <a:miter lim="800000"/>
            <a:headEnd/>
            <a:tailEnd/>
          </a:ln>
          <a:effectLst/>
        </p:spPr>
        <p:txBody>
          <a:bodyPr vert="horz" wrap="square" lIns="94760" tIns="47380" rIns="94760" bIns="47380" numCol="1" anchor="b" anchorCtr="0" compatLnSpc="1">
            <a:prstTxWarp prst="textNoShape">
              <a:avLst/>
            </a:prstTxWarp>
          </a:bodyPr>
          <a:lstStyle>
            <a:lvl1pPr algn="r">
              <a:defRPr sz="1200">
                <a:latin typeface="Arial" charset="0"/>
                <a:cs typeface="+mn-cs"/>
              </a:defRPr>
            </a:lvl1pPr>
          </a:lstStyle>
          <a:p>
            <a:pPr>
              <a:defRPr/>
            </a:pPr>
            <a:fld id="{0778A602-2F2B-4BCE-88F0-1367A12655F8}" type="slidenum">
              <a:rPr lang="it-IT"/>
              <a:pPr>
                <a:defRPr/>
              </a:pPr>
              <a:t>‹Nº›</a:t>
            </a:fld>
            <a:endParaRPr lang="it-IT"/>
          </a:p>
        </p:txBody>
      </p:sp>
    </p:spTree>
    <p:extLst>
      <p:ext uri="{BB962C8B-B14F-4D97-AF65-F5344CB8AC3E}">
        <p14:creationId xmlns:p14="http://schemas.microsoft.com/office/powerpoint/2010/main" val="916933127"/>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836266E3-DAD2-4F6F-BAEB-D232B62FE238}" type="slidenum">
              <a:rPr lang="it-IT" smtClean="0">
                <a:cs typeface="Arial" charset="0"/>
              </a:rPr>
              <a:pPr/>
              <a:t>1</a:t>
            </a:fld>
            <a:endParaRPr lang="it-IT" smtClean="0">
              <a:cs typeface="Arial"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endParaRPr lang="it-IT"/>
          </a:p>
        </p:txBody>
      </p:sp>
    </p:spTree>
    <p:extLst>
      <p:ext uri="{BB962C8B-B14F-4D97-AF65-F5344CB8AC3E}">
        <p14:creationId xmlns:p14="http://schemas.microsoft.com/office/powerpoint/2010/main" val="1467115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endParaRPr lang="en-US"/>
          </a:p>
        </p:txBody>
      </p:sp>
      <p:sp>
        <p:nvSpPr>
          <p:cNvPr id="4" name="Slide Number Placeholder 3"/>
          <p:cNvSpPr>
            <a:spLocks noGrp="1"/>
          </p:cNvSpPr>
          <p:nvPr>
            <p:ph type="sldNum" sz="quarter" idx="10"/>
          </p:nvPr>
        </p:nvSpPr>
        <p:spPr/>
        <p:txBody>
          <a:bodyPr/>
          <a:lstStyle/>
          <a:p>
            <a:fld id="{2DB52FA4-D9D6-41BE-8878-D243C24F13E0}" type="slidenum">
              <a:rPr lang="en-US" smtClean="0"/>
              <a:pPr/>
              <a:t>31</a:t>
            </a:fld>
            <a:endParaRPr lang="en-US"/>
          </a:p>
        </p:txBody>
      </p:sp>
      <p:sp>
        <p:nvSpPr>
          <p:cNvPr id="5" name="Footer Placeholder 4"/>
          <p:cNvSpPr>
            <a:spLocks noGrp="1"/>
          </p:cNvSpPr>
          <p:nvPr>
            <p:ph type="ftr" sz="quarter" idx="11"/>
          </p:nvPr>
        </p:nvSpPr>
        <p:spPr/>
        <p:txBody>
          <a:bodyPr/>
          <a:lstStyle/>
          <a:p>
            <a:pPr>
              <a:defRPr/>
            </a:pPr>
            <a:endParaRPr lang="it-IT"/>
          </a:p>
        </p:txBody>
      </p:sp>
    </p:spTree>
    <p:extLst>
      <p:ext uri="{BB962C8B-B14F-4D97-AF65-F5344CB8AC3E}">
        <p14:creationId xmlns:p14="http://schemas.microsoft.com/office/powerpoint/2010/main" val="1061680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DB52FA4-D9D6-41BE-8878-D243C24F13E0}" type="slidenum">
              <a:rPr lang="en-US" smtClean="0"/>
              <a:pPr/>
              <a:t>32</a:t>
            </a:fld>
            <a:endParaRPr lang="en-US"/>
          </a:p>
        </p:txBody>
      </p:sp>
      <p:sp>
        <p:nvSpPr>
          <p:cNvPr id="5" name="Footer Placeholder 4"/>
          <p:cNvSpPr>
            <a:spLocks noGrp="1"/>
          </p:cNvSpPr>
          <p:nvPr>
            <p:ph type="ftr" sz="quarter" idx="11"/>
          </p:nvPr>
        </p:nvSpPr>
        <p:spPr/>
        <p:txBody>
          <a:bodyPr/>
          <a:lstStyle/>
          <a:p>
            <a:pPr>
              <a:defRPr/>
            </a:pPr>
            <a:endParaRPr lang="it-IT"/>
          </a:p>
        </p:txBody>
      </p:sp>
    </p:spTree>
    <p:extLst>
      <p:ext uri="{BB962C8B-B14F-4D97-AF65-F5344CB8AC3E}">
        <p14:creationId xmlns:p14="http://schemas.microsoft.com/office/powerpoint/2010/main" val="1594191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DB52FA4-D9D6-41BE-8878-D243C24F13E0}" type="slidenum">
              <a:rPr lang="en-US" smtClean="0"/>
              <a:pPr/>
              <a:t>33</a:t>
            </a:fld>
            <a:endParaRPr lang="en-US"/>
          </a:p>
        </p:txBody>
      </p:sp>
      <p:sp>
        <p:nvSpPr>
          <p:cNvPr id="5" name="Footer Placeholder 4"/>
          <p:cNvSpPr>
            <a:spLocks noGrp="1"/>
          </p:cNvSpPr>
          <p:nvPr>
            <p:ph type="ftr" sz="quarter" idx="11"/>
          </p:nvPr>
        </p:nvSpPr>
        <p:spPr/>
        <p:txBody>
          <a:bodyPr/>
          <a:lstStyle/>
          <a:p>
            <a:pPr>
              <a:defRPr/>
            </a:pPr>
            <a:endParaRPr lang="it-IT"/>
          </a:p>
        </p:txBody>
      </p:sp>
    </p:spTree>
    <p:extLst>
      <p:ext uri="{BB962C8B-B14F-4D97-AF65-F5344CB8AC3E}">
        <p14:creationId xmlns:p14="http://schemas.microsoft.com/office/powerpoint/2010/main" val="1247803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DB52FA4-D9D6-41BE-8878-D243C24F13E0}" type="slidenum">
              <a:rPr lang="en-US" smtClean="0"/>
              <a:pPr/>
              <a:t>34</a:t>
            </a:fld>
            <a:endParaRPr lang="en-US"/>
          </a:p>
        </p:txBody>
      </p:sp>
      <p:sp>
        <p:nvSpPr>
          <p:cNvPr id="5" name="Footer Placeholder 4"/>
          <p:cNvSpPr>
            <a:spLocks noGrp="1"/>
          </p:cNvSpPr>
          <p:nvPr>
            <p:ph type="ftr" sz="quarter" idx="11"/>
          </p:nvPr>
        </p:nvSpPr>
        <p:spPr/>
        <p:txBody>
          <a:bodyPr/>
          <a:lstStyle/>
          <a:p>
            <a:pPr>
              <a:defRPr/>
            </a:pPr>
            <a:endParaRPr lang="it-IT"/>
          </a:p>
        </p:txBody>
      </p:sp>
    </p:spTree>
    <p:extLst>
      <p:ext uri="{BB962C8B-B14F-4D97-AF65-F5344CB8AC3E}">
        <p14:creationId xmlns:p14="http://schemas.microsoft.com/office/powerpoint/2010/main" val="3879656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DB52FA4-D9D6-41BE-8878-D243C24F13E0}" type="slidenum">
              <a:rPr lang="en-US" smtClean="0"/>
              <a:pPr/>
              <a:t>35</a:t>
            </a:fld>
            <a:endParaRPr lang="en-US"/>
          </a:p>
        </p:txBody>
      </p:sp>
      <p:sp>
        <p:nvSpPr>
          <p:cNvPr id="5" name="Footer Placeholder 4"/>
          <p:cNvSpPr>
            <a:spLocks noGrp="1"/>
          </p:cNvSpPr>
          <p:nvPr>
            <p:ph type="ftr" sz="quarter" idx="11"/>
          </p:nvPr>
        </p:nvSpPr>
        <p:spPr/>
        <p:txBody>
          <a:bodyPr/>
          <a:lstStyle/>
          <a:p>
            <a:pPr>
              <a:defRPr/>
            </a:pPr>
            <a:endParaRPr lang="it-IT"/>
          </a:p>
        </p:txBody>
      </p:sp>
    </p:spTree>
    <p:extLst>
      <p:ext uri="{BB962C8B-B14F-4D97-AF65-F5344CB8AC3E}">
        <p14:creationId xmlns:p14="http://schemas.microsoft.com/office/powerpoint/2010/main" val="4128215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Marcador de imagen de diapositiva"/>
          <p:cNvSpPr>
            <a:spLocks noGrp="1" noRot="1" noChangeAspect="1" noTextEdit="1"/>
          </p:cNvSpPr>
          <p:nvPr>
            <p:ph type="sldImg"/>
          </p:nvPr>
        </p:nvSpPr>
        <p:spPr>
          <a:ln/>
        </p:spPr>
      </p:sp>
      <p:sp>
        <p:nvSpPr>
          <p:cNvPr id="21507" name="2 Marcador de notas"/>
          <p:cNvSpPr>
            <a:spLocks noGrp="1"/>
          </p:cNvSpPr>
          <p:nvPr>
            <p:ph type="body" idx="1"/>
          </p:nvPr>
        </p:nvSpPr>
        <p:spPr>
          <a:noFill/>
          <a:ln/>
        </p:spPr>
        <p:txBody>
          <a:bodyPr/>
          <a:lstStyle/>
          <a:p>
            <a:pPr eaLnBrk="1" hangingPunct="1"/>
            <a:endParaRPr lang="es-ES" smtClean="0"/>
          </a:p>
        </p:txBody>
      </p:sp>
      <p:sp>
        <p:nvSpPr>
          <p:cNvPr id="21508" name="3 Marcador de número de diapositiva"/>
          <p:cNvSpPr>
            <a:spLocks noGrp="1"/>
          </p:cNvSpPr>
          <p:nvPr>
            <p:ph type="sldNum" sz="quarter" idx="5"/>
          </p:nvPr>
        </p:nvSpPr>
        <p:spPr>
          <a:noFill/>
        </p:spPr>
        <p:txBody>
          <a:bodyPr/>
          <a:lstStyle/>
          <a:p>
            <a:fld id="{D31DE1F8-0996-4686-9336-08C5D2010549}" type="slidenum">
              <a:rPr lang="it-IT" smtClean="0">
                <a:cs typeface="Arial" charset="0"/>
              </a:rPr>
              <a:pPr/>
              <a:t>108</a:t>
            </a:fld>
            <a:endParaRPr lang="it-IT" smtClean="0">
              <a:cs typeface="Arial" charset="0"/>
            </a:endParaRPr>
          </a:p>
        </p:txBody>
      </p:sp>
      <p:sp>
        <p:nvSpPr>
          <p:cNvPr id="5" name="Footer Placeholder 4"/>
          <p:cNvSpPr>
            <a:spLocks noGrp="1"/>
          </p:cNvSpPr>
          <p:nvPr>
            <p:ph type="ftr" sz="quarter" idx="10"/>
          </p:nvPr>
        </p:nvSpPr>
        <p:spPr/>
        <p:txBody>
          <a:bodyPr/>
          <a:lstStyle/>
          <a:p>
            <a:pPr>
              <a:defRPr/>
            </a:pPr>
            <a:endParaRPr lang="it-IT"/>
          </a:p>
        </p:txBody>
      </p:sp>
    </p:spTree>
    <p:extLst>
      <p:ext uri="{BB962C8B-B14F-4D97-AF65-F5344CB8AC3E}">
        <p14:creationId xmlns:p14="http://schemas.microsoft.com/office/powerpoint/2010/main" val="29586983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1749057" y="2734489"/>
            <a:ext cx="6267892" cy="1470025"/>
          </a:xfrm>
        </p:spPr>
        <p:txBody>
          <a:bodyPr/>
          <a:lstStyle>
            <a:lvl1pPr>
              <a:defRPr b="0">
                <a:latin typeface="Gill Sans MT" pitchFamily="34" charset="0"/>
              </a:defRPr>
            </a:lvl1pPr>
          </a:lstStyle>
          <a:p>
            <a:r>
              <a:rPr lang="es-ES" dirty="0" smtClean="0"/>
              <a:t>Haga clic para modificar el estilo de título del patrón</a:t>
            </a:r>
            <a:endParaRPr lang="es-ES" dirty="0"/>
          </a:p>
        </p:txBody>
      </p:sp>
      <p:sp>
        <p:nvSpPr>
          <p:cNvPr id="3" name="2 Subtítulo"/>
          <p:cNvSpPr>
            <a:spLocks noGrp="1"/>
          </p:cNvSpPr>
          <p:nvPr>
            <p:ph type="subTitle" idx="1"/>
          </p:nvPr>
        </p:nvSpPr>
        <p:spPr>
          <a:xfrm>
            <a:off x="933450" y="4439116"/>
            <a:ext cx="7391400" cy="1752600"/>
          </a:xfrm>
        </p:spPr>
        <p:txBody>
          <a:bodyPr/>
          <a:lstStyle>
            <a:lvl1pPr marL="0" indent="0" algn="ctr">
              <a:buNone/>
              <a:defRPr>
                <a:latin typeface="Gill Sans MT"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dirty="0" smtClean="0"/>
              <a:t>Haga clic para modificar el estilo de subtítulo del patrón</a:t>
            </a:r>
            <a:endParaRPr lang="es-ES" dirty="0"/>
          </a:p>
        </p:txBody>
      </p:sp>
      <p:pic>
        <p:nvPicPr>
          <p:cNvPr id="7" name="4 Imagen"/>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4439117"/>
          </a:xfrm>
          <a:prstGeom prst="rect">
            <a:avLst/>
          </a:prstGeom>
        </p:spPr>
      </p:pic>
      <p:sp>
        <p:nvSpPr>
          <p:cNvPr id="9" name="Marcador de pie de página 7"/>
          <p:cNvSpPr>
            <a:spLocks noGrp="1"/>
          </p:cNvSpPr>
          <p:nvPr userDrawn="1">
            <p:ph type="ftr" sz="quarter" idx="4294967295"/>
          </p:nvPr>
        </p:nvSpPr>
        <p:spPr>
          <a:xfrm>
            <a:off x="7425647" y="6486024"/>
            <a:ext cx="1646162" cy="251661"/>
          </a:xfrm>
          <a:prstGeom prst="rect">
            <a:avLst/>
          </a:prstGeom>
        </p:spPr>
        <p:txBody>
          <a:bodyPr/>
          <a:lstStyle>
            <a:lvl1pPr>
              <a:defRPr sz="1200" b="0">
                <a:solidFill>
                  <a:srgbClr val="333399"/>
                </a:solidFill>
                <a:latin typeface="+mn-lt"/>
              </a:defRPr>
            </a:lvl1pPr>
          </a:lstStyle>
          <a:p>
            <a:r>
              <a:rPr lang="es-ES" smtClean="0"/>
              <a:t>OFC 2017 - SC449</a:t>
            </a:r>
            <a:endParaRPr lang="es-E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2562059"/>
            <a:ext cx="7772400" cy="1362075"/>
          </a:xfrm>
        </p:spPr>
        <p:txBody>
          <a:bodyPr anchor="t"/>
          <a:lstStyle>
            <a:lvl1pPr algn="l">
              <a:defRPr sz="4000" b="1" cap="all"/>
            </a:lvl1pPr>
          </a:lstStyle>
          <a:p>
            <a:r>
              <a:rPr lang="es-ES" dirty="0" smtClean="0"/>
              <a:t>Haga clic para modificar el estilo de título del patrón</a:t>
            </a:r>
            <a:endParaRPr lang="es-ES" dirty="0"/>
          </a:p>
        </p:txBody>
      </p:sp>
      <p:sp>
        <p:nvSpPr>
          <p:cNvPr id="3" name="2 Marcador de texto"/>
          <p:cNvSpPr>
            <a:spLocks noGrp="1"/>
          </p:cNvSpPr>
          <p:nvPr>
            <p:ph type="body" idx="1"/>
          </p:nvPr>
        </p:nvSpPr>
        <p:spPr>
          <a:xfrm>
            <a:off x="738355" y="4572000"/>
            <a:ext cx="7772400" cy="773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dirty="0" smtClean="0"/>
              <a:t>Haga clic para modificar el estilo de texto del patrón</a:t>
            </a:r>
          </a:p>
        </p:txBody>
      </p:sp>
      <p:sp>
        <p:nvSpPr>
          <p:cNvPr id="7" name="Slide Number Placeholder 2"/>
          <p:cNvSpPr>
            <a:spLocks noGrp="1"/>
          </p:cNvSpPr>
          <p:nvPr>
            <p:ph type="sldNum" sz="quarter" idx="4"/>
          </p:nvPr>
        </p:nvSpPr>
        <p:spPr>
          <a:xfrm>
            <a:off x="3970422" y="6444583"/>
            <a:ext cx="882316" cy="365125"/>
          </a:xfrm>
          <a:prstGeom prst="rect">
            <a:avLst/>
          </a:prstGeom>
        </p:spPr>
        <p:txBody>
          <a:bodyPr/>
          <a:lstStyle>
            <a:lvl1pPr algn="ctr">
              <a:defRPr sz="1400">
                <a:solidFill>
                  <a:schemeClr val="bg1">
                    <a:lumMod val="50000"/>
                  </a:schemeClr>
                </a:solidFill>
              </a:defRPr>
            </a:lvl1pPr>
          </a:lstStyle>
          <a:p>
            <a:fld id="{95FB27F1-C2FE-E646-9E41-8F3092BBAFAE}" type="slidenum">
              <a:rPr lang="en-US" smtClean="0"/>
              <a:pPr/>
              <a:t>‹Nº›</a:t>
            </a:fld>
            <a:endParaRPr lang="en-US"/>
          </a:p>
        </p:txBody>
      </p:sp>
      <p:sp>
        <p:nvSpPr>
          <p:cNvPr id="8" name="Marcador de pie de página 7"/>
          <p:cNvSpPr>
            <a:spLocks noGrp="1"/>
          </p:cNvSpPr>
          <p:nvPr userDrawn="1">
            <p:ph type="ftr" sz="quarter" idx="3"/>
          </p:nvPr>
        </p:nvSpPr>
        <p:spPr>
          <a:xfrm>
            <a:off x="7441689" y="6461961"/>
            <a:ext cx="1646162" cy="251661"/>
          </a:xfrm>
          <a:prstGeom prst="rect">
            <a:avLst/>
          </a:prstGeom>
        </p:spPr>
        <p:txBody>
          <a:bodyPr/>
          <a:lstStyle>
            <a:lvl1pPr>
              <a:defRPr sz="1200" b="0">
                <a:solidFill>
                  <a:srgbClr val="333399"/>
                </a:solidFill>
                <a:latin typeface="+mn-lt"/>
              </a:defRPr>
            </a:lvl1pPr>
          </a:lstStyle>
          <a:p>
            <a:r>
              <a:rPr lang="es-ES" smtClean="0"/>
              <a:t>OFC 2017 - SC449</a:t>
            </a:r>
            <a:endParaRPr lang="es-E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349417"/>
            <a:ext cx="8229600" cy="503238"/>
          </a:xfrm>
        </p:spPr>
        <p:txBody>
          <a:bodyPr/>
          <a:lstStyle>
            <a:lvl1pPr>
              <a:defRPr>
                <a:latin typeface="Gill Sans MT" pitchFamily="34" charset="0"/>
              </a:defRPr>
            </a:lvl1pPr>
          </a:lstStyle>
          <a:p>
            <a:r>
              <a:rPr lang="es-ES" dirty="0" smtClean="0"/>
              <a:t>Haga clic para modificar el estilo de título del patrón</a:t>
            </a:r>
            <a:endParaRPr lang="es-ES" dirty="0"/>
          </a:p>
        </p:txBody>
      </p:sp>
      <p:sp>
        <p:nvSpPr>
          <p:cNvPr id="3" name="2 Marcador de contenido"/>
          <p:cNvSpPr>
            <a:spLocks noGrp="1"/>
          </p:cNvSpPr>
          <p:nvPr>
            <p:ph idx="1" hasCustomPrompt="1"/>
          </p:nvPr>
        </p:nvSpPr>
        <p:spPr/>
        <p:txBody>
          <a:bodyPr/>
          <a:lstStyle>
            <a:lvl1pPr>
              <a:defRPr sz="2000"/>
            </a:lvl1pPr>
            <a:lvl4pPr>
              <a:defRPr/>
            </a:lvl4pPr>
            <a:lvl5pPr marL="1828800" marR="0" indent="-228600" algn="l" defTabSz="914400" rtl="0" eaLnBrk="0" fontAlgn="base" latinLnBrk="0" hangingPunct="0">
              <a:lnSpc>
                <a:spcPct val="100000"/>
              </a:lnSpc>
              <a:spcBef>
                <a:spcPct val="20000"/>
              </a:spcBef>
              <a:spcAft>
                <a:spcPct val="0"/>
              </a:spcAft>
              <a:buClr>
                <a:srgbClr val="FF0000"/>
              </a:buClr>
              <a:buSzPct val="50000"/>
              <a:buFont typeface="Franklin Gothic Demi" pitchFamily="34" charset="0"/>
              <a:buNone/>
              <a:tabLst/>
              <a:defRPr lang="es-ES" sz="1200" dirty="0" smtClean="0">
                <a:solidFill>
                  <a:schemeClr val="tx1"/>
                </a:solidFill>
                <a:latin typeface="Gill Sans MT" pitchFamily="34" charset="0"/>
                <a:cs typeface="+mn-cs"/>
              </a:defRPr>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marL="1828800" marR="0" lvl="4" indent="-228600" algn="l" defTabSz="914400" rtl="0" eaLnBrk="0" fontAlgn="base" latinLnBrk="0" hangingPunct="0">
              <a:lnSpc>
                <a:spcPct val="100000"/>
              </a:lnSpc>
              <a:spcBef>
                <a:spcPct val="20000"/>
              </a:spcBef>
              <a:spcAft>
                <a:spcPct val="0"/>
              </a:spcAft>
              <a:buClr>
                <a:srgbClr val="FF0000"/>
              </a:buClr>
              <a:buSzPct val="50000"/>
              <a:buFont typeface="Franklin Gothic Demi" pitchFamily="34" charset="0"/>
              <a:buChar char="►"/>
              <a:tabLst/>
              <a:defRPr/>
            </a:pPr>
            <a:r>
              <a:rPr lang="es-ES" dirty="0" smtClean="0"/>
              <a:t>Quinto nivel</a:t>
            </a:r>
          </a:p>
        </p:txBody>
      </p:sp>
      <p:sp>
        <p:nvSpPr>
          <p:cNvPr id="7" name="Slide Number Placeholder 2"/>
          <p:cNvSpPr>
            <a:spLocks noGrp="1"/>
          </p:cNvSpPr>
          <p:nvPr>
            <p:ph type="sldNum" sz="quarter" idx="4"/>
          </p:nvPr>
        </p:nvSpPr>
        <p:spPr>
          <a:xfrm>
            <a:off x="3970422" y="6444583"/>
            <a:ext cx="882316" cy="365125"/>
          </a:xfrm>
          <a:prstGeom prst="rect">
            <a:avLst/>
          </a:prstGeom>
        </p:spPr>
        <p:txBody>
          <a:bodyPr/>
          <a:lstStyle>
            <a:lvl1pPr algn="ctr">
              <a:defRPr sz="1400">
                <a:solidFill>
                  <a:schemeClr val="bg1">
                    <a:lumMod val="50000"/>
                  </a:schemeClr>
                </a:solidFill>
              </a:defRPr>
            </a:lvl1pPr>
          </a:lstStyle>
          <a:p>
            <a:fld id="{95FB27F1-C2FE-E646-9E41-8F3092BBAFAE}" type="slidenum">
              <a:rPr lang="en-US" smtClean="0"/>
              <a:pPr/>
              <a:t>‹Nº›</a:t>
            </a:fld>
            <a:endParaRPr lang="en-US"/>
          </a:p>
        </p:txBody>
      </p:sp>
      <p:sp>
        <p:nvSpPr>
          <p:cNvPr id="8" name="Marcador de pie de página 7"/>
          <p:cNvSpPr>
            <a:spLocks noGrp="1"/>
          </p:cNvSpPr>
          <p:nvPr userDrawn="1">
            <p:ph type="ftr" sz="quarter" idx="3"/>
          </p:nvPr>
        </p:nvSpPr>
        <p:spPr>
          <a:xfrm>
            <a:off x="7441689" y="6461961"/>
            <a:ext cx="1646162" cy="251661"/>
          </a:xfrm>
          <a:prstGeom prst="rect">
            <a:avLst/>
          </a:prstGeom>
        </p:spPr>
        <p:txBody>
          <a:bodyPr/>
          <a:lstStyle>
            <a:lvl1pPr>
              <a:defRPr sz="1200" b="0">
                <a:solidFill>
                  <a:srgbClr val="333399"/>
                </a:solidFill>
                <a:latin typeface="+mn-lt"/>
              </a:defRPr>
            </a:lvl1pPr>
          </a:lstStyle>
          <a:p>
            <a:r>
              <a:rPr lang="es-ES" smtClean="0"/>
              <a:t>OFC 2017 - SC449</a:t>
            </a:r>
            <a:endParaRPr lang="es-E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317333"/>
            <a:ext cx="8229600" cy="503238"/>
          </a:xfrm>
        </p:spPr>
        <p:txBody>
          <a:bodyPr/>
          <a:lstStyle/>
          <a:p>
            <a:r>
              <a:rPr lang="es-ES" dirty="0" smtClean="0"/>
              <a:t>Haga clic para modificar el estilo de título del patrón</a:t>
            </a:r>
            <a:endParaRPr lang="es-ES" dirty="0"/>
          </a:p>
        </p:txBody>
      </p:sp>
      <p:sp>
        <p:nvSpPr>
          <p:cNvPr id="3" name="2 Marcador de contenido"/>
          <p:cNvSpPr>
            <a:spLocks noGrp="1"/>
          </p:cNvSpPr>
          <p:nvPr>
            <p:ph sz="half" idx="1"/>
          </p:nvPr>
        </p:nvSpPr>
        <p:spPr>
          <a:xfrm>
            <a:off x="457200" y="981075"/>
            <a:ext cx="4038600" cy="5256213"/>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4" name="3 Marcador de contenido"/>
          <p:cNvSpPr>
            <a:spLocks noGrp="1"/>
          </p:cNvSpPr>
          <p:nvPr>
            <p:ph sz="half" idx="2"/>
          </p:nvPr>
        </p:nvSpPr>
        <p:spPr>
          <a:xfrm>
            <a:off x="4648200" y="981075"/>
            <a:ext cx="4038600" cy="5256213"/>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8" name="Slide Number Placeholder 2"/>
          <p:cNvSpPr>
            <a:spLocks noGrp="1"/>
          </p:cNvSpPr>
          <p:nvPr>
            <p:ph type="sldNum" sz="quarter" idx="4"/>
          </p:nvPr>
        </p:nvSpPr>
        <p:spPr>
          <a:xfrm>
            <a:off x="3970422" y="6444583"/>
            <a:ext cx="882316" cy="365125"/>
          </a:xfrm>
          <a:prstGeom prst="rect">
            <a:avLst/>
          </a:prstGeom>
        </p:spPr>
        <p:txBody>
          <a:bodyPr/>
          <a:lstStyle>
            <a:lvl1pPr algn="ctr">
              <a:defRPr sz="1400">
                <a:solidFill>
                  <a:schemeClr val="bg1">
                    <a:lumMod val="50000"/>
                  </a:schemeClr>
                </a:solidFill>
              </a:defRPr>
            </a:lvl1pPr>
          </a:lstStyle>
          <a:p>
            <a:fld id="{95FB27F1-C2FE-E646-9E41-8F3092BBAFAE}" type="slidenum">
              <a:rPr lang="en-US" smtClean="0"/>
              <a:pPr/>
              <a:t>‹Nº›</a:t>
            </a:fld>
            <a:endParaRPr lang="en-US"/>
          </a:p>
        </p:txBody>
      </p:sp>
      <p:sp>
        <p:nvSpPr>
          <p:cNvPr id="9" name="Marcador de pie de página 7"/>
          <p:cNvSpPr>
            <a:spLocks noGrp="1"/>
          </p:cNvSpPr>
          <p:nvPr userDrawn="1">
            <p:ph type="ftr" sz="quarter" idx="3"/>
          </p:nvPr>
        </p:nvSpPr>
        <p:spPr>
          <a:xfrm>
            <a:off x="7441689" y="6461961"/>
            <a:ext cx="1646162" cy="251661"/>
          </a:xfrm>
          <a:prstGeom prst="rect">
            <a:avLst/>
          </a:prstGeom>
        </p:spPr>
        <p:txBody>
          <a:bodyPr/>
          <a:lstStyle>
            <a:lvl1pPr>
              <a:defRPr sz="1200" b="0">
                <a:solidFill>
                  <a:srgbClr val="333399"/>
                </a:solidFill>
                <a:latin typeface="+mn-lt"/>
              </a:defRPr>
            </a:lvl1pPr>
          </a:lstStyle>
          <a:p>
            <a:r>
              <a:rPr lang="es-ES" smtClean="0"/>
              <a:t>OFC 2017 - SC449</a:t>
            </a:r>
            <a:endParaRPr lang="es-E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5" name="Slide Number Placeholder 2"/>
          <p:cNvSpPr>
            <a:spLocks noGrp="1"/>
          </p:cNvSpPr>
          <p:nvPr>
            <p:ph type="sldNum" sz="quarter" idx="4"/>
          </p:nvPr>
        </p:nvSpPr>
        <p:spPr>
          <a:xfrm>
            <a:off x="3970422" y="6444583"/>
            <a:ext cx="882316" cy="365125"/>
          </a:xfrm>
          <a:prstGeom prst="rect">
            <a:avLst/>
          </a:prstGeom>
        </p:spPr>
        <p:txBody>
          <a:bodyPr/>
          <a:lstStyle>
            <a:lvl1pPr algn="ctr">
              <a:defRPr sz="1400">
                <a:solidFill>
                  <a:schemeClr val="bg1">
                    <a:lumMod val="50000"/>
                  </a:schemeClr>
                </a:solidFill>
              </a:defRPr>
            </a:lvl1pPr>
          </a:lstStyle>
          <a:p>
            <a:fld id="{95FB27F1-C2FE-E646-9E41-8F3092BBAFAE}" type="slidenum">
              <a:rPr lang="en-US" smtClean="0"/>
              <a:pPr/>
              <a:t>‹Nº›</a:t>
            </a:fld>
            <a:endParaRPr lang="en-US"/>
          </a:p>
        </p:txBody>
      </p:sp>
      <p:sp>
        <p:nvSpPr>
          <p:cNvPr id="6" name="Marcador de pie de página 7"/>
          <p:cNvSpPr>
            <a:spLocks noGrp="1"/>
          </p:cNvSpPr>
          <p:nvPr userDrawn="1">
            <p:ph type="ftr" sz="quarter" idx="3"/>
          </p:nvPr>
        </p:nvSpPr>
        <p:spPr>
          <a:xfrm>
            <a:off x="7441689" y="6461961"/>
            <a:ext cx="1646162" cy="251661"/>
          </a:xfrm>
          <a:prstGeom prst="rect">
            <a:avLst/>
          </a:prstGeom>
        </p:spPr>
        <p:txBody>
          <a:bodyPr/>
          <a:lstStyle>
            <a:lvl1pPr>
              <a:defRPr sz="1200" b="0">
                <a:solidFill>
                  <a:srgbClr val="333399"/>
                </a:solidFill>
                <a:latin typeface="+mn-lt"/>
              </a:defRPr>
            </a:lvl1pPr>
          </a:lstStyle>
          <a:p>
            <a:r>
              <a:rPr lang="es-ES" smtClean="0"/>
              <a:t>OFC 2017 - SC449</a:t>
            </a:r>
            <a:endParaRPr lang="es-ES"/>
          </a:p>
        </p:txBody>
      </p:sp>
      <p:sp>
        <p:nvSpPr>
          <p:cNvPr id="7" name="Rectangle 2"/>
          <p:cNvSpPr>
            <a:spLocks noGrp="1" noChangeArrowheads="1"/>
          </p:cNvSpPr>
          <p:nvPr>
            <p:ph type="title"/>
          </p:nvPr>
        </p:nvSpPr>
        <p:spPr bwMode="auto">
          <a:xfrm>
            <a:off x="457200" y="253165"/>
            <a:ext cx="8229600" cy="50323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it-IT" dirty="0" smtClean="0"/>
              <a:t>Title</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245144"/>
            <a:ext cx="8229600" cy="50323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it-IT" dirty="0" smtClean="0"/>
              <a:t>Title</a:t>
            </a:r>
          </a:p>
        </p:txBody>
      </p:sp>
      <p:sp>
        <p:nvSpPr>
          <p:cNvPr id="5123" name="Rectangle 3"/>
          <p:cNvSpPr>
            <a:spLocks noGrp="1" noChangeArrowheads="1"/>
          </p:cNvSpPr>
          <p:nvPr>
            <p:ph type="body" idx="1"/>
          </p:nvPr>
        </p:nvSpPr>
        <p:spPr bwMode="auto">
          <a:xfrm>
            <a:off x="457200" y="981075"/>
            <a:ext cx="8229600"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it-IT" dirty="0" smtClean="0"/>
              <a:t>Item 1</a:t>
            </a:r>
          </a:p>
          <a:p>
            <a:pPr lvl="1"/>
            <a:r>
              <a:rPr lang="it-IT" dirty="0" smtClean="0"/>
              <a:t>Item 1.1</a:t>
            </a:r>
          </a:p>
          <a:p>
            <a:pPr lvl="2"/>
            <a:r>
              <a:rPr lang="it-IT" dirty="0" smtClean="0"/>
              <a:t>Item 1.1.1</a:t>
            </a:r>
          </a:p>
          <a:p>
            <a:pPr lvl="3"/>
            <a:r>
              <a:rPr lang="it-IT" dirty="0" smtClean="0"/>
              <a:t>Item 1.1.1.1</a:t>
            </a:r>
          </a:p>
          <a:p>
            <a:pPr lvl="4"/>
            <a:r>
              <a:rPr lang="it-IT" dirty="0" smtClean="0"/>
              <a:t>Item I.I.I.I.I</a:t>
            </a:r>
          </a:p>
        </p:txBody>
      </p:sp>
      <p:pic>
        <p:nvPicPr>
          <p:cNvPr id="7" name="Picture 2" descr="C:\Users\Ricard\AppData\Local\Temp\CTTC_logo_square.png"/>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390609" y="6263775"/>
            <a:ext cx="704375" cy="498151"/>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181446" y="6487739"/>
            <a:ext cx="2540322" cy="241924"/>
          </a:xfrm>
          <a:prstGeom prst="rect">
            <a:avLst/>
          </a:prstGeom>
        </p:spPr>
      </p:pic>
      <p:sp>
        <p:nvSpPr>
          <p:cNvPr id="8" name="Slide Number Placeholder 2"/>
          <p:cNvSpPr>
            <a:spLocks noGrp="1"/>
          </p:cNvSpPr>
          <p:nvPr>
            <p:ph type="sldNum" sz="quarter" idx="4"/>
          </p:nvPr>
        </p:nvSpPr>
        <p:spPr>
          <a:xfrm>
            <a:off x="3970422" y="6444583"/>
            <a:ext cx="882316" cy="365125"/>
          </a:xfrm>
          <a:prstGeom prst="rect">
            <a:avLst/>
          </a:prstGeom>
        </p:spPr>
        <p:txBody>
          <a:bodyPr/>
          <a:lstStyle>
            <a:lvl1pPr algn="ctr">
              <a:defRPr sz="1400">
                <a:solidFill>
                  <a:schemeClr val="bg1">
                    <a:lumMod val="50000"/>
                  </a:schemeClr>
                </a:solidFill>
              </a:defRPr>
            </a:lvl1pPr>
          </a:lstStyle>
          <a:p>
            <a:fld id="{95FB27F1-C2FE-E646-9E41-8F3092BBAFAE}" type="slidenum">
              <a:rPr lang="en-US" smtClean="0"/>
              <a:pPr/>
              <a:t>‹Nº›</a:t>
            </a:fld>
            <a:endParaRPr lang="en-US"/>
          </a:p>
        </p:txBody>
      </p:sp>
      <p:sp>
        <p:nvSpPr>
          <p:cNvPr id="9" name="Marcador de pie de página 7"/>
          <p:cNvSpPr>
            <a:spLocks noGrp="1"/>
          </p:cNvSpPr>
          <p:nvPr userDrawn="1">
            <p:ph type="ftr" sz="quarter" idx="3"/>
          </p:nvPr>
        </p:nvSpPr>
        <p:spPr>
          <a:xfrm>
            <a:off x="7441689" y="6461961"/>
            <a:ext cx="1646162" cy="251661"/>
          </a:xfrm>
          <a:prstGeom prst="rect">
            <a:avLst/>
          </a:prstGeom>
        </p:spPr>
        <p:txBody>
          <a:bodyPr/>
          <a:lstStyle>
            <a:lvl1pPr>
              <a:defRPr sz="1200" b="0">
                <a:solidFill>
                  <a:srgbClr val="333399"/>
                </a:solidFill>
                <a:latin typeface="+mn-lt"/>
              </a:defRPr>
            </a:lvl1pPr>
          </a:lstStyle>
          <a:p>
            <a:r>
              <a:rPr lang="es-ES" smtClean="0"/>
              <a:t>OFC 2017 - SC449</a:t>
            </a:r>
            <a:endParaRPr lang="es-ES"/>
          </a:p>
        </p:txBody>
      </p:sp>
      <p:cxnSp>
        <p:nvCxnSpPr>
          <p:cNvPr id="10" name="Gerader Verbinder 4"/>
          <p:cNvCxnSpPr/>
          <p:nvPr userDrawn="1"/>
        </p:nvCxnSpPr>
        <p:spPr>
          <a:xfrm flipV="1">
            <a:off x="296779" y="882317"/>
            <a:ext cx="8486274" cy="24062"/>
          </a:xfrm>
          <a:prstGeom prst="line">
            <a:avLst/>
          </a:prstGeom>
          <a:ln w="19050" cmpd="sng">
            <a:solidFill>
              <a:srgbClr val="005557"/>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74" r:id="rId1"/>
    <p:sldLayoutId id="2147483976" r:id="rId2"/>
    <p:sldLayoutId id="2147483975" r:id="rId3"/>
    <p:sldLayoutId id="2147483977" r:id="rId4"/>
    <p:sldLayoutId id="2147483980" r:id="rId5"/>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rgbClr val="333399"/>
          </a:solidFill>
          <a:latin typeface="Gill Sans MT" pitchFamily="34" charset="0"/>
          <a:ea typeface="+mj-ea"/>
          <a:cs typeface="Calibri" pitchFamily="34" charset="0"/>
        </a:defRPr>
      </a:lvl1pPr>
      <a:lvl2pPr algn="l" rtl="0" eaLnBrk="0" fontAlgn="base" hangingPunct="0">
        <a:spcBef>
          <a:spcPct val="0"/>
        </a:spcBef>
        <a:spcAft>
          <a:spcPct val="0"/>
        </a:spcAft>
        <a:defRPr sz="2600">
          <a:solidFill>
            <a:srgbClr val="0000FF"/>
          </a:solidFill>
          <a:latin typeface="Franklin Gothic Demi" pitchFamily="34" charset="0"/>
          <a:cs typeface="Arial" charset="0"/>
        </a:defRPr>
      </a:lvl2pPr>
      <a:lvl3pPr algn="l" rtl="0" eaLnBrk="0" fontAlgn="base" hangingPunct="0">
        <a:spcBef>
          <a:spcPct val="0"/>
        </a:spcBef>
        <a:spcAft>
          <a:spcPct val="0"/>
        </a:spcAft>
        <a:defRPr sz="2600">
          <a:solidFill>
            <a:srgbClr val="0000FF"/>
          </a:solidFill>
          <a:latin typeface="Franklin Gothic Demi" pitchFamily="34" charset="0"/>
          <a:cs typeface="Arial" charset="0"/>
        </a:defRPr>
      </a:lvl3pPr>
      <a:lvl4pPr algn="l" rtl="0" eaLnBrk="0" fontAlgn="base" hangingPunct="0">
        <a:spcBef>
          <a:spcPct val="0"/>
        </a:spcBef>
        <a:spcAft>
          <a:spcPct val="0"/>
        </a:spcAft>
        <a:defRPr sz="2600">
          <a:solidFill>
            <a:srgbClr val="0000FF"/>
          </a:solidFill>
          <a:latin typeface="Franklin Gothic Demi" pitchFamily="34" charset="0"/>
          <a:cs typeface="Arial" charset="0"/>
        </a:defRPr>
      </a:lvl4pPr>
      <a:lvl5pPr algn="l" rtl="0" eaLnBrk="0" fontAlgn="base" hangingPunct="0">
        <a:spcBef>
          <a:spcPct val="0"/>
        </a:spcBef>
        <a:spcAft>
          <a:spcPct val="0"/>
        </a:spcAft>
        <a:defRPr sz="2600">
          <a:solidFill>
            <a:srgbClr val="0000FF"/>
          </a:solidFill>
          <a:latin typeface="Franklin Gothic Demi" pitchFamily="34" charset="0"/>
          <a:cs typeface="Arial" charset="0"/>
        </a:defRPr>
      </a:lvl5pPr>
      <a:lvl6pPr marL="457200" algn="l" rtl="0" fontAlgn="base">
        <a:spcBef>
          <a:spcPct val="0"/>
        </a:spcBef>
        <a:spcAft>
          <a:spcPct val="0"/>
        </a:spcAft>
        <a:defRPr sz="2600">
          <a:solidFill>
            <a:srgbClr val="0000FF"/>
          </a:solidFill>
          <a:latin typeface="Franklin Gothic Demi" pitchFamily="34" charset="0"/>
          <a:cs typeface="Arial" charset="0"/>
        </a:defRPr>
      </a:lvl6pPr>
      <a:lvl7pPr marL="914400" algn="l" rtl="0" fontAlgn="base">
        <a:spcBef>
          <a:spcPct val="0"/>
        </a:spcBef>
        <a:spcAft>
          <a:spcPct val="0"/>
        </a:spcAft>
        <a:defRPr sz="2600">
          <a:solidFill>
            <a:srgbClr val="0000FF"/>
          </a:solidFill>
          <a:latin typeface="Franklin Gothic Demi" pitchFamily="34" charset="0"/>
          <a:cs typeface="Arial" charset="0"/>
        </a:defRPr>
      </a:lvl7pPr>
      <a:lvl8pPr marL="1371600" algn="l" rtl="0" fontAlgn="base">
        <a:spcBef>
          <a:spcPct val="0"/>
        </a:spcBef>
        <a:spcAft>
          <a:spcPct val="0"/>
        </a:spcAft>
        <a:defRPr sz="2600">
          <a:solidFill>
            <a:srgbClr val="0000FF"/>
          </a:solidFill>
          <a:latin typeface="Franklin Gothic Demi" pitchFamily="34" charset="0"/>
          <a:cs typeface="Arial" charset="0"/>
        </a:defRPr>
      </a:lvl8pPr>
      <a:lvl9pPr marL="1828800" algn="l" rtl="0" fontAlgn="base">
        <a:spcBef>
          <a:spcPct val="0"/>
        </a:spcBef>
        <a:spcAft>
          <a:spcPct val="0"/>
        </a:spcAft>
        <a:defRPr sz="2600">
          <a:solidFill>
            <a:srgbClr val="0000FF"/>
          </a:solidFill>
          <a:latin typeface="Franklin Gothic Demi" pitchFamily="34" charset="0"/>
          <a:cs typeface="Arial" charset="0"/>
        </a:defRPr>
      </a:lvl9pPr>
    </p:titleStyle>
    <p:bodyStyle>
      <a:lvl1pPr marL="274320" indent="-263525" algn="l" rtl="0" eaLnBrk="0" fontAlgn="base" hangingPunct="0">
        <a:lnSpc>
          <a:spcPct val="100000"/>
        </a:lnSpc>
        <a:spcBef>
          <a:spcPct val="0"/>
        </a:spcBef>
        <a:spcAft>
          <a:spcPct val="40000"/>
        </a:spcAft>
        <a:buClr>
          <a:srgbClr val="3333CC"/>
        </a:buClr>
        <a:buSzPct val="75000"/>
        <a:buFont typeface="Wingdings" pitchFamily="2" charset="2"/>
        <a:buChar char="§"/>
        <a:defRPr sz="2000" b="0">
          <a:solidFill>
            <a:schemeClr val="tx1"/>
          </a:solidFill>
          <a:latin typeface="Gill Sans MT" pitchFamily="34" charset="0"/>
          <a:ea typeface="+mn-ea"/>
          <a:cs typeface="Arial" pitchFamily="34" charset="0"/>
        </a:defRPr>
      </a:lvl1pPr>
      <a:lvl2pPr marL="731520" indent="-285750" algn="l" rtl="0" eaLnBrk="0" fontAlgn="base" hangingPunct="0">
        <a:lnSpc>
          <a:spcPct val="100000"/>
        </a:lnSpc>
        <a:spcBef>
          <a:spcPct val="0"/>
        </a:spcBef>
        <a:spcAft>
          <a:spcPct val="40000"/>
        </a:spcAft>
        <a:buClr>
          <a:srgbClr val="3333CC"/>
        </a:buClr>
        <a:buSzPct val="75000"/>
        <a:buFont typeface="Wingdings" pitchFamily="2" charset="2"/>
        <a:buChar char="§"/>
        <a:defRPr sz="1800" b="0">
          <a:solidFill>
            <a:schemeClr val="tx1"/>
          </a:solidFill>
          <a:latin typeface="Gill Sans MT" pitchFamily="34" charset="0"/>
          <a:cs typeface="Arial" pitchFamily="34" charset="0"/>
        </a:defRPr>
      </a:lvl2pPr>
      <a:lvl3pPr marL="1097280" indent="-228600" algn="l" rtl="0" eaLnBrk="0" fontAlgn="base" hangingPunct="0">
        <a:lnSpc>
          <a:spcPct val="100000"/>
        </a:lnSpc>
        <a:spcBef>
          <a:spcPct val="0"/>
        </a:spcBef>
        <a:spcAft>
          <a:spcPct val="40000"/>
        </a:spcAft>
        <a:buClr>
          <a:srgbClr val="3333CC"/>
        </a:buClr>
        <a:buSzPct val="75000"/>
        <a:buFont typeface="Wingdings" pitchFamily="2" charset="2"/>
        <a:buChar char="§"/>
        <a:defRPr sz="1600" b="0">
          <a:solidFill>
            <a:schemeClr val="tx1"/>
          </a:solidFill>
          <a:latin typeface="Gill Sans MT" pitchFamily="34" charset="0"/>
          <a:cs typeface="Arial" pitchFamily="34" charset="0"/>
        </a:defRPr>
      </a:lvl3pPr>
      <a:lvl4pPr marL="1463040" indent="-228600" algn="l" rtl="0" eaLnBrk="0" fontAlgn="base" hangingPunct="0">
        <a:lnSpc>
          <a:spcPct val="100000"/>
        </a:lnSpc>
        <a:spcBef>
          <a:spcPct val="0"/>
        </a:spcBef>
        <a:spcAft>
          <a:spcPct val="40000"/>
        </a:spcAft>
        <a:buClr>
          <a:srgbClr val="3333CC"/>
        </a:buClr>
        <a:buSzPct val="75000"/>
        <a:buFont typeface="Wingdings" pitchFamily="2" charset="2"/>
        <a:buChar char="§"/>
        <a:defRPr sz="1400" b="0">
          <a:solidFill>
            <a:schemeClr val="tx1"/>
          </a:solidFill>
          <a:latin typeface="Gill Sans MT" pitchFamily="34" charset="0"/>
          <a:cs typeface="Arial" pitchFamily="34" charset="0"/>
        </a:defRPr>
      </a:lvl4pPr>
      <a:lvl5pPr marL="1828800" indent="-228600" algn="l" rtl="0" eaLnBrk="0" fontAlgn="base" hangingPunct="0">
        <a:lnSpc>
          <a:spcPct val="100000"/>
        </a:lnSpc>
        <a:spcBef>
          <a:spcPct val="20000"/>
        </a:spcBef>
        <a:spcAft>
          <a:spcPct val="0"/>
        </a:spcAft>
        <a:buClr>
          <a:srgbClr val="FF0000"/>
        </a:buClr>
        <a:buSzPct val="50000"/>
        <a:buFont typeface="Franklin Gothic Demi" pitchFamily="34" charset="0"/>
        <a:buChar char="►"/>
        <a:defRPr sz="1200">
          <a:solidFill>
            <a:schemeClr val="tx1"/>
          </a:solidFill>
          <a:latin typeface="Gill Sans MT" pitchFamily="34" charset="0"/>
          <a:cs typeface="+mn-cs"/>
        </a:defRPr>
      </a:lvl5pPr>
      <a:lvl6pPr marL="2514600" indent="-228600" algn="l" rtl="0" fontAlgn="base">
        <a:spcBef>
          <a:spcPct val="20000"/>
        </a:spcBef>
        <a:spcAft>
          <a:spcPct val="0"/>
        </a:spcAft>
        <a:buClr>
          <a:srgbClr val="FF0000"/>
        </a:buClr>
        <a:buSzPct val="50000"/>
        <a:buFont typeface="Franklin Gothic Demi" pitchFamily="34" charset="0"/>
        <a:buChar char="►"/>
        <a:defRPr>
          <a:solidFill>
            <a:schemeClr val="tx1"/>
          </a:solidFill>
          <a:latin typeface="Franklin Gothic Book" pitchFamily="34" charset="0"/>
          <a:cs typeface="+mn-cs"/>
        </a:defRPr>
      </a:lvl6pPr>
      <a:lvl7pPr marL="2971800" indent="-228600" algn="l" rtl="0" fontAlgn="base">
        <a:spcBef>
          <a:spcPct val="20000"/>
        </a:spcBef>
        <a:spcAft>
          <a:spcPct val="0"/>
        </a:spcAft>
        <a:buClr>
          <a:srgbClr val="FF0000"/>
        </a:buClr>
        <a:buSzPct val="50000"/>
        <a:buFont typeface="Franklin Gothic Demi" pitchFamily="34" charset="0"/>
        <a:buChar char="►"/>
        <a:defRPr>
          <a:solidFill>
            <a:schemeClr val="tx1"/>
          </a:solidFill>
          <a:latin typeface="Franklin Gothic Book" pitchFamily="34" charset="0"/>
          <a:cs typeface="+mn-cs"/>
        </a:defRPr>
      </a:lvl7pPr>
      <a:lvl8pPr marL="3429000" indent="-228600" algn="l" rtl="0" fontAlgn="base">
        <a:spcBef>
          <a:spcPct val="20000"/>
        </a:spcBef>
        <a:spcAft>
          <a:spcPct val="0"/>
        </a:spcAft>
        <a:buClr>
          <a:srgbClr val="FF0000"/>
        </a:buClr>
        <a:buSzPct val="50000"/>
        <a:buFont typeface="Franklin Gothic Demi" pitchFamily="34" charset="0"/>
        <a:buChar char="►"/>
        <a:defRPr>
          <a:solidFill>
            <a:schemeClr val="tx1"/>
          </a:solidFill>
          <a:latin typeface="Franklin Gothic Book" pitchFamily="34" charset="0"/>
          <a:cs typeface="+mn-cs"/>
        </a:defRPr>
      </a:lvl8pPr>
      <a:lvl9pPr marL="3886200" indent="-228600" algn="l" rtl="0" fontAlgn="base">
        <a:spcBef>
          <a:spcPct val="20000"/>
        </a:spcBef>
        <a:spcAft>
          <a:spcPct val="0"/>
        </a:spcAft>
        <a:buClr>
          <a:srgbClr val="FF0000"/>
        </a:buClr>
        <a:buSzPct val="50000"/>
        <a:buFont typeface="Franklin Gothic Demi" pitchFamily="34" charset="0"/>
        <a:buChar char="►"/>
        <a:defRPr>
          <a:solidFill>
            <a:schemeClr val="tx1"/>
          </a:solidFill>
          <a:latin typeface="Franklin Gothic Book" pitchFamily="34" charset="0"/>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image" Target="../media/image27.emf"/><Relationship Id="rId3" Type="http://schemas.openxmlformats.org/officeDocument/2006/relationships/image" Target="../media/image17.png"/><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tiff"/><Relationship Id="rId4" Type="http://schemas.openxmlformats.org/officeDocument/2006/relationships/image" Target="../media/image18.png"/><Relationship Id="rId9" Type="http://schemas.openxmlformats.org/officeDocument/2006/relationships/image" Target="../media/image23.tif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hyperlink" Target="https://www.opennetworking.org/images/stories/downloads/sdn-resources/technical-reports/TR-527_TAPI_Functional_Requirements.pdf" TargetMode="External"/><Relationship Id="rId2" Type="http://schemas.openxmlformats.org/officeDocument/2006/relationships/hyperlink" Target="https://www.opennetworking.org/images/stories/downloads/sdn-resources/technical-reports/TR-521_SDN_Architecture_issue_1.1.pdf" TargetMode="External"/><Relationship Id="rId1" Type="http://schemas.openxmlformats.org/officeDocument/2006/relationships/slideLayout" Target="../slideLayouts/slideLayout3.xml"/><Relationship Id="rId6" Type="http://schemas.openxmlformats.org/officeDocument/2006/relationships/hyperlink" Target="https://github.com/OpenNetworkingFoundation/Snowmass-ONFOpenTransport/raw/develop/DOCS/presentations/onf2016.307_TAPI_SDK.01.pptx" TargetMode="External"/><Relationship Id="rId5" Type="http://schemas.openxmlformats.org/officeDocument/2006/relationships/hyperlink" Target="https://github.com/OpenNetworkingFoundation/EAGLE-Open-Model-Profile-and-Tools" TargetMode="External"/><Relationship Id="rId4" Type="http://schemas.openxmlformats.org/officeDocument/2006/relationships/hyperlink" Target="https://github.com/OpenNetworkingFoundation/Snowmass-ONFOpenTransport"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mailto:ricard.vilalta@cttc.es"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mailto:karthik.sethuraman@necam.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rvilalta/OFC_TAPI_SC" TargetMode="External"/><Relationship Id="rId2" Type="http://schemas.openxmlformats.org/officeDocument/2006/relationships/hyperlink" Target="http://tiny.cc/ofc-tapi-sc"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hyperlink" Target="https://upload.wikimedia.org/wikipedia/commons/1/17/Yin_yang.svg" TargetMode="External"/><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hyperlink" Target="https://en.wikipedia.org/wiki/File:Papyrus.PNG" TargetMode="External"/><Relationship Id="rId9" Type="http://schemas.openxmlformats.org/officeDocument/2006/relationships/image" Target="../media/image49.png"/></Relationships>
</file>

<file path=ppt/slides/_rels/slide6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8" Type="http://schemas.openxmlformats.org/officeDocument/2006/relationships/hyperlink" Target="https://github.com/OpenNetworkingFoundation/ONFInfoModel" TargetMode="External"/><Relationship Id="rId3" Type="http://schemas.openxmlformats.org/officeDocument/2006/relationships/image" Target="../media/image46.png"/><Relationship Id="rId7" Type="http://schemas.openxmlformats.org/officeDocument/2006/relationships/hyperlink" Target="https://github.com/OpenNetworkingFoundation/EAGLE-Open-Model-Profile-and-Tools/tree/OpenModelProfile" TargetMode="External"/><Relationship Id="rId2" Type="http://schemas.openxmlformats.org/officeDocument/2006/relationships/hyperlink" Target="https://en.wikipedia.org/wiki/File:Papyrus.PNG" TargetMode="Externa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3.png"/><Relationship Id="rId10" Type="http://schemas.openxmlformats.org/officeDocument/2006/relationships/image" Target="../media/image54.png"/><Relationship Id="rId4" Type="http://schemas.openxmlformats.org/officeDocument/2006/relationships/hyperlink" Target="https://upload.wikimedia.org/wikipedia/commons/1/17/Yin_yang.svg" TargetMode="External"/><Relationship Id="rId9" Type="http://schemas.openxmlformats.org/officeDocument/2006/relationships/hyperlink" Target="https://github.com/OpenNetworkingFoundation/Snowmass-ONFOpenTransport"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hyperlink" Target="https://github.com/mbj4668/pyang" TargetMode="External"/><Relationship Id="rId2" Type="http://schemas.openxmlformats.org/officeDocument/2006/relationships/hyperlink" Target="https://github.com/OpenNetworkingFoundation/EAGLE-Open-Model-Profile-and-Tools/tree/YangJsonTools" TargetMode="Externa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editor.swagger.io/" TargetMode="Externa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github.com/OpenNetworkingFoundation/EAGLE-Open-Model-Profile-and-Tools/tree/JsonCodeTools" TargetMode="Externa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github.com/OpenNetworkingFoundation/Snowmass-ONFOpenTransport/blob/develop/TAPI_RI/server_backend_state.json" TargetMode="Externa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hyperlink" Target="http://127.0.0.1:8080/backend/load_state/" TargetMode="Externa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hyperlink" Target="http://127.0.0.1:8080/restconf/config/Context/_topology/"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hyperlink" Target="http://127.0.0.1:8080/restconf/config/Context/_topology/top0/" TargetMode="Externa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hyperlink" Target="http://127.0.0.1:8080/restconf/config/Context/_serviceEndPoint/" TargetMode="Externa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hyperlink" Target="http://127.0.0.1:8080/restconf/config/Context/_serviceEndPoint/se2" TargetMode="External"/><Relationship Id="rId2" Type="http://schemas.openxmlformats.org/officeDocument/2006/relationships/hyperlink" Target="http://127.0.0.1:8080/restconf/config/Context/_serviceEndPoint/se1" TargetMode="Externa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localhost:8182/restconf/streams/NotificationService" TargetMode="Externa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a:xfrm>
            <a:off x="380324" y="4612460"/>
            <a:ext cx="8399534" cy="566442"/>
          </a:xfrm>
          <a:noFill/>
        </p:spPr>
        <p:txBody>
          <a:bodyPr/>
          <a:lstStyle/>
          <a:p>
            <a:pPr algn="ctr" eaLnBrk="1" hangingPunct="1"/>
            <a:r>
              <a:rPr lang="en-GB" sz="2400" b="1" smtClean="0">
                <a:solidFill>
                  <a:schemeClr val="tx1"/>
                </a:solidFill>
              </a:rPr>
              <a:t>An introduction to Writing Transport SDN Applications</a:t>
            </a:r>
            <a:br>
              <a:rPr lang="en-GB" sz="2400" b="1" smtClean="0">
                <a:solidFill>
                  <a:schemeClr val="tx1"/>
                </a:solidFill>
              </a:rPr>
            </a:br>
            <a:r>
              <a:rPr lang="en-GB" sz="2000" b="1" smtClean="0">
                <a:solidFill>
                  <a:schemeClr val="tx1"/>
                </a:solidFill>
              </a:rPr>
              <a:t>(Hands-on)</a:t>
            </a:r>
            <a:endParaRPr lang="en-US" sz="2000" b="1" smtClean="0">
              <a:solidFill>
                <a:schemeClr val="tx1"/>
              </a:solidFill>
            </a:endParaRPr>
          </a:p>
        </p:txBody>
      </p:sp>
      <p:sp>
        <p:nvSpPr>
          <p:cNvPr id="9219" name="Rectangle 3"/>
          <p:cNvSpPr>
            <a:spLocks noGrp="1" noChangeArrowheads="1"/>
          </p:cNvSpPr>
          <p:nvPr>
            <p:ph type="subTitle" idx="1"/>
          </p:nvPr>
        </p:nvSpPr>
        <p:spPr>
          <a:xfrm>
            <a:off x="274464" y="5203178"/>
            <a:ext cx="8513486" cy="1027689"/>
          </a:xfrm>
          <a:noFill/>
        </p:spPr>
        <p:txBody>
          <a:bodyPr/>
          <a:lstStyle/>
          <a:p>
            <a:pPr eaLnBrk="1" hangingPunct="1"/>
            <a:r>
              <a:rPr lang="en-US" sz="1600" smtClean="0"/>
              <a:t>Ricard Vilalta (CTTC/CERCA), Karthik Sethuraman (NEC Corporation)</a:t>
            </a:r>
          </a:p>
          <a:p>
            <a:pPr eaLnBrk="1" hangingPunct="1"/>
            <a:r>
              <a:rPr lang="en-US" sz="1600" smtClean="0"/>
              <a:t>OFC 2017 - SC449</a:t>
            </a:r>
          </a:p>
          <a:p>
            <a:pPr eaLnBrk="1" hangingPunct="1"/>
            <a:endParaRPr lang="en-US" sz="16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06132"/>
            <a:ext cx="8229600" cy="503238"/>
          </a:xfrm>
        </p:spPr>
        <p:txBody>
          <a:bodyPr/>
          <a:lstStyle/>
          <a:p>
            <a:r>
              <a:rPr lang="es-ES_tradnl" smtClean="0"/>
              <a:t>2016 OIF-ONF Transport SDN </a:t>
            </a:r>
            <a:r>
              <a:rPr lang="es-ES_tradnl" err="1" smtClean="0"/>
              <a:t>Interop</a:t>
            </a:r>
            <a:r>
              <a:rPr lang="es-ES_tradnl" smtClean="0"/>
              <a:t> Demo </a:t>
            </a:r>
            <a:br>
              <a:rPr lang="es-ES_tradnl" smtClean="0"/>
            </a:br>
            <a:r>
              <a:rPr lang="es-ES_tradnl" smtClean="0"/>
              <a:t>Telefónica </a:t>
            </a:r>
            <a:r>
              <a:rPr lang="es-ES_tradnl" err="1" smtClean="0"/>
              <a:t>Lab</a:t>
            </a:r>
            <a:endParaRPr lang="en-GB"/>
          </a:p>
        </p:txBody>
      </p:sp>
      <p:grpSp>
        <p:nvGrpSpPr>
          <p:cNvPr id="6" name="Group 19"/>
          <p:cNvGrpSpPr/>
          <p:nvPr/>
        </p:nvGrpSpPr>
        <p:grpSpPr>
          <a:xfrm>
            <a:off x="55289" y="1243278"/>
            <a:ext cx="9019124" cy="5094445"/>
            <a:chOff x="55289" y="1243278"/>
            <a:chExt cx="9019124" cy="5094445"/>
          </a:xfrm>
        </p:grpSpPr>
        <p:cxnSp>
          <p:nvCxnSpPr>
            <p:cNvPr id="7" name="Conector recto 6"/>
            <p:cNvCxnSpPr>
              <a:cxnSpLocks noChangeShapeType="1"/>
            </p:cNvCxnSpPr>
            <p:nvPr/>
          </p:nvCxnSpPr>
          <p:spPr bwMode="auto">
            <a:xfrm flipV="1">
              <a:off x="3076030" y="4503592"/>
              <a:ext cx="3187451" cy="40516"/>
            </a:xfrm>
            <a:prstGeom prst="line">
              <a:avLst/>
            </a:prstGeom>
            <a:noFill/>
            <a:ln w="25400">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8" name="Nube 4"/>
            <p:cNvSpPr/>
            <p:nvPr/>
          </p:nvSpPr>
          <p:spPr bwMode="auto">
            <a:xfrm>
              <a:off x="5551207" y="5096784"/>
              <a:ext cx="771699" cy="671621"/>
            </a:xfrm>
            <a:prstGeom prst="cloud">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wrap="square">
              <a:noAutofit/>
            </a:bodyPr>
            <a:lstStyle/>
            <a:p>
              <a:pPr algn="ctr">
                <a:defRPr/>
              </a:pPr>
              <a:endParaRPr lang="en-US" sz="1600"/>
            </a:p>
            <a:p>
              <a:pPr algn="ctr">
                <a:defRPr/>
              </a:pPr>
              <a:endParaRPr lang="en-US" sz="1600"/>
            </a:p>
          </p:txBody>
        </p:sp>
        <p:sp>
          <p:nvSpPr>
            <p:cNvPr id="9" name="Rectángulo 19"/>
            <p:cNvSpPr>
              <a:spLocks noChangeArrowheads="1"/>
            </p:cNvSpPr>
            <p:nvPr/>
          </p:nvSpPr>
          <p:spPr bwMode="auto">
            <a:xfrm>
              <a:off x="55289" y="3562662"/>
              <a:ext cx="885824" cy="276999"/>
            </a:xfrm>
            <a:prstGeom prst="rect">
              <a:avLst/>
            </a:prstGeom>
            <a:gradFill rotWithShape="1">
              <a:gsLst>
                <a:gs pos="0">
                  <a:srgbClr val="F0FEFF"/>
                </a:gs>
                <a:gs pos="64999">
                  <a:srgbClr val="DDFCFF"/>
                </a:gs>
                <a:gs pos="100000">
                  <a:srgbClr val="D0FBFF"/>
                </a:gs>
              </a:gsLst>
              <a:lin ang="5400000" scaled="1"/>
            </a:gradFill>
            <a:ln w="9525">
              <a:solidFill>
                <a:srgbClr val="C6E7FB"/>
              </a:solidFill>
              <a:miter lim="800000"/>
              <a:headEnd/>
              <a:tailEnd/>
            </a:ln>
            <a:effectLst>
              <a:outerShdw blurRad="40000" dist="20000" dir="5400000" rotWithShape="0">
                <a:srgbClr val="000000">
                  <a:alpha val="37999"/>
                </a:srgbClr>
              </a:outerShdw>
            </a:effectLst>
          </p:spPr>
          <p:txBody>
            <a:bodyPr wrap="square" anchor="ctr">
              <a:spAutoFit/>
            </a:bodyPr>
            <a:lstStyle/>
            <a:p>
              <a:pPr algn="ctr">
                <a:defRPr/>
              </a:pPr>
              <a:r>
                <a:rPr lang="en-US" sz="1200" b="0" err="1">
                  <a:solidFill>
                    <a:schemeClr val="dk1"/>
                  </a:solidFill>
                  <a:latin typeface="+mn-lt"/>
                </a:rPr>
                <a:t>Traffgen</a:t>
              </a:r>
              <a:endParaRPr lang="en-US" sz="1200" b="0">
                <a:solidFill>
                  <a:schemeClr val="dk1"/>
                </a:solidFill>
                <a:latin typeface="+mn-lt"/>
              </a:endParaRPr>
            </a:p>
          </p:txBody>
        </p:sp>
        <p:sp>
          <p:nvSpPr>
            <p:cNvPr id="10" name="Rectángulo 19"/>
            <p:cNvSpPr>
              <a:spLocks noChangeArrowheads="1"/>
            </p:cNvSpPr>
            <p:nvPr/>
          </p:nvSpPr>
          <p:spPr bwMode="auto">
            <a:xfrm>
              <a:off x="8188589" y="3555655"/>
              <a:ext cx="885824" cy="276999"/>
            </a:xfrm>
            <a:prstGeom prst="rect">
              <a:avLst/>
            </a:prstGeom>
            <a:gradFill rotWithShape="1">
              <a:gsLst>
                <a:gs pos="0">
                  <a:srgbClr val="F0FEFF"/>
                </a:gs>
                <a:gs pos="64999">
                  <a:srgbClr val="DDFCFF"/>
                </a:gs>
                <a:gs pos="100000">
                  <a:srgbClr val="D0FBFF"/>
                </a:gs>
              </a:gsLst>
              <a:lin ang="5400000" scaled="1"/>
            </a:gradFill>
            <a:ln w="9525">
              <a:solidFill>
                <a:srgbClr val="C6E7FB"/>
              </a:solidFill>
              <a:miter lim="800000"/>
              <a:headEnd/>
              <a:tailEnd/>
            </a:ln>
            <a:effectLst>
              <a:outerShdw blurRad="40000" dist="20000" dir="5400000" rotWithShape="0">
                <a:srgbClr val="000000">
                  <a:alpha val="37999"/>
                </a:srgbClr>
              </a:outerShdw>
            </a:effectLst>
          </p:spPr>
          <p:txBody>
            <a:bodyPr wrap="square" anchor="ctr">
              <a:spAutoFit/>
            </a:bodyPr>
            <a:lstStyle/>
            <a:p>
              <a:pPr algn="ctr">
                <a:defRPr/>
              </a:pPr>
              <a:r>
                <a:rPr lang="en-US" sz="1200" b="0" err="1">
                  <a:solidFill>
                    <a:schemeClr val="dk1"/>
                  </a:solidFill>
                  <a:latin typeface="+mn-lt"/>
                </a:rPr>
                <a:t>Traffgen</a:t>
              </a:r>
              <a:endParaRPr lang="en-US" sz="1200" b="0">
                <a:solidFill>
                  <a:schemeClr val="dk1"/>
                </a:solidFill>
                <a:latin typeface="+mn-lt"/>
              </a:endParaRPr>
            </a:p>
          </p:txBody>
        </p:sp>
        <p:sp>
          <p:nvSpPr>
            <p:cNvPr id="11" name="Nube 31"/>
            <p:cNvSpPr>
              <a:spLocks/>
            </p:cNvSpPr>
            <p:nvPr/>
          </p:nvSpPr>
          <p:spPr bwMode="auto">
            <a:xfrm>
              <a:off x="6460521" y="4193400"/>
              <a:ext cx="1537255" cy="646331"/>
            </a:xfrm>
            <a:custGeom>
              <a:avLst/>
              <a:gdLst>
                <a:gd name="T0" fmla="*/ 2147483646 w 43200"/>
                <a:gd name="T1" fmla="*/ 2147483646 h 43200"/>
                <a:gd name="T2" fmla="*/ 2147483646 w 43200"/>
                <a:gd name="T3" fmla="*/ 2147483646 h 43200"/>
                <a:gd name="T4" fmla="*/ 2147483646 w 43200"/>
                <a:gd name="T5" fmla="*/ 2147483646 h 43200"/>
                <a:gd name="T6" fmla="*/ 2147483646 w 43200"/>
                <a:gd name="T7" fmla="*/ 2147483646 h 43200"/>
                <a:gd name="T8" fmla="*/ 2147483646 w 43200"/>
                <a:gd name="T9" fmla="*/ 2147483646 h 43200"/>
                <a:gd name="T10" fmla="*/ 2147483646 w 43200"/>
                <a:gd name="T11" fmla="*/ 2147483646 h 43200"/>
                <a:gd name="T12" fmla="*/ 2147483646 w 43200"/>
                <a:gd name="T13" fmla="*/ 2147483646 h 43200"/>
                <a:gd name="T14" fmla="*/ 2147483646 w 43200"/>
                <a:gd name="T15" fmla="*/ 2147483646 h 43200"/>
                <a:gd name="T16" fmla="*/ 2147483646 w 43200"/>
                <a:gd name="T17" fmla="*/ 2147483646 h 43200"/>
                <a:gd name="T18" fmla="*/ 2147483646 w 43200"/>
                <a:gd name="T19" fmla="*/ 2147483646 h 43200"/>
                <a:gd name="T20" fmla="*/ 2147483646 w 43200"/>
                <a:gd name="T21" fmla="*/ 2147483646 h 43200"/>
                <a:gd name="T22" fmla="*/ 2147483646 w 43200"/>
                <a:gd name="T23" fmla="*/ 2147483646 h 43200"/>
                <a:gd name="T24" fmla="*/ 2147483646 w 43200"/>
                <a:gd name="T25" fmla="*/ 980050958 h 43200"/>
                <a:gd name="T26" fmla="*/ 2147483646 w 43200"/>
                <a:gd name="T27" fmla="*/ 1208358151 h 43200"/>
                <a:gd name="T28" fmla="*/ 2147483646 w 43200"/>
                <a:gd name="T29" fmla="*/ 713815809 h 43200"/>
                <a:gd name="T30" fmla="*/ 2147483646 w 43200"/>
                <a:gd name="T31" fmla="*/ 422654201 h 43200"/>
                <a:gd name="T32" fmla="*/ 2147483646 w 43200"/>
                <a:gd name="T33" fmla="*/ 852536320 h 43200"/>
                <a:gd name="T34" fmla="*/ 2147483646 w 43200"/>
                <a:gd name="T35" fmla="*/ 601467166 h 43200"/>
                <a:gd name="T36" fmla="*/ 2147483646 w 43200"/>
                <a:gd name="T37" fmla="*/ 937785905 h 43200"/>
                <a:gd name="T38" fmla="*/ 2147483646 w 43200"/>
                <a:gd name="T39" fmla="*/ 1181267608 h 43200"/>
                <a:gd name="T40" fmla="*/ 2147483646 w 43200"/>
                <a:gd name="T41" fmla="*/ 2147483646 h 43200"/>
                <a:gd name="T42" fmla="*/ 2147483646 w 43200"/>
                <a:gd name="T43" fmla="*/ 2147483646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gradFill rotWithShape="1">
              <a:gsLst>
                <a:gs pos="0">
                  <a:srgbClr val="E6FAFA"/>
                </a:gs>
                <a:gs pos="64999">
                  <a:srgbClr val="BFF1F1"/>
                </a:gs>
                <a:gs pos="100000">
                  <a:srgbClr val="A3EDED"/>
                </a:gs>
              </a:gsLst>
              <a:lin ang="5400000" scaled="1"/>
            </a:gradFill>
            <a:ln w="9525">
              <a:solidFill>
                <a:srgbClr val="009999"/>
              </a:solidFill>
              <a:miter lim="800000"/>
              <a:headEnd/>
              <a:tailEnd/>
            </a:ln>
            <a:effectLst>
              <a:outerShdw blurRad="40000" dist="20000" dir="5400000" rotWithShape="0">
                <a:srgbClr val="000000">
                  <a:alpha val="37999"/>
                </a:srgbClr>
              </a:outerShdw>
            </a:effectLst>
          </p:spPr>
          <p:txBody>
            <a:bodyPr wrap="square">
              <a:spAutoFit/>
            </a:bodyPr>
            <a:lstStyle>
              <a:lvl1pPr>
                <a:spcBef>
                  <a:spcPct val="20000"/>
                </a:spcBef>
                <a:buClr>
                  <a:schemeClr val="bg2"/>
                </a:buClr>
                <a:buSzPct val="50000"/>
                <a:buFont typeface="Monotype Sorts" charset="2"/>
                <a:buChar char=""/>
                <a:defRPr sz="2400" b="1">
                  <a:solidFill>
                    <a:srgbClr val="000066"/>
                  </a:solidFill>
                  <a:latin typeface="Century Gothic" charset="0"/>
                </a:defRPr>
              </a:lvl1pPr>
              <a:lvl2pPr marL="742950" indent="-285750">
                <a:spcBef>
                  <a:spcPct val="20000"/>
                </a:spcBef>
                <a:buClr>
                  <a:schemeClr val="bg2"/>
                </a:buClr>
                <a:buSzPct val="75000"/>
                <a:buChar char="•"/>
                <a:defRPr sz="2200" b="1">
                  <a:solidFill>
                    <a:srgbClr val="790015"/>
                  </a:solidFill>
                  <a:latin typeface="Century Gothic" charset="0"/>
                </a:defRPr>
              </a:lvl2pPr>
              <a:lvl3pPr marL="1143000" indent="-228600">
                <a:spcBef>
                  <a:spcPct val="20000"/>
                </a:spcBef>
                <a:buClr>
                  <a:schemeClr val="bg2"/>
                </a:buClr>
                <a:buSzPct val="75000"/>
                <a:buChar char="•"/>
                <a:defRPr sz="2000" b="1">
                  <a:solidFill>
                    <a:srgbClr val="003E00"/>
                  </a:solidFill>
                  <a:latin typeface="Century Gothic" charset="0"/>
                </a:defRPr>
              </a:lvl3pPr>
              <a:lvl4pPr marL="1600200" indent="-228600">
                <a:spcBef>
                  <a:spcPct val="20000"/>
                </a:spcBef>
                <a:buClr>
                  <a:schemeClr val="bg2"/>
                </a:buClr>
                <a:buSzPct val="75000"/>
                <a:buChar char="•"/>
                <a:defRPr b="1">
                  <a:solidFill>
                    <a:srgbClr val="CC6600"/>
                  </a:solidFill>
                  <a:latin typeface="Century Gothic" charset="0"/>
                </a:defRPr>
              </a:lvl4pPr>
              <a:lvl5pPr marL="2057400" indent="-228600">
                <a:spcBef>
                  <a:spcPct val="20000"/>
                </a:spcBef>
                <a:buClr>
                  <a:schemeClr val="bg2"/>
                </a:buClr>
                <a:buSzPct val="75000"/>
                <a:buChar char="•"/>
                <a:defRPr sz="1600" b="1">
                  <a:solidFill>
                    <a:srgbClr val="660033"/>
                  </a:solidFill>
                  <a:latin typeface="Century Gothic" charset="0"/>
                </a:defRPr>
              </a:lvl5pPr>
              <a:lvl6pPr marL="2514600" indent="-228600" eaLnBrk="0" fontAlgn="base" hangingPunct="0">
                <a:spcBef>
                  <a:spcPct val="20000"/>
                </a:spcBef>
                <a:spcAft>
                  <a:spcPct val="0"/>
                </a:spcAft>
                <a:buClr>
                  <a:schemeClr val="bg2"/>
                </a:buClr>
                <a:buSzPct val="75000"/>
                <a:buChar char="•"/>
                <a:defRPr sz="1600" b="1">
                  <a:solidFill>
                    <a:srgbClr val="660033"/>
                  </a:solidFill>
                  <a:latin typeface="Century Gothic" charset="0"/>
                </a:defRPr>
              </a:lvl6pPr>
              <a:lvl7pPr marL="2971800" indent="-228600" eaLnBrk="0" fontAlgn="base" hangingPunct="0">
                <a:spcBef>
                  <a:spcPct val="20000"/>
                </a:spcBef>
                <a:spcAft>
                  <a:spcPct val="0"/>
                </a:spcAft>
                <a:buClr>
                  <a:schemeClr val="bg2"/>
                </a:buClr>
                <a:buSzPct val="75000"/>
                <a:buChar char="•"/>
                <a:defRPr sz="1600" b="1">
                  <a:solidFill>
                    <a:srgbClr val="660033"/>
                  </a:solidFill>
                  <a:latin typeface="Century Gothic" charset="0"/>
                </a:defRPr>
              </a:lvl7pPr>
              <a:lvl8pPr marL="3429000" indent="-228600" eaLnBrk="0" fontAlgn="base" hangingPunct="0">
                <a:spcBef>
                  <a:spcPct val="20000"/>
                </a:spcBef>
                <a:spcAft>
                  <a:spcPct val="0"/>
                </a:spcAft>
                <a:buClr>
                  <a:schemeClr val="bg2"/>
                </a:buClr>
                <a:buSzPct val="75000"/>
                <a:buChar char="•"/>
                <a:defRPr sz="1600" b="1">
                  <a:solidFill>
                    <a:srgbClr val="660033"/>
                  </a:solidFill>
                  <a:latin typeface="Century Gothic" charset="0"/>
                </a:defRPr>
              </a:lvl8pPr>
              <a:lvl9pPr marL="3886200" indent="-228600" eaLnBrk="0" fontAlgn="base" hangingPunct="0">
                <a:spcBef>
                  <a:spcPct val="20000"/>
                </a:spcBef>
                <a:spcAft>
                  <a:spcPct val="0"/>
                </a:spcAft>
                <a:buClr>
                  <a:schemeClr val="bg2"/>
                </a:buClr>
                <a:buSzPct val="75000"/>
                <a:buChar char="•"/>
                <a:defRPr sz="1600" b="1">
                  <a:solidFill>
                    <a:srgbClr val="660033"/>
                  </a:solidFill>
                  <a:latin typeface="Century Gothic" charset="0"/>
                </a:defRPr>
              </a:lvl9pPr>
            </a:lstStyle>
            <a:p>
              <a:pPr algn="ctr">
                <a:spcBef>
                  <a:spcPct val="0"/>
                </a:spcBef>
                <a:buClrTx/>
                <a:buSzTx/>
                <a:buFontTx/>
                <a:buNone/>
              </a:pPr>
              <a:endParaRPr lang="en-US" altLang="en-US" sz="1800">
                <a:solidFill>
                  <a:srgbClr val="009999"/>
                </a:solidFill>
              </a:endParaRPr>
            </a:p>
            <a:p>
              <a:pPr algn="ctr">
                <a:spcBef>
                  <a:spcPct val="0"/>
                </a:spcBef>
                <a:buClrTx/>
                <a:buSzTx/>
                <a:buFontTx/>
                <a:buNone/>
              </a:pPr>
              <a:endParaRPr lang="en-US" altLang="en-US" sz="1800">
                <a:solidFill>
                  <a:srgbClr val="009999"/>
                </a:solidFill>
              </a:endParaRPr>
            </a:p>
          </p:txBody>
        </p:sp>
        <p:sp>
          <p:nvSpPr>
            <p:cNvPr id="12" name="Nube 11"/>
            <p:cNvSpPr/>
            <p:nvPr/>
          </p:nvSpPr>
          <p:spPr bwMode="auto">
            <a:xfrm>
              <a:off x="2851256" y="5334442"/>
              <a:ext cx="1720850" cy="890587"/>
            </a:xfrm>
            <a:prstGeom prst="cloud">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gn="ctr">
                <a:defRPr/>
              </a:pPr>
              <a:endParaRPr lang="en-US" sz="1600"/>
            </a:p>
            <a:p>
              <a:pPr algn="ctr">
                <a:defRPr/>
              </a:pPr>
              <a:endParaRPr lang="en-US" sz="1600"/>
            </a:p>
          </p:txBody>
        </p:sp>
        <p:sp>
          <p:nvSpPr>
            <p:cNvPr id="13" name="Rectángulo 19"/>
            <p:cNvSpPr>
              <a:spLocks noChangeArrowheads="1"/>
            </p:cNvSpPr>
            <p:nvPr/>
          </p:nvSpPr>
          <p:spPr bwMode="auto">
            <a:xfrm>
              <a:off x="1352129" y="3313258"/>
              <a:ext cx="950053" cy="430887"/>
            </a:xfrm>
            <a:prstGeom prst="rect">
              <a:avLst/>
            </a:prstGeom>
            <a:gradFill rotWithShape="1">
              <a:gsLst>
                <a:gs pos="0">
                  <a:srgbClr val="F0FEFF"/>
                </a:gs>
                <a:gs pos="64999">
                  <a:srgbClr val="DDFCFF"/>
                </a:gs>
                <a:gs pos="100000">
                  <a:srgbClr val="D0FBFF"/>
                </a:gs>
              </a:gsLst>
              <a:lin ang="5400000" scaled="1"/>
            </a:gradFill>
            <a:ln w="9525">
              <a:solidFill>
                <a:srgbClr val="C6E7FB"/>
              </a:solidFill>
              <a:miter lim="800000"/>
              <a:headEnd/>
              <a:tailEnd/>
            </a:ln>
            <a:effectLst>
              <a:outerShdw blurRad="40000" dist="20000" dir="5400000" rotWithShape="0">
                <a:srgbClr val="000000">
                  <a:alpha val="37999"/>
                </a:srgbClr>
              </a:outerShdw>
            </a:effectLst>
          </p:spPr>
          <p:txBody>
            <a:bodyPr wrap="square" anchor="ctr">
              <a:spAutoFit/>
            </a:bodyPr>
            <a:lstStyle/>
            <a:p>
              <a:pPr algn="ctr">
                <a:defRPr/>
              </a:pPr>
              <a:r>
                <a:rPr lang="en-US" sz="1100">
                  <a:solidFill>
                    <a:schemeClr val="dk1"/>
                  </a:solidFill>
                  <a:latin typeface="+mn-lt"/>
                </a:rPr>
                <a:t>Optical Controller</a:t>
              </a:r>
            </a:p>
          </p:txBody>
        </p:sp>
        <p:cxnSp>
          <p:nvCxnSpPr>
            <p:cNvPr id="14" name="Conector recto de flecha 37"/>
            <p:cNvCxnSpPr>
              <a:cxnSpLocks noChangeShapeType="1"/>
              <a:stCxn id="35" idx="0"/>
              <a:endCxn id="23" idx="2"/>
            </p:cNvCxnSpPr>
            <p:nvPr/>
          </p:nvCxnSpPr>
          <p:spPr bwMode="auto">
            <a:xfrm flipV="1">
              <a:off x="2966363" y="3770278"/>
              <a:ext cx="637869" cy="1771233"/>
            </a:xfrm>
            <a:prstGeom prst="straightConnector1">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sp>
          <p:nvSpPr>
            <p:cNvPr id="15" name="Rectángulo 14"/>
            <p:cNvSpPr>
              <a:spLocks noChangeArrowheads="1"/>
            </p:cNvSpPr>
            <p:nvPr/>
          </p:nvSpPr>
          <p:spPr bwMode="auto">
            <a:xfrm>
              <a:off x="3495759" y="1243278"/>
              <a:ext cx="2160574" cy="276999"/>
            </a:xfrm>
            <a:prstGeom prst="rect">
              <a:avLst/>
            </a:prstGeom>
            <a:gradFill rotWithShape="1">
              <a:gsLst>
                <a:gs pos="0">
                  <a:srgbClr val="FFFFEF"/>
                </a:gs>
                <a:gs pos="64999">
                  <a:srgbClr val="FFFFDA"/>
                </a:gs>
                <a:gs pos="100000">
                  <a:srgbClr val="FFFFCC"/>
                </a:gs>
              </a:gsLst>
              <a:lin ang="5400000" scaled="1"/>
            </a:gradFill>
            <a:ln w="9525">
              <a:solidFill>
                <a:srgbClr val="E3E3B4"/>
              </a:solidFill>
              <a:miter lim="800000"/>
              <a:headEnd/>
              <a:tailEnd/>
            </a:ln>
            <a:effectLst>
              <a:outerShdw blurRad="40000" dist="20000" dir="5400000" rotWithShape="0">
                <a:srgbClr val="000000">
                  <a:alpha val="37999"/>
                </a:srgbClr>
              </a:outerShdw>
            </a:effectLst>
          </p:spPr>
          <p:txBody>
            <a:bodyPr wrap="square">
              <a:spAutoFit/>
            </a:bodyPr>
            <a:lstStyle/>
            <a:p>
              <a:pPr algn="ctr">
                <a:defRPr/>
              </a:pPr>
              <a:r>
                <a:rPr lang="en-US" sz="1200">
                  <a:solidFill>
                    <a:schemeClr val="dk1"/>
                  </a:solidFill>
                  <a:latin typeface="+mn-lt"/>
                </a:rPr>
                <a:t>Provisioning app</a:t>
              </a:r>
            </a:p>
          </p:txBody>
        </p:sp>
        <p:grpSp>
          <p:nvGrpSpPr>
            <p:cNvPr id="16" name="140 Grupo"/>
            <p:cNvGrpSpPr>
              <a:grpSpLocks/>
            </p:cNvGrpSpPr>
            <p:nvPr/>
          </p:nvGrpSpPr>
          <p:grpSpPr bwMode="auto">
            <a:xfrm>
              <a:off x="6263481" y="4355068"/>
              <a:ext cx="336550" cy="350838"/>
              <a:chOff x="3954672" y="5545838"/>
              <a:chExt cx="512361" cy="430759"/>
            </a:xfrm>
          </p:grpSpPr>
          <p:sp>
            <p:nvSpPr>
              <p:cNvPr id="105" name="Rectangle 136"/>
              <p:cNvSpPr>
                <a:spLocks noChangeArrowheads="1"/>
              </p:cNvSpPr>
              <p:nvPr/>
            </p:nvSpPr>
            <p:spPr bwMode="auto">
              <a:xfrm>
                <a:off x="3954672" y="5545838"/>
                <a:ext cx="512361" cy="430759"/>
              </a:xfrm>
              <a:prstGeom prst="rect">
                <a:avLst/>
              </a:prstGeom>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scaled="0"/>
              </a:gradFill>
              <a:ln w="12700">
                <a:solidFill>
                  <a:schemeClr val="tx1"/>
                </a:solidFill>
                <a:miter lim="800000"/>
                <a:headEnd/>
                <a:tailEnd/>
              </a:ln>
              <a:effectLst/>
            </p:spPr>
            <p:txBody>
              <a:bodyPr anchor="ctr"/>
              <a:lstStyle/>
              <a:p>
                <a:pPr algn="ctr">
                  <a:defRPr/>
                </a:pPr>
                <a:endParaRPr lang="en-US" sz="400">
                  <a:latin typeface="+mn-lt"/>
                  <a:ea typeface="ヒラギノ角ゴ ProN W3" charset="0"/>
                  <a:cs typeface="ヒラギノ角ゴ ProN W3" charset="0"/>
                </a:endParaRPr>
              </a:p>
            </p:txBody>
          </p:sp>
          <p:sp>
            <p:nvSpPr>
              <p:cNvPr id="106" name="Freeform 876"/>
              <p:cNvSpPr>
                <a:spLocks/>
              </p:cNvSpPr>
              <p:nvPr/>
            </p:nvSpPr>
            <p:spPr bwMode="auto">
              <a:xfrm>
                <a:off x="4034344" y="5610331"/>
                <a:ext cx="324628" cy="324365"/>
              </a:xfrm>
              <a:custGeom>
                <a:avLst/>
                <a:gdLst>
                  <a:gd name="T0" fmla="*/ 2147483646 w 388"/>
                  <a:gd name="T1" fmla="*/ 0 h 336"/>
                  <a:gd name="T2" fmla="*/ 2147483646 w 388"/>
                  <a:gd name="T3" fmla="*/ 2147483646 h 336"/>
                  <a:gd name="T4" fmla="*/ 2147483646 w 388"/>
                  <a:gd name="T5" fmla="*/ 2147483646 h 336"/>
                  <a:gd name="T6" fmla="*/ 2147483646 w 388"/>
                  <a:gd name="T7" fmla="*/ 2147483646 h 336"/>
                  <a:gd name="T8" fmla="*/ 2147483646 w 388"/>
                  <a:gd name="T9" fmla="*/ 2147483646 h 336"/>
                  <a:gd name="T10" fmla="*/ 2147483646 w 388"/>
                  <a:gd name="T11" fmla="*/ 2147483646 h 336"/>
                  <a:gd name="T12" fmla="*/ 2147483646 w 388"/>
                  <a:gd name="T13" fmla="*/ 0 h 336"/>
                  <a:gd name="T14" fmla="*/ 2147483646 w 388"/>
                  <a:gd name="T15" fmla="*/ 2147483646 h 336"/>
                  <a:gd name="T16" fmla="*/ 2147483646 w 388"/>
                  <a:gd name="T17" fmla="*/ 2147483646 h 336"/>
                  <a:gd name="T18" fmla="*/ 2147483646 w 388"/>
                  <a:gd name="T19" fmla="*/ 2147483646 h 336"/>
                  <a:gd name="T20" fmla="*/ 2147483646 w 388"/>
                  <a:gd name="T21" fmla="*/ 2147483646 h 336"/>
                  <a:gd name="T22" fmla="*/ 2147483646 w 388"/>
                  <a:gd name="T23" fmla="*/ 2147483646 h 336"/>
                  <a:gd name="T24" fmla="*/ 2147483646 w 388"/>
                  <a:gd name="T25" fmla="*/ 2147483646 h 336"/>
                  <a:gd name="T26" fmla="*/ 2147483646 w 388"/>
                  <a:gd name="T27" fmla="*/ 2147483646 h 336"/>
                  <a:gd name="T28" fmla="*/ 2147483646 w 388"/>
                  <a:gd name="T29" fmla="*/ 2147483646 h 336"/>
                  <a:gd name="T30" fmla="*/ 2147483646 w 388"/>
                  <a:gd name="T31" fmla="*/ 2147483646 h 336"/>
                  <a:gd name="T32" fmla="*/ 2147483646 w 388"/>
                  <a:gd name="T33" fmla="*/ 2147483646 h 336"/>
                  <a:gd name="T34" fmla="*/ 2147483646 w 388"/>
                  <a:gd name="T35" fmla="*/ 2147483646 h 336"/>
                  <a:gd name="T36" fmla="*/ 2147483646 w 388"/>
                  <a:gd name="T37" fmla="*/ 2147483646 h 336"/>
                  <a:gd name="T38" fmla="*/ 2147483646 w 388"/>
                  <a:gd name="T39" fmla="*/ 2147483646 h 336"/>
                  <a:gd name="T40" fmla="*/ 2147483646 w 388"/>
                  <a:gd name="T41" fmla="*/ 2147483646 h 336"/>
                  <a:gd name="T42" fmla="*/ 2147483646 w 388"/>
                  <a:gd name="T43" fmla="*/ 2147483646 h 336"/>
                  <a:gd name="T44" fmla="*/ 2147483646 w 388"/>
                  <a:gd name="T45" fmla="*/ 2147483646 h 336"/>
                  <a:gd name="T46" fmla="*/ 0 w 388"/>
                  <a:gd name="T47" fmla="*/ 2147483646 h 336"/>
                  <a:gd name="T48" fmla="*/ 2147483646 w 388"/>
                  <a:gd name="T49" fmla="*/ 2147483646 h 336"/>
                  <a:gd name="T50" fmla="*/ 2147483646 w 388"/>
                  <a:gd name="T51" fmla="*/ 2147483646 h 336"/>
                  <a:gd name="T52" fmla="*/ 2147483646 w 388"/>
                  <a:gd name="T53" fmla="*/ 2147483646 h 336"/>
                  <a:gd name="T54" fmla="*/ 2147483646 w 388"/>
                  <a:gd name="T55" fmla="*/ 2147483646 h 336"/>
                  <a:gd name="T56" fmla="*/ 2147483646 w 388"/>
                  <a:gd name="T57" fmla="*/ 2147483646 h 336"/>
                  <a:gd name="T58" fmla="*/ 2147483646 w 388"/>
                  <a:gd name="T59" fmla="*/ 2147483646 h 336"/>
                  <a:gd name="T60" fmla="*/ 2147483646 w 388"/>
                  <a:gd name="T61" fmla="*/ 2147483646 h 336"/>
                  <a:gd name="T62" fmla="*/ 0 w 388"/>
                  <a:gd name="T63" fmla="*/ 2147483646 h 336"/>
                  <a:gd name="T64" fmla="*/ 2147483646 w 388"/>
                  <a:gd name="T65" fmla="*/ 0 h 3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8"/>
                  <a:gd name="T100" fmla="*/ 0 h 336"/>
                  <a:gd name="T101" fmla="*/ 388 w 388"/>
                  <a:gd name="T102" fmla="*/ 336 h 3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8" h="336">
                    <a:moveTo>
                      <a:pt x="57" y="0"/>
                    </a:moveTo>
                    <a:lnTo>
                      <a:pt x="57" y="40"/>
                    </a:lnTo>
                    <a:lnTo>
                      <a:pt x="146" y="40"/>
                    </a:lnTo>
                    <a:lnTo>
                      <a:pt x="194" y="132"/>
                    </a:lnTo>
                    <a:lnTo>
                      <a:pt x="243" y="40"/>
                    </a:lnTo>
                    <a:lnTo>
                      <a:pt x="332" y="40"/>
                    </a:lnTo>
                    <a:lnTo>
                      <a:pt x="332" y="0"/>
                    </a:lnTo>
                    <a:lnTo>
                      <a:pt x="388" y="51"/>
                    </a:lnTo>
                    <a:lnTo>
                      <a:pt x="332" y="102"/>
                    </a:lnTo>
                    <a:lnTo>
                      <a:pt x="332" y="66"/>
                    </a:lnTo>
                    <a:lnTo>
                      <a:pt x="267" y="66"/>
                    </a:lnTo>
                    <a:lnTo>
                      <a:pt x="214" y="168"/>
                    </a:lnTo>
                    <a:lnTo>
                      <a:pt x="267" y="270"/>
                    </a:lnTo>
                    <a:lnTo>
                      <a:pt x="332" y="270"/>
                    </a:lnTo>
                    <a:lnTo>
                      <a:pt x="332" y="234"/>
                    </a:lnTo>
                    <a:lnTo>
                      <a:pt x="388" y="285"/>
                    </a:lnTo>
                    <a:lnTo>
                      <a:pt x="332" y="336"/>
                    </a:lnTo>
                    <a:lnTo>
                      <a:pt x="332" y="299"/>
                    </a:lnTo>
                    <a:lnTo>
                      <a:pt x="243" y="299"/>
                    </a:lnTo>
                    <a:lnTo>
                      <a:pt x="194" y="204"/>
                    </a:lnTo>
                    <a:lnTo>
                      <a:pt x="146" y="299"/>
                    </a:lnTo>
                    <a:lnTo>
                      <a:pt x="57" y="299"/>
                    </a:lnTo>
                    <a:lnTo>
                      <a:pt x="57" y="336"/>
                    </a:lnTo>
                    <a:lnTo>
                      <a:pt x="0" y="285"/>
                    </a:lnTo>
                    <a:lnTo>
                      <a:pt x="57" y="234"/>
                    </a:lnTo>
                    <a:lnTo>
                      <a:pt x="57" y="270"/>
                    </a:lnTo>
                    <a:lnTo>
                      <a:pt x="118" y="270"/>
                    </a:lnTo>
                    <a:lnTo>
                      <a:pt x="174" y="168"/>
                    </a:lnTo>
                    <a:lnTo>
                      <a:pt x="118" y="66"/>
                    </a:lnTo>
                    <a:lnTo>
                      <a:pt x="57" y="66"/>
                    </a:lnTo>
                    <a:lnTo>
                      <a:pt x="57" y="102"/>
                    </a:lnTo>
                    <a:lnTo>
                      <a:pt x="0" y="51"/>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cxnSp>
          <p:nvCxnSpPr>
            <p:cNvPr id="17" name="Conector recto de flecha 37"/>
            <p:cNvCxnSpPr>
              <a:cxnSpLocks noChangeShapeType="1"/>
              <a:stCxn id="24" idx="2"/>
            </p:cNvCxnSpPr>
            <p:nvPr/>
          </p:nvCxnSpPr>
          <p:spPr bwMode="auto">
            <a:xfrm>
              <a:off x="7080530" y="3819090"/>
              <a:ext cx="119270" cy="423467"/>
            </a:xfrm>
            <a:prstGeom prst="straightConnector1">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sp>
          <p:nvSpPr>
            <p:cNvPr id="18" name="Rectángulo 19"/>
            <p:cNvSpPr>
              <a:spLocks noChangeArrowheads="1"/>
            </p:cNvSpPr>
            <p:nvPr/>
          </p:nvSpPr>
          <p:spPr bwMode="auto">
            <a:xfrm>
              <a:off x="3511943" y="1525817"/>
              <a:ext cx="2144390" cy="276999"/>
            </a:xfrm>
            <a:prstGeom prst="rect">
              <a:avLst/>
            </a:prstGeom>
            <a:gradFill rotWithShape="1">
              <a:gsLst>
                <a:gs pos="0">
                  <a:srgbClr val="F0FEFF"/>
                </a:gs>
                <a:gs pos="64999">
                  <a:srgbClr val="DDFCFF"/>
                </a:gs>
                <a:gs pos="100000">
                  <a:srgbClr val="D0FBFF"/>
                </a:gs>
              </a:gsLst>
              <a:lin ang="5400000" scaled="1"/>
            </a:gradFill>
            <a:ln w="9525">
              <a:solidFill>
                <a:srgbClr val="C6E7FB"/>
              </a:solidFill>
              <a:miter lim="800000"/>
              <a:headEnd/>
              <a:tailEnd/>
            </a:ln>
            <a:effectLst>
              <a:outerShdw blurRad="40000" dist="20000" dir="5400000" rotWithShape="0">
                <a:srgbClr val="000000">
                  <a:alpha val="37999"/>
                </a:srgbClr>
              </a:outerShdw>
            </a:effectLst>
          </p:spPr>
          <p:txBody>
            <a:bodyPr wrap="square" anchor="ctr">
              <a:spAutoFit/>
            </a:bodyPr>
            <a:lstStyle/>
            <a:p>
              <a:pPr algn="ctr">
                <a:defRPr/>
              </a:pPr>
              <a:r>
                <a:rPr lang="en-US" sz="1200">
                  <a:solidFill>
                    <a:schemeClr val="dk1"/>
                  </a:solidFill>
                  <a:latin typeface="+mn-lt"/>
                </a:rPr>
                <a:t>MD </a:t>
              </a:r>
              <a:r>
                <a:rPr lang="en-US" sz="1200" smtClean="0">
                  <a:solidFill>
                    <a:schemeClr val="dk1"/>
                  </a:solidFill>
                  <a:latin typeface="+mn-lt"/>
                </a:rPr>
                <a:t>Controller/Orchestrator</a:t>
              </a:r>
              <a:endParaRPr lang="en-US" sz="1200">
                <a:solidFill>
                  <a:schemeClr val="dk1"/>
                </a:solidFill>
                <a:latin typeface="+mn-lt"/>
              </a:endParaRPr>
            </a:p>
          </p:txBody>
        </p:sp>
        <p:cxnSp>
          <p:nvCxnSpPr>
            <p:cNvPr id="19" name="Conector recto de flecha 37"/>
            <p:cNvCxnSpPr>
              <a:cxnSpLocks noChangeShapeType="1"/>
              <a:stCxn id="18" idx="2"/>
              <a:endCxn id="13" idx="0"/>
            </p:cNvCxnSpPr>
            <p:nvPr/>
          </p:nvCxnSpPr>
          <p:spPr bwMode="auto">
            <a:xfrm flipH="1">
              <a:off x="1827156" y="1802816"/>
              <a:ext cx="2756982" cy="1510442"/>
            </a:xfrm>
            <a:prstGeom prst="straightConnector1">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grpSp>
          <p:nvGrpSpPr>
            <p:cNvPr id="20" name="140 Grupo"/>
            <p:cNvGrpSpPr>
              <a:grpSpLocks/>
            </p:cNvGrpSpPr>
            <p:nvPr/>
          </p:nvGrpSpPr>
          <p:grpSpPr bwMode="auto">
            <a:xfrm>
              <a:off x="7777828" y="4357114"/>
              <a:ext cx="338138" cy="349250"/>
              <a:chOff x="3954672" y="5545838"/>
              <a:chExt cx="512361" cy="430759"/>
            </a:xfrm>
          </p:grpSpPr>
          <p:sp>
            <p:nvSpPr>
              <p:cNvPr id="103" name="Rectangle 136"/>
              <p:cNvSpPr>
                <a:spLocks noChangeArrowheads="1"/>
              </p:cNvSpPr>
              <p:nvPr/>
            </p:nvSpPr>
            <p:spPr bwMode="auto">
              <a:xfrm>
                <a:off x="3954672" y="5545838"/>
                <a:ext cx="512361" cy="430759"/>
              </a:xfrm>
              <a:prstGeom prst="rect">
                <a:avLst/>
              </a:prstGeom>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scaled="0"/>
              </a:gradFill>
              <a:ln w="12700">
                <a:solidFill>
                  <a:schemeClr val="tx1"/>
                </a:solidFill>
                <a:miter lim="800000"/>
                <a:headEnd/>
                <a:tailEnd/>
              </a:ln>
              <a:effectLst/>
            </p:spPr>
            <p:txBody>
              <a:bodyPr anchor="ctr"/>
              <a:lstStyle/>
              <a:p>
                <a:pPr algn="ctr">
                  <a:defRPr/>
                </a:pPr>
                <a:endParaRPr lang="en-US" sz="400">
                  <a:latin typeface="+mn-lt"/>
                  <a:ea typeface="ヒラギノ角ゴ ProN W3" charset="0"/>
                  <a:cs typeface="ヒラギノ角ゴ ProN W3" charset="0"/>
                </a:endParaRPr>
              </a:p>
            </p:txBody>
          </p:sp>
          <p:sp>
            <p:nvSpPr>
              <p:cNvPr id="104" name="Freeform 876"/>
              <p:cNvSpPr>
                <a:spLocks/>
              </p:cNvSpPr>
              <p:nvPr/>
            </p:nvSpPr>
            <p:spPr bwMode="auto">
              <a:xfrm>
                <a:off x="4034344" y="5610331"/>
                <a:ext cx="324628" cy="324365"/>
              </a:xfrm>
              <a:custGeom>
                <a:avLst/>
                <a:gdLst>
                  <a:gd name="T0" fmla="*/ 2147483646 w 388"/>
                  <a:gd name="T1" fmla="*/ 0 h 336"/>
                  <a:gd name="T2" fmla="*/ 2147483646 w 388"/>
                  <a:gd name="T3" fmla="*/ 2147483646 h 336"/>
                  <a:gd name="T4" fmla="*/ 2147483646 w 388"/>
                  <a:gd name="T5" fmla="*/ 2147483646 h 336"/>
                  <a:gd name="T6" fmla="*/ 2147483646 w 388"/>
                  <a:gd name="T7" fmla="*/ 2147483646 h 336"/>
                  <a:gd name="T8" fmla="*/ 2147483646 w 388"/>
                  <a:gd name="T9" fmla="*/ 2147483646 h 336"/>
                  <a:gd name="T10" fmla="*/ 2147483646 w 388"/>
                  <a:gd name="T11" fmla="*/ 2147483646 h 336"/>
                  <a:gd name="T12" fmla="*/ 2147483646 w 388"/>
                  <a:gd name="T13" fmla="*/ 0 h 336"/>
                  <a:gd name="T14" fmla="*/ 2147483646 w 388"/>
                  <a:gd name="T15" fmla="*/ 2147483646 h 336"/>
                  <a:gd name="T16" fmla="*/ 2147483646 w 388"/>
                  <a:gd name="T17" fmla="*/ 2147483646 h 336"/>
                  <a:gd name="T18" fmla="*/ 2147483646 w 388"/>
                  <a:gd name="T19" fmla="*/ 2147483646 h 336"/>
                  <a:gd name="T20" fmla="*/ 2147483646 w 388"/>
                  <a:gd name="T21" fmla="*/ 2147483646 h 336"/>
                  <a:gd name="T22" fmla="*/ 2147483646 w 388"/>
                  <a:gd name="T23" fmla="*/ 2147483646 h 336"/>
                  <a:gd name="T24" fmla="*/ 2147483646 w 388"/>
                  <a:gd name="T25" fmla="*/ 2147483646 h 336"/>
                  <a:gd name="T26" fmla="*/ 2147483646 w 388"/>
                  <a:gd name="T27" fmla="*/ 2147483646 h 336"/>
                  <a:gd name="T28" fmla="*/ 2147483646 w 388"/>
                  <a:gd name="T29" fmla="*/ 2147483646 h 336"/>
                  <a:gd name="T30" fmla="*/ 2147483646 w 388"/>
                  <a:gd name="T31" fmla="*/ 2147483646 h 336"/>
                  <a:gd name="T32" fmla="*/ 2147483646 w 388"/>
                  <a:gd name="T33" fmla="*/ 2147483646 h 336"/>
                  <a:gd name="T34" fmla="*/ 2147483646 w 388"/>
                  <a:gd name="T35" fmla="*/ 2147483646 h 336"/>
                  <a:gd name="T36" fmla="*/ 2147483646 w 388"/>
                  <a:gd name="T37" fmla="*/ 2147483646 h 336"/>
                  <a:gd name="T38" fmla="*/ 2147483646 w 388"/>
                  <a:gd name="T39" fmla="*/ 2147483646 h 336"/>
                  <a:gd name="T40" fmla="*/ 2147483646 w 388"/>
                  <a:gd name="T41" fmla="*/ 2147483646 h 336"/>
                  <a:gd name="T42" fmla="*/ 2147483646 w 388"/>
                  <a:gd name="T43" fmla="*/ 2147483646 h 336"/>
                  <a:gd name="T44" fmla="*/ 2147483646 w 388"/>
                  <a:gd name="T45" fmla="*/ 2147483646 h 336"/>
                  <a:gd name="T46" fmla="*/ 0 w 388"/>
                  <a:gd name="T47" fmla="*/ 2147483646 h 336"/>
                  <a:gd name="T48" fmla="*/ 2147483646 w 388"/>
                  <a:gd name="T49" fmla="*/ 2147483646 h 336"/>
                  <a:gd name="T50" fmla="*/ 2147483646 w 388"/>
                  <a:gd name="T51" fmla="*/ 2147483646 h 336"/>
                  <a:gd name="T52" fmla="*/ 2147483646 w 388"/>
                  <a:gd name="T53" fmla="*/ 2147483646 h 336"/>
                  <a:gd name="T54" fmla="*/ 2147483646 w 388"/>
                  <a:gd name="T55" fmla="*/ 2147483646 h 336"/>
                  <a:gd name="T56" fmla="*/ 2147483646 w 388"/>
                  <a:gd name="T57" fmla="*/ 2147483646 h 336"/>
                  <a:gd name="T58" fmla="*/ 2147483646 w 388"/>
                  <a:gd name="T59" fmla="*/ 2147483646 h 336"/>
                  <a:gd name="T60" fmla="*/ 2147483646 w 388"/>
                  <a:gd name="T61" fmla="*/ 2147483646 h 336"/>
                  <a:gd name="T62" fmla="*/ 0 w 388"/>
                  <a:gd name="T63" fmla="*/ 2147483646 h 336"/>
                  <a:gd name="T64" fmla="*/ 2147483646 w 388"/>
                  <a:gd name="T65" fmla="*/ 0 h 3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8"/>
                  <a:gd name="T100" fmla="*/ 0 h 336"/>
                  <a:gd name="T101" fmla="*/ 388 w 388"/>
                  <a:gd name="T102" fmla="*/ 336 h 3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8" h="336">
                    <a:moveTo>
                      <a:pt x="57" y="0"/>
                    </a:moveTo>
                    <a:lnTo>
                      <a:pt x="57" y="40"/>
                    </a:lnTo>
                    <a:lnTo>
                      <a:pt x="146" y="40"/>
                    </a:lnTo>
                    <a:lnTo>
                      <a:pt x="194" y="132"/>
                    </a:lnTo>
                    <a:lnTo>
                      <a:pt x="243" y="40"/>
                    </a:lnTo>
                    <a:lnTo>
                      <a:pt x="332" y="40"/>
                    </a:lnTo>
                    <a:lnTo>
                      <a:pt x="332" y="0"/>
                    </a:lnTo>
                    <a:lnTo>
                      <a:pt x="388" y="51"/>
                    </a:lnTo>
                    <a:lnTo>
                      <a:pt x="332" y="102"/>
                    </a:lnTo>
                    <a:lnTo>
                      <a:pt x="332" y="66"/>
                    </a:lnTo>
                    <a:lnTo>
                      <a:pt x="267" y="66"/>
                    </a:lnTo>
                    <a:lnTo>
                      <a:pt x="214" y="168"/>
                    </a:lnTo>
                    <a:lnTo>
                      <a:pt x="267" y="270"/>
                    </a:lnTo>
                    <a:lnTo>
                      <a:pt x="332" y="270"/>
                    </a:lnTo>
                    <a:lnTo>
                      <a:pt x="332" y="234"/>
                    </a:lnTo>
                    <a:lnTo>
                      <a:pt x="388" y="285"/>
                    </a:lnTo>
                    <a:lnTo>
                      <a:pt x="332" y="336"/>
                    </a:lnTo>
                    <a:lnTo>
                      <a:pt x="332" y="299"/>
                    </a:lnTo>
                    <a:lnTo>
                      <a:pt x="243" y="299"/>
                    </a:lnTo>
                    <a:lnTo>
                      <a:pt x="194" y="204"/>
                    </a:lnTo>
                    <a:lnTo>
                      <a:pt x="146" y="299"/>
                    </a:lnTo>
                    <a:lnTo>
                      <a:pt x="57" y="299"/>
                    </a:lnTo>
                    <a:lnTo>
                      <a:pt x="57" y="336"/>
                    </a:lnTo>
                    <a:lnTo>
                      <a:pt x="0" y="285"/>
                    </a:lnTo>
                    <a:lnTo>
                      <a:pt x="57" y="234"/>
                    </a:lnTo>
                    <a:lnTo>
                      <a:pt x="57" y="270"/>
                    </a:lnTo>
                    <a:lnTo>
                      <a:pt x="118" y="270"/>
                    </a:lnTo>
                    <a:lnTo>
                      <a:pt x="174" y="168"/>
                    </a:lnTo>
                    <a:lnTo>
                      <a:pt x="118" y="66"/>
                    </a:lnTo>
                    <a:lnTo>
                      <a:pt x="57" y="66"/>
                    </a:lnTo>
                    <a:lnTo>
                      <a:pt x="57" y="102"/>
                    </a:lnTo>
                    <a:lnTo>
                      <a:pt x="0" y="51"/>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cxnSp>
          <p:nvCxnSpPr>
            <p:cNvPr id="21" name="Conector angular 18"/>
            <p:cNvCxnSpPr>
              <a:cxnSpLocks noChangeShapeType="1"/>
              <a:stCxn id="9" idx="2"/>
              <a:endCxn id="65" idx="1"/>
            </p:cNvCxnSpPr>
            <p:nvPr/>
          </p:nvCxnSpPr>
          <p:spPr bwMode="auto">
            <a:xfrm rot="16200000" flipH="1">
              <a:off x="201480" y="4136382"/>
              <a:ext cx="718433" cy="124990"/>
            </a:xfrm>
            <a:prstGeom prst="bentConnector2">
              <a:avLst/>
            </a:prstGeom>
            <a:noFill/>
            <a:ln w="25400">
              <a:solidFill>
                <a:srgbClr val="000000"/>
              </a:solidFill>
              <a:round/>
              <a:headEnd/>
              <a:tailEnd/>
            </a:ln>
            <a:extLst>
              <a:ext uri="{909E8E84-426E-40DD-AFC4-6F175D3DCCD1}">
                <a14:hiddenFill xmlns:a14="http://schemas.microsoft.com/office/drawing/2010/main">
                  <a:noFill/>
                </a14:hiddenFill>
              </a:ext>
            </a:extLst>
          </p:spPr>
        </p:cxnSp>
        <p:cxnSp>
          <p:nvCxnSpPr>
            <p:cNvPr id="22" name="Conector angular 91"/>
            <p:cNvCxnSpPr>
              <a:cxnSpLocks noChangeShapeType="1"/>
              <a:stCxn id="10" idx="2"/>
              <a:endCxn id="103" idx="3"/>
            </p:cNvCxnSpPr>
            <p:nvPr/>
          </p:nvCxnSpPr>
          <p:spPr bwMode="auto">
            <a:xfrm rot="5400000">
              <a:off x="8024192" y="3924429"/>
              <a:ext cx="699085" cy="515535"/>
            </a:xfrm>
            <a:prstGeom prst="bentConnector2">
              <a:avLst/>
            </a:prstGeom>
            <a:noFill/>
            <a:ln w="25400">
              <a:solidFill>
                <a:srgbClr val="000000"/>
              </a:solidFill>
              <a:round/>
              <a:headEnd/>
              <a:tailEnd/>
            </a:ln>
            <a:extLst>
              <a:ext uri="{909E8E84-426E-40DD-AFC4-6F175D3DCCD1}">
                <a14:hiddenFill xmlns:a14="http://schemas.microsoft.com/office/drawing/2010/main">
                  <a:noFill/>
                </a14:hiddenFill>
              </a:ext>
            </a:extLst>
          </p:spPr>
        </p:cxnSp>
        <p:sp>
          <p:nvSpPr>
            <p:cNvPr id="23" name="Rectángulo 19"/>
            <p:cNvSpPr>
              <a:spLocks noChangeArrowheads="1"/>
            </p:cNvSpPr>
            <p:nvPr/>
          </p:nvSpPr>
          <p:spPr bwMode="auto">
            <a:xfrm>
              <a:off x="3145831" y="3339391"/>
              <a:ext cx="916801" cy="430887"/>
            </a:xfrm>
            <a:prstGeom prst="rect">
              <a:avLst/>
            </a:prstGeom>
            <a:gradFill rotWithShape="1">
              <a:gsLst>
                <a:gs pos="0">
                  <a:srgbClr val="F0FEFF"/>
                </a:gs>
                <a:gs pos="64999">
                  <a:srgbClr val="DDFCFF"/>
                </a:gs>
                <a:gs pos="100000">
                  <a:srgbClr val="D0FBFF"/>
                </a:gs>
              </a:gsLst>
              <a:lin ang="5400000" scaled="1"/>
            </a:gradFill>
            <a:ln w="9525">
              <a:solidFill>
                <a:srgbClr val="C6E7FB"/>
              </a:solidFill>
              <a:miter lim="800000"/>
              <a:headEnd/>
              <a:tailEnd/>
            </a:ln>
            <a:effectLst>
              <a:outerShdw blurRad="40000" dist="20000" dir="5400000" rotWithShape="0">
                <a:srgbClr val="000000">
                  <a:alpha val="37999"/>
                </a:srgbClr>
              </a:outerShdw>
            </a:effectLst>
          </p:spPr>
          <p:txBody>
            <a:bodyPr wrap="square" anchor="ctr">
              <a:spAutoFit/>
            </a:bodyPr>
            <a:lstStyle/>
            <a:p>
              <a:pPr algn="ctr">
                <a:defRPr/>
              </a:pPr>
              <a:r>
                <a:rPr lang="en-US" sz="1100">
                  <a:solidFill>
                    <a:schemeClr val="dk1"/>
                  </a:solidFill>
                  <a:latin typeface="+mn-lt"/>
                </a:rPr>
                <a:t>Optical Controller</a:t>
              </a:r>
            </a:p>
          </p:txBody>
        </p:sp>
        <p:sp>
          <p:nvSpPr>
            <p:cNvPr id="24" name="Rectángulo 19"/>
            <p:cNvSpPr>
              <a:spLocks noChangeArrowheads="1"/>
            </p:cNvSpPr>
            <p:nvPr/>
          </p:nvSpPr>
          <p:spPr bwMode="auto">
            <a:xfrm>
              <a:off x="6643559" y="3388203"/>
              <a:ext cx="873941" cy="430887"/>
            </a:xfrm>
            <a:prstGeom prst="rect">
              <a:avLst/>
            </a:prstGeom>
            <a:gradFill rotWithShape="1">
              <a:gsLst>
                <a:gs pos="0">
                  <a:srgbClr val="F0FEFF"/>
                </a:gs>
                <a:gs pos="64999">
                  <a:srgbClr val="DDFCFF"/>
                </a:gs>
                <a:gs pos="100000">
                  <a:srgbClr val="D0FBFF"/>
                </a:gs>
              </a:gsLst>
              <a:lin ang="5400000" scaled="1"/>
            </a:gradFill>
            <a:ln w="9525">
              <a:solidFill>
                <a:srgbClr val="C6E7FB"/>
              </a:solidFill>
              <a:miter lim="800000"/>
              <a:headEnd/>
              <a:tailEnd/>
            </a:ln>
            <a:effectLst>
              <a:outerShdw blurRad="40000" dist="20000" dir="5400000" rotWithShape="0">
                <a:srgbClr val="000000">
                  <a:alpha val="37999"/>
                </a:srgbClr>
              </a:outerShdw>
            </a:effectLst>
          </p:spPr>
          <p:txBody>
            <a:bodyPr wrap="square" anchor="ctr">
              <a:spAutoFit/>
            </a:bodyPr>
            <a:lstStyle/>
            <a:p>
              <a:pPr algn="ctr">
                <a:defRPr/>
              </a:pPr>
              <a:r>
                <a:rPr lang="en-US" sz="1100">
                  <a:solidFill>
                    <a:schemeClr val="dk1"/>
                  </a:solidFill>
                  <a:latin typeface="+mn-lt"/>
                </a:rPr>
                <a:t>Optical Controller</a:t>
              </a:r>
            </a:p>
          </p:txBody>
        </p:sp>
        <p:cxnSp>
          <p:nvCxnSpPr>
            <p:cNvPr id="25" name="Conector recto de flecha 37"/>
            <p:cNvCxnSpPr>
              <a:cxnSpLocks noChangeShapeType="1"/>
              <a:stCxn id="18" idx="2"/>
              <a:endCxn id="23" idx="0"/>
            </p:cNvCxnSpPr>
            <p:nvPr/>
          </p:nvCxnSpPr>
          <p:spPr bwMode="auto">
            <a:xfrm flipH="1">
              <a:off x="3604232" y="1802816"/>
              <a:ext cx="979906" cy="1536575"/>
            </a:xfrm>
            <a:prstGeom prst="straightConnector1">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sp>
          <p:nvSpPr>
            <p:cNvPr id="26" name="Nube 31"/>
            <p:cNvSpPr/>
            <p:nvPr/>
          </p:nvSpPr>
          <p:spPr bwMode="auto">
            <a:xfrm>
              <a:off x="839090" y="4195840"/>
              <a:ext cx="2060137" cy="796469"/>
            </a:xfrm>
            <a:prstGeom prst="cloud">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defRPr/>
              </a:pPr>
              <a:endParaRPr lang="en-US" sz="1400"/>
            </a:p>
            <a:p>
              <a:pPr algn="ctr">
                <a:defRPr/>
              </a:pPr>
              <a:endParaRPr lang="en-US" sz="1400"/>
            </a:p>
          </p:txBody>
        </p:sp>
        <p:cxnSp>
          <p:nvCxnSpPr>
            <p:cNvPr id="27" name="Conector recto 100"/>
            <p:cNvCxnSpPr>
              <a:cxnSpLocks noChangeShapeType="1"/>
              <a:stCxn id="42" idx="2"/>
              <a:endCxn id="35" idx="1"/>
            </p:cNvCxnSpPr>
            <p:nvPr/>
          </p:nvCxnSpPr>
          <p:spPr bwMode="auto">
            <a:xfrm>
              <a:off x="1889090" y="5231326"/>
              <a:ext cx="843640" cy="503881"/>
            </a:xfrm>
            <a:prstGeom prst="line">
              <a:avLst/>
            </a:prstGeom>
            <a:noFill/>
            <a:ln w="25400">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8" name="Conector recto de flecha 37"/>
            <p:cNvCxnSpPr>
              <a:cxnSpLocks noChangeShapeType="1"/>
              <a:stCxn id="13" idx="2"/>
              <a:endCxn id="65" idx="0"/>
            </p:cNvCxnSpPr>
            <p:nvPr/>
          </p:nvCxnSpPr>
          <p:spPr bwMode="auto">
            <a:xfrm flipH="1">
              <a:off x="839091" y="3744145"/>
              <a:ext cx="988065" cy="614717"/>
            </a:xfrm>
            <a:prstGeom prst="straightConnector1">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sp>
          <p:nvSpPr>
            <p:cNvPr id="29" name="Nube 4"/>
            <p:cNvSpPr/>
            <p:nvPr/>
          </p:nvSpPr>
          <p:spPr bwMode="auto">
            <a:xfrm>
              <a:off x="3921376" y="4156712"/>
              <a:ext cx="1449854" cy="671621"/>
            </a:xfrm>
            <a:prstGeom prst="cloud">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wrap="square">
              <a:noAutofit/>
            </a:bodyPr>
            <a:lstStyle/>
            <a:p>
              <a:pPr algn="ctr">
                <a:defRPr/>
              </a:pPr>
              <a:endParaRPr lang="en-US" sz="1600"/>
            </a:p>
            <a:p>
              <a:pPr algn="ctr">
                <a:defRPr/>
              </a:pPr>
              <a:endParaRPr lang="en-US" sz="1600"/>
            </a:p>
          </p:txBody>
        </p:sp>
        <p:sp>
          <p:nvSpPr>
            <p:cNvPr id="30" name="Rectángulo 19"/>
            <p:cNvSpPr>
              <a:spLocks noChangeArrowheads="1"/>
            </p:cNvSpPr>
            <p:nvPr/>
          </p:nvSpPr>
          <p:spPr bwMode="auto">
            <a:xfrm>
              <a:off x="4396893" y="3362859"/>
              <a:ext cx="895293" cy="430887"/>
            </a:xfrm>
            <a:prstGeom prst="rect">
              <a:avLst/>
            </a:prstGeom>
            <a:gradFill rotWithShape="1">
              <a:gsLst>
                <a:gs pos="0">
                  <a:srgbClr val="F0FEFF"/>
                </a:gs>
                <a:gs pos="64999">
                  <a:srgbClr val="DDFCFF"/>
                </a:gs>
                <a:gs pos="100000">
                  <a:srgbClr val="D0FBFF"/>
                </a:gs>
              </a:gsLst>
              <a:lin ang="5400000" scaled="1"/>
            </a:gradFill>
            <a:ln w="9525">
              <a:solidFill>
                <a:srgbClr val="C6E7FB"/>
              </a:solidFill>
              <a:miter lim="800000"/>
              <a:headEnd/>
              <a:tailEnd/>
            </a:ln>
            <a:effectLst>
              <a:outerShdw blurRad="40000" dist="20000" dir="5400000" rotWithShape="0">
                <a:srgbClr val="000000">
                  <a:alpha val="37999"/>
                </a:srgbClr>
              </a:outerShdw>
            </a:effectLst>
          </p:spPr>
          <p:txBody>
            <a:bodyPr wrap="square" anchor="ctr">
              <a:spAutoFit/>
            </a:bodyPr>
            <a:lstStyle/>
            <a:p>
              <a:pPr algn="ctr">
                <a:defRPr/>
              </a:pPr>
              <a:r>
                <a:rPr lang="en-US" sz="1100">
                  <a:solidFill>
                    <a:schemeClr val="dk1"/>
                  </a:solidFill>
                  <a:latin typeface="+mn-lt"/>
                </a:rPr>
                <a:t>Optical Controller</a:t>
              </a:r>
            </a:p>
          </p:txBody>
        </p:sp>
        <p:cxnSp>
          <p:nvCxnSpPr>
            <p:cNvPr id="31" name="Conector recto de flecha 37"/>
            <p:cNvCxnSpPr>
              <a:cxnSpLocks noChangeShapeType="1"/>
              <a:stCxn id="30" idx="2"/>
              <a:endCxn id="29" idx="3"/>
            </p:cNvCxnSpPr>
            <p:nvPr/>
          </p:nvCxnSpPr>
          <p:spPr bwMode="auto">
            <a:xfrm flipH="1">
              <a:off x="4646303" y="3793746"/>
              <a:ext cx="198237" cy="401367"/>
            </a:xfrm>
            <a:prstGeom prst="straightConnector1">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sp>
          <p:nvSpPr>
            <p:cNvPr id="32" name="Rectángulo 19"/>
            <p:cNvSpPr>
              <a:spLocks noChangeArrowheads="1"/>
            </p:cNvSpPr>
            <p:nvPr/>
          </p:nvSpPr>
          <p:spPr bwMode="auto">
            <a:xfrm>
              <a:off x="5000878" y="2232461"/>
              <a:ext cx="2087745" cy="276999"/>
            </a:xfrm>
            <a:prstGeom prst="rect">
              <a:avLst/>
            </a:prstGeom>
            <a:gradFill rotWithShape="1">
              <a:gsLst>
                <a:gs pos="0">
                  <a:srgbClr val="F0FEFF"/>
                </a:gs>
                <a:gs pos="64999">
                  <a:srgbClr val="DDFCFF"/>
                </a:gs>
                <a:gs pos="100000">
                  <a:srgbClr val="D0FBFF"/>
                </a:gs>
              </a:gsLst>
              <a:lin ang="5400000" scaled="1"/>
            </a:gradFill>
            <a:ln w="9525">
              <a:solidFill>
                <a:srgbClr val="C6E7FB"/>
              </a:solidFill>
              <a:miter lim="800000"/>
              <a:headEnd/>
              <a:tailEnd/>
            </a:ln>
            <a:effectLst>
              <a:outerShdw blurRad="40000" dist="20000" dir="5400000" rotWithShape="0">
                <a:srgbClr val="000000">
                  <a:alpha val="37999"/>
                </a:srgbClr>
              </a:outerShdw>
            </a:effectLst>
          </p:spPr>
          <p:txBody>
            <a:bodyPr wrap="square" anchor="ctr">
              <a:spAutoFit/>
            </a:bodyPr>
            <a:lstStyle/>
            <a:p>
              <a:pPr algn="ctr">
                <a:defRPr/>
              </a:pPr>
              <a:r>
                <a:rPr lang="en-US" sz="1200">
                  <a:solidFill>
                    <a:schemeClr val="dk1"/>
                  </a:solidFill>
                  <a:latin typeface="+mn-lt"/>
                </a:rPr>
                <a:t>MD </a:t>
              </a:r>
              <a:r>
                <a:rPr lang="en-US" sz="1200" smtClean="0">
                  <a:solidFill>
                    <a:schemeClr val="dk1"/>
                  </a:solidFill>
                  <a:latin typeface="+mn-lt"/>
                </a:rPr>
                <a:t>Controller/Orchestrator</a:t>
              </a:r>
              <a:endParaRPr lang="en-US" sz="1200">
                <a:solidFill>
                  <a:schemeClr val="dk1"/>
                </a:solidFill>
                <a:latin typeface="+mn-lt"/>
              </a:endParaRPr>
            </a:p>
          </p:txBody>
        </p:sp>
        <p:cxnSp>
          <p:nvCxnSpPr>
            <p:cNvPr id="33" name="Conector recto de flecha 37"/>
            <p:cNvCxnSpPr>
              <a:cxnSpLocks noChangeShapeType="1"/>
              <a:stCxn id="32" idx="2"/>
              <a:endCxn id="24" idx="0"/>
            </p:cNvCxnSpPr>
            <p:nvPr/>
          </p:nvCxnSpPr>
          <p:spPr bwMode="auto">
            <a:xfrm>
              <a:off x="6044751" y="2509460"/>
              <a:ext cx="1035779" cy="878743"/>
            </a:xfrm>
            <a:prstGeom prst="straightConnector1">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34" name="Conector recto de flecha 37"/>
            <p:cNvCxnSpPr>
              <a:cxnSpLocks noChangeShapeType="1"/>
              <a:stCxn id="32" idx="2"/>
              <a:endCxn id="30" idx="0"/>
            </p:cNvCxnSpPr>
            <p:nvPr/>
          </p:nvCxnSpPr>
          <p:spPr bwMode="auto">
            <a:xfrm flipH="1">
              <a:off x="4844540" y="2509460"/>
              <a:ext cx="1200211" cy="853399"/>
            </a:xfrm>
            <a:prstGeom prst="straightConnector1">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pic>
          <p:nvPicPr>
            <p:cNvPr id="35" name="Picture 21" descr="6500-7 slot.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32730" y="5541511"/>
              <a:ext cx="467265" cy="38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1" descr="6500-7 slot.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501000" y="5950332"/>
              <a:ext cx="467265" cy="38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34592" y="4292492"/>
              <a:ext cx="724822" cy="20371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8" name="Picture 6"/>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738273" y="2990580"/>
              <a:ext cx="730311" cy="24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sedona.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670199" y="1544276"/>
              <a:ext cx="941074" cy="316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0" name="Picture 3"/>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94129" y="3205542"/>
              <a:ext cx="783928" cy="2314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1" name="Picture 9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14756" y="4243502"/>
              <a:ext cx="981668" cy="356970"/>
            </a:xfrm>
            <a:prstGeom prst="rect">
              <a:avLst/>
            </a:prstGeom>
          </p:spPr>
        </p:pic>
        <p:pic>
          <p:nvPicPr>
            <p:cNvPr id="42" name="Picture 11" descr="OptXConn"/>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672396" y="4831276"/>
              <a:ext cx="4333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 name="Group 114"/>
            <p:cNvGrpSpPr>
              <a:grpSpLocks/>
            </p:cNvGrpSpPr>
            <p:nvPr/>
          </p:nvGrpSpPr>
          <p:grpSpPr bwMode="auto">
            <a:xfrm>
              <a:off x="3686815" y="4368854"/>
              <a:ext cx="375362" cy="312110"/>
              <a:chOff x="4049713" y="1922463"/>
              <a:chExt cx="477837" cy="446087"/>
            </a:xfrm>
          </p:grpSpPr>
          <p:sp>
            <p:nvSpPr>
              <p:cNvPr id="91" name="AutoShape 25"/>
              <p:cNvSpPr>
                <a:spLocks noChangeAspect="1" noChangeArrowheads="1" noTextEdit="1"/>
              </p:cNvSpPr>
              <p:nvPr/>
            </p:nvSpPr>
            <p:spPr bwMode="auto">
              <a:xfrm>
                <a:off x="4049713" y="1922463"/>
                <a:ext cx="47783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2" name="Rectangle 27"/>
              <p:cNvSpPr>
                <a:spLocks noChangeArrowheads="1"/>
              </p:cNvSpPr>
              <p:nvPr/>
            </p:nvSpPr>
            <p:spPr bwMode="auto">
              <a:xfrm>
                <a:off x="4049713" y="1985963"/>
                <a:ext cx="382587" cy="382587"/>
              </a:xfrm>
              <a:prstGeom prst="rect">
                <a:avLst/>
              </a:prstGeom>
              <a:solidFill>
                <a:srgbClr val="3164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50000"/>
                  <a:buFont typeface="Monotype Sorts" charset="2"/>
                  <a:buChar char=""/>
                  <a:defRPr sz="2400" b="1">
                    <a:solidFill>
                      <a:srgbClr val="000066"/>
                    </a:solidFill>
                    <a:latin typeface="Century Gothic" charset="0"/>
                  </a:defRPr>
                </a:lvl1pPr>
                <a:lvl2pPr marL="742950" indent="-285750">
                  <a:spcBef>
                    <a:spcPct val="20000"/>
                  </a:spcBef>
                  <a:buClr>
                    <a:schemeClr val="bg2"/>
                  </a:buClr>
                  <a:buSzPct val="75000"/>
                  <a:buChar char="•"/>
                  <a:defRPr sz="2200" b="1">
                    <a:solidFill>
                      <a:srgbClr val="790015"/>
                    </a:solidFill>
                    <a:latin typeface="Century Gothic" charset="0"/>
                  </a:defRPr>
                </a:lvl2pPr>
                <a:lvl3pPr marL="1143000" indent="-228600">
                  <a:spcBef>
                    <a:spcPct val="20000"/>
                  </a:spcBef>
                  <a:buClr>
                    <a:schemeClr val="bg2"/>
                  </a:buClr>
                  <a:buSzPct val="75000"/>
                  <a:buChar char="•"/>
                  <a:defRPr sz="2000" b="1">
                    <a:solidFill>
                      <a:srgbClr val="003E00"/>
                    </a:solidFill>
                    <a:latin typeface="Century Gothic" charset="0"/>
                  </a:defRPr>
                </a:lvl3pPr>
                <a:lvl4pPr marL="1600200" indent="-228600">
                  <a:spcBef>
                    <a:spcPct val="20000"/>
                  </a:spcBef>
                  <a:buClr>
                    <a:schemeClr val="bg2"/>
                  </a:buClr>
                  <a:buSzPct val="75000"/>
                  <a:buChar char="•"/>
                  <a:defRPr b="1">
                    <a:solidFill>
                      <a:srgbClr val="CC6600"/>
                    </a:solidFill>
                    <a:latin typeface="Century Gothic" charset="0"/>
                  </a:defRPr>
                </a:lvl4pPr>
                <a:lvl5pPr marL="2057400" indent="-228600">
                  <a:spcBef>
                    <a:spcPct val="20000"/>
                  </a:spcBef>
                  <a:buClr>
                    <a:schemeClr val="bg2"/>
                  </a:buClr>
                  <a:buSzPct val="75000"/>
                  <a:buChar char="•"/>
                  <a:defRPr sz="1600" b="1">
                    <a:solidFill>
                      <a:srgbClr val="660033"/>
                    </a:solidFill>
                    <a:latin typeface="Century Gothic" charset="0"/>
                  </a:defRPr>
                </a:lvl5pPr>
                <a:lvl6pPr marL="2514600" indent="-228600" eaLnBrk="0" fontAlgn="base" hangingPunct="0">
                  <a:spcBef>
                    <a:spcPct val="20000"/>
                  </a:spcBef>
                  <a:spcAft>
                    <a:spcPct val="0"/>
                  </a:spcAft>
                  <a:buClr>
                    <a:schemeClr val="bg2"/>
                  </a:buClr>
                  <a:buSzPct val="75000"/>
                  <a:buChar char="•"/>
                  <a:defRPr sz="1600" b="1">
                    <a:solidFill>
                      <a:srgbClr val="660033"/>
                    </a:solidFill>
                    <a:latin typeface="Century Gothic" charset="0"/>
                  </a:defRPr>
                </a:lvl6pPr>
                <a:lvl7pPr marL="2971800" indent="-228600" eaLnBrk="0" fontAlgn="base" hangingPunct="0">
                  <a:spcBef>
                    <a:spcPct val="20000"/>
                  </a:spcBef>
                  <a:spcAft>
                    <a:spcPct val="0"/>
                  </a:spcAft>
                  <a:buClr>
                    <a:schemeClr val="bg2"/>
                  </a:buClr>
                  <a:buSzPct val="75000"/>
                  <a:buChar char="•"/>
                  <a:defRPr sz="1600" b="1">
                    <a:solidFill>
                      <a:srgbClr val="660033"/>
                    </a:solidFill>
                    <a:latin typeface="Century Gothic" charset="0"/>
                  </a:defRPr>
                </a:lvl7pPr>
                <a:lvl8pPr marL="3429000" indent="-228600" eaLnBrk="0" fontAlgn="base" hangingPunct="0">
                  <a:spcBef>
                    <a:spcPct val="20000"/>
                  </a:spcBef>
                  <a:spcAft>
                    <a:spcPct val="0"/>
                  </a:spcAft>
                  <a:buClr>
                    <a:schemeClr val="bg2"/>
                  </a:buClr>
                  <a:buSzPct val="75000"/>
                  <a:buChar char="•"/>
                  <a:defRPr sz="1600" b="1">
                    <a:solidFill>
                      <a:srgbClr val="660033"/>
                    </a:solidFill>
                    <a:latin typeface="Century Gothic" charset="0"/>
                  </a:defRPr>
                </a:lvl8pPr>
                <a:lvl9pPr marL="3886200" indent="-228600" eaLnBrk="0" fontAlgn="base" hangingPunct="0">
                  <a:spcBef>
                    <a:spcPct val="20000"/>
                  </a:spcBef>
                  <a:spcAft>
                    <a:spcPct val="0"/>
                  </a:spcAft>
                  <a:buClr>
                    <a:schemeClr val="bg2"/>
                  </a:buClr>
                  <a:buSzPct val="75000"/>
                  <a:buChar char="•"/>
                  <a:defRPr sz="1600" b="1">
                    <a:solidFill>
                      <a:srgbClr val="660033"/>
                    </a:solidFill>
                    <a:latin typeface="Century Gothic" charset="0"/>
                  </a:defRPr>
                </a:lvl9pPr>
              </a:lstStyle>
              <a:p>
                <a:pPr algn="ctr" eaLnBrk="1" hangingPunct="1">
                  <a:spcBef>
                    <a:spcPct val="0"/>
                  </a:spcBef>
                  <a:buClrTx/>
                  <a:buSzTx/>
                  <a:buFontTx/>
                  <a:buNone/>
                </a:pPr>
                <a:endParaRPr lang="es-ES" altLang="en-US" sz="2800" u="sng">
                  <a:solidFill>
                    <a:srgbClr val="000000"/>
                  </a:solidFill>
                  <a:latin typeface="Arial" charset="0"/>
                  <a:ea typeface="ヒラギノ角ゴ ProN W3" charset="-128"/>
                  <a:sym typeface="Gill Sans" charset="0"/>
                </a:endParaRPr>
              </a:p>
            </p:txBody>
          </p:sp>
          <p:sp>
            <p:nvSpPr>
              <p:cNvPr id="93" name="Freeform 28"/>
              <p:cNvSpPr>
                <a:spLocks/>
              </p:cNvSpPr>
              <p:nvPr/>
            </p:nvSpPr>
            <p:spPr bwMode="auto">
              <a:xfrm>
                <a:off x="4049713" y="1922463"/>
                <a:ext cx="477837" cy="63500"/>
              </a:xfrm>
              <a:custGeom>
                <a:avLst/>
                <a:gdLst>
                  <a:gd name="T0" fmla="*/ 0 w 301"/>
                  <a:gd name="T1" fmla="*/ 2147483646 h 40"/>
                  <a:gd name="T2" fmla="*/ 2147483646 w 301"/>
                  <a:gd name="T3" fmla="*/ 0 h 40"/>
                  <a:gd name="T4" fmla="*/ 2147483646 w 301"/>
                  <a:gd name="T5" fmla="*/ 0 h 40"/>
                  <a:gd name="T6" fmla="*/ 2147483646 w 301"/>
                  <a:gd name="T7" fmla="*/ 2147483646 h 40"/>
                  <a:gd name="T8" fmla="*/ 0 w 301"/>
                  <a:gd name="T9" fmla="*/ 214748364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1" h="40">
                    <a:moveTo>
                      <a:pt x="0" y="40"/>
                    </a:moveTo>
                    <a:lnTo>
                      <a:pt x="83" y="0"/>
                    </a:lnTo>
                    <a:lnTo>
                      <a:pt x="301" y="0"/>
                    </a:lnTo>
                    <a:lnTo>
                      <a:pt x="241" y="40"/>
                    </a:lnTo>
                    <a:lnTo>
                      <a:pt x="0" y="4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4" name="Freeform 30"/>
              <p:cNvSpPr>
                <a:spLocks/>
              </p:cNvSpPr>
              <p:nvPr/>
            </p:nvSpPr>
            <p:spPr bwMode="auto">
              <a:xfrm>
                <a:off x="4432300" y="1922463"/>
                <a:ext cx="95250" cy="446087"/>
              </a:xfrm>
              <a:custGeom>
                <a:avLst/>
                <a:gdLst>
                  <a:gd name="T0" fmla="*/ 2147483646 w 60"/>
                  <a:gd name="T1" fmla="*/ 2147483646 h 281"/>
                  <a:gd name="T2" fmla="*/ 0 w 60"/>
                  <a:gd name="T3" fmla="*/ 2147483646 h 281"/>
                  <a:gd name="T4" fmla="*/ 0 w 60"/>
                  <a:gd name="T5" fmla="*/ 2147483646 h 281"/>
                  <a:gd name="T6" fmla="*/ 2147483646 w 60"/>
                  <a:gd name="T7" fmla="*/ 0 h 281"/>
                  <a:gd name="T8" fmla="*/ 2147483646 w 60"/>
                  <a:gd name="T9" fmla="*/ 2147483646 h 2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281">
                    <a:moveTo>
                      <a:pt x="60" y="232"/>
                    </a:moveTo>
                    <a:lnTo>
                      <a:pt x="0" y="281"/>
                    </a:lnTo>
                    <a:lnTo>
                      <a:pt x="0" y="40"/>
                    </a:lnTo>
                    <a:lnTo>
                      <a:pt x="60" y="0"/>
                    </a:lnTo>
                    <a:lnTo>
                      <a:pt x="60" y="232"/>
                    </a:lnTo>
                    <a:close/>
                  </a:path>
                </a:pathLst>
              </a:custGeom>
              <a:solidFill>
                <a:srgbClr val="1D30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 name="Freeform 31"/>
              <p:cNvSpPr>
                <a:spLocks noEditPoints="1"/>
              </p:cNvSpPr>
              <p:nvPr/>
            </p:nvSpPr>
            <p:spPr bwMode="auto">
              <a:xfrm>
                <a:off x="4071938" y="2017713"/>
                <a:ext cx="333375" cy="331787"/>
              </a:xfrm>
              <a:custGeom>
                <a:avLst/>
                <a:gdLst>
                  <a:gd name="T0" fmla="*/ 2147483646 w 210"/>
                  <a:gd name="T1" fmla="*/ 2147483646 h 209"/>
                  <a:gd name="T2" fmla="*/ 2147483646 w 210"/>
                  <a:gd name="T3" fmla="*/ 2147483646 h 209"/>
                  <a:gd name="T4" fmla="*/ 2147483646 w 210"/>
                  <a:gd name="T5" fmla="*/ 2147483646 h 209"/>
                  <a:gd name="T6" fmla="*/ 2147483646 w 210"/>
                  <a:gd name="T7" fmla="*/ 2147483646 h 209"/>
                  <a:gd name="T8" fmla="*/ 2147483646 w 210"/>
                  <a:gd name="T9" fmla="*/ 2147483646 h 209"/>
                  <a:gd name="T10" fmla="*/ 2147483646 w 210"/>
                  <a:gd name="T11" fmla="*/ 2147483646 h 209"/>
                  <a:gd name="T12" fmla="*/ 2147483646 w 210"/>
                  <a:gd name="T13" fmla="*/ 2147483646 h 209"/>
                  <a:gd name="T14" fmla="*/ 2147483646 w 210"/>
                  <a:gd name="T15" fmla="*/ 2147483646 h 209"/>
                  <a:gd name="T16" fmla="*/ 2147483646 w 210"/>
                  <a:gd name="T17" fmla="*/ 0 h 209"/>
                  <a:gd name="T18" fmla="*/ 2147483646 w 210"/>
                  <a:gd name="T19" fmla="*/ 2147483646 h 209"/>
                  <a:gd name="T20" fmla="*/ 2147483646 w 210"/>
                  <a:gd name="T21" fmla="*/ 2147483646 h 209"/>
                  <a:gd name="T22" fmla="*/ 2147483646 w 210"/>
                  <a:gd name="T23" fmla="*/ 2147483646 h 209"/>
                  <a:gd name="T24" fmla="*/ 2147483646 w 210"/>
                  <a:gd name="T25" fmla="*/ 2147483646 h 209"/>
                  <a:gd name="T26" fmla="*/ 2147483646 w 210"/>
                  <a:gd name="T27" fmla="*/ 2147483646 h 209"/>
                  <a:gd name="T28" fmla="*/ 2147483646 w 210"/>
                  <a:gd name="T29" fmla="*/ 2147483646 h 209"/>
                  <a:gd name="T30" fmla="*/ 2147483646 w 210"/>
                  <a:gd name="T31" fmla="*/ 2147483646 h 209"/>
                  <a:gd name="T32" fmla="*/ 0 w 210"/>
                  <a:gd name="T33" fmla="*/ 2147483646 h 209"/>
                  <a:gd name="T34" fmla="*/ 2147483646 w 210"/>
                  <a:gd name="T35" fmla="*/ 2147483646 h 209"/>
                  <a:gd name="T36" fmla="*/ 2147483646 w 210"/>
                  <a:gd name="T37" fmla="*/ 2147483646 h 209"/>
                  <a:gd name="T38" fmla="*/ 2147483646 w 210"/>
                  <a:gd name="T39" fmla="*/ 2147483646 h 209"/>
                  <a:gd name="T40" fmla="*/ 2147483646 w 210"/>
                  <a:gd name="T41" fmla="*/ 2147483646 h 209"/>
                  <a:gd name="T42" fmla="*/ 2147483646 w 210"/>
                  <a:gd name="T43" fmla="*/ 2147483646 h 209"/>
                  <a:gd name="T44" fmla="*/ 2147483646 w 210"/>
                  <a:gd name="T45" fmla="*/ 2147483646 h 209"/>
                  <a:gd name="T46" fmla="*/ 2147483646 w 210"/>
                  <a:gd name="T47" fmla="*/ 2147483646 h 209"/>
                  <a:gd name="T48" fmla="*/ 2147483646 w 210"/>
                  <a:gd name="T49" fmla="*/ 2147483646 h 209"/>
                  <a:gd name="T50" fmla="*/ 2147483646 w 210"/>
                  <a:gd name="T51" fmla="*/ 2147483646 h 209"/>
                  <a:gd name="T52" fmla="*/ 2147483646 w 210"/>
                  <a:gd name="T53" fmla="*/ 2147483646 h 209"/>
                  <a:gd name="T54" fmla="*/ 2147483646 w 210"/>
                  <a:gd name="T55" fmla="*/ 2147483646 h 209"/>
                  <a:gd name="T56" fmla="*/ 2147483646 w 210"/>
                  <a:gd name="T57" fmla="*/ 2147483646 h 209"/>
                  <a:gd name="T58" fmla="*/ 2147483646 w 210"/>
                  <a:gd name="T59" fmla="*/ 2147483646 h 209"/>
                  <a:gd name="T60" fmla="*/ 2147483646 w 210"/>
                  <a:gd name="T61" fmla="*/ 2147483646 h 209"/>
                  <a:gd name="T62" fmla="*/ 2147483646 w 210"/>
                  <a:gd name="T63" fmla="*/ 2147483646 h 209"/>
                  <a:gd name="T64" fmla="*/ 2147483646 w 210"/>
                  <a:gd name="T65" fmla="*/ 2147483646 h 209"/>
                  <a:gd name="T66" fmla="*/ 2147483646 w 210"/>
                  <a:gd name="T67" fmla="*/ 2147483646 h 209"/>
                  <a:gd name="T68" fmla="*/ 2147483646 w 210"/>
                  <a:gd name="T69" fmla="*/ 2147483646 h 209"/>
                  <a:gd name="T70" fmla="*/ 2147483646 w 210"/>
                  <a:gd name="T71" fmla="*/ 2147483646 h 209"/>
                  <a:gd name="T72" fmla="*/ 2147483646 w 210"/>
                  <a:gd name="T73" fmla="*/ 2147483646 h 209"/>
                  <a:gd name="T74" fmla="*/ 2147483646 w 210"/>
                  <a:gd name="T75" fmla="*/ 2147483646 h 209"/>
                  <a:gd name="T76" fmla="*/ 2147483646 w 210"/>
                  <a:gd name="T77" fmla="*/ 2147483646 h 20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0" h="209">
                    <a:moveTo>
                      <a:pt x="210" y="104"/>
                    </a:moveTo>
                    <a:lnTo>
                      <a:pt x="180" y="78"/>
                    </a:lnTo>
                    <a:lnTo>
                      <a:pt x="180" y="94"/>
                    </a:lnTo>
                    <a:lnTo>
                      <a:pt x="157" y="94"/>
                    </a:lnTo>
                    <a:lnTo>
                      <a:pt x="157" y="53"/>
                    </a:lnTo>
                    <a:lnTo>
                      <a:pt x="116" y="53"/>
                    </a:lnTo>
                    <a:lnTo>
                      <a:pt x="116" y="30"/>
                    </a:lnTo>
                    <a:lnTo>
                      <a:pt x="132" y="30"/>
                    </a:lnTo>
                    <a:lnTo>
                      <a:pt x="106" y="0"/>
                    </a:lnTo>
                    <a:lnTo>
                      <a:pt x="80" y="30"/>
                    </a:lnTo>
                    <a:lnTo>
                      <a:pt x="95" y="30"/>
                    </a:lnTo>
                    <a:lnTo>
                      <a:pt x="95" y="53"/>
                    </a:lnTo>
                    <a:lnTo>
                      <a:pt x="54" y="53"/>
                    </a:lnTo>
                    <a:lnTo>
                      <a:pt x="54" y="94"/>
                    </a:lnTo>
                    <a:lnTo>
                      <a:pt x="32" y="94"/>
                    </a:lnTo>
                    <a:lnTo>
                      <a:pt x="32" y="78"/>
                    </a:lnTo>
                    <a:lnTo>
                      <a:pt x="0" y="104"/>
                    </a:lnTo>
                    <a:lnTo>
                      <a:pt x="32" y="131"/>
                    </a:lnTo>
                    <a:lnTo>
                      <a:pt x="32" y="114"/>
                    </a:lnTo>
                    <a:lnTo>
                      <a:pt x="54" y="114"/>
                    </a:lnTo>
                    <a:lnTo>
                      <a:pt x="54" y="156"/>
                    </a:lnTo>
                    <a:lnTo>
                      <a:pt x="95" y="156"/>
                    </a:lnTo>
                    <a:lnTo>
                      <a:pt x="95" y="179"/>
                    </a:lnTo>
                    <a:lnTo>
                      <a:pt x="80" y="179"/>
                    </a:lnTo>
                    <a:lnTo>
                      <a:pt x="106" y="209"/>
                    </a:lnTo>
                    <a:lnTo>
                      <a:pt x="132" y="179"/>
                    </a:lnTo>
                    <a:lnTo>
                      <a:pt x="116" y="179"/>
                    </a:lnTo>
                    <a:lnTo>
                      <a:pt x="116" y="156"/>
                    </a:lnTo>
                    <a:lnTo>
                      <a:pt x="157" y="156"/>
                    </a:lnTo>
                    <a:lnTo>
                      <a:pt x="157" y="144"/>
                    </a:lnTo>
                    <a:lnTo>
                      <a:pt x="157" y="114"/>
                    </a:lnTo>
                    <a:lnTo>
                      <a:pt x="180" y="114"/>
                    </a:lnTo>
                    <a:lnTo>
                      <a:pt x="180" y="131"/>
                    </a:lnTo>
                    <a:lnTo>
                      <a:pt x="210" y="104"/>
                    </a:lnTo>
                    <a:close/>
                    <a:moveTo>
                      <a:pt x="133" y="133"/>
                    </a:moveTo>
                    <a:lnTo>
                      <a:pt x="79" y="133"/>
                    </a:lnTo>
                    <a:lnTo>
                      <a:pt x="79" y="77"/>
                    </a:lnTo>
                    <a:lnTo>
                      <a:pt x="133" y="77"/>
                    </a:lnTo>
                    <a:lnTo>
                      <a:pt x="133"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 name="Freeform 32"/>
              <p:cNvSpPr>
                <a:spLocks noEditPoints="1"/>
              </p:cNvSpPr>
              <p:nvPr/>
            </p:nvSpPr>
            <p:spPr bwMode="auto">
              <a:xfrm>
                <a:off x="4124325" y="2066925"/>
                <a:ext cx="234950" cy="234950"/>
              </a:xfrm>
              <a:custGeom>
                <a:avLst/>
                <a:gdLst>
                  <a:gd name="T0" fmla="*/ 2147483646 w 148"/>
                  <a:gd name="T1" fmla="*/ 2147483646 h 148"/>
                  <a:gd name="T2" fmla="*/ 2147483646 w 148"/>
                  <a:gd name="T3" fmla="*/ 2147483646 h 148"/>
                  <a:gd name="T4" fmla="*/ 2147483646 w 148"/>
                  <a:gd name="T5" fmla="*/ 2147483646 h 148"/>
                  <a:gd name="T6" fmla="*/ 0 w 148"/>
                  <a:gd name="T7" fmla="*/ 0 h 148"/>
                  <a:gd name="T8" fmla="*/ 2147483646 w 148"/>
                  <a:gd name="T9" fmla="*/ 2147483646 h 148"/>
                  <a:gd name="T10" fmla="*/ 2147483646 w 148"/>
                  <a:gd name="T11" fmla="*/ 2147483646 h 148"/>
                  <a:gd name="T12" fmla="*/ 2147483646 w 148"/>
                  <a:gd name="T13" fmla="*/ 2147483646 h 148"/>
                  <a:gd name="T14" fmla="*/ 2147483646 w 148"/>
                  <a:gd name="T15" fmla="*/ 2147483646 h 148"/>
                  <a:gd name="T16" fmla="*/ 2147483646 w 148"/>
                  <a:gd name="T17" fmla="*/ 2147483646 h 148"/>
                  <a:gd name="T18" fmla="*/ 2147483646 w 148"/>
                  <a:gd name="T19" fmla="*/ 2147483646 h 148"/>
                  <a:gd name="T20" fmla="*/ 2147483646 w 148"/>
                  <a:gd name="T21" fmla="*/ 2147483646 h 148"/>
                  <a:gd name="T22" fmla="*/ 2147483646 w 148"/>
                  <a:gd name="T23" fmla="*/ 2147483646 h 148"/>
                  <a:gd name="T24" fmla="*/ 2147483646 w 148"/>
                  <a:gd name="T25" fmla="*/ 2147483646 h 148"/>
                  <a:gd name="T26" fmla="*/ 2147483646 w 148"/>
                  <a:gd name="T27" fmla="*/ 2147483646 h 148"/>
                  <a:gd name="T28" fmla="*/ 2147483646 w 148"/>
                  <a:gd name="T29" fmla="*/ 2147483646 h 148"/>
                  <a:gd name="T30" fmla="*/ 2147483646 w 148"/>
                  <a:gd name="T31" fmla="*/ 2147483646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8" h="148">
                    <a:moveTo>
                      <a:pt x="48" y="33"/>
                    </a:moveTo>
                    <a:lnTo>
                      <a:pt x="30" y="13"/>
                    </a:lnTo>
                    <a:lnTo>
                      <a:pt x="40" y="3"/>
                    </a:lnTo>
                    <a:lnTo>
                      <a:pt x="0" y="0"/>
                    </a:lnTo>
                    <a:lnTo>
                      <a:pt x="3" y="39"/>
                    </a:lnTo>
                    <a:lnTo>
                      <a:pt x="14" y="29"/>
                    </a:lnTo>
                    <a:lnTo>
                      <a:pt x="32" y="47"/>
                    </a:lnTo>
                    <a:lnTo>
                      <a:pt x="48" y="33"/>
                    </a:lnTo>
                    <a:close/>
                    <a:moveTo>
                      <a:pt x="99" y="113"/>
                    </a:moveTo>
                    <a:lnTo>
                      <a:pt x="120" y="134"/>
                    </a:lnTo>
                    <a:lnTo>
                      <a:pt x="108" y="146"/>
                    </a:lnTo>
                    <a:lnTo>
                      <a:pt x="148" y="148"/>
                    </a:lnTo>
                    <a:lnTo>
                      <a:pt x="146" y="108"/>
                    </a:lnTo>
                    <a:lnTo>
                      <a:pt x="135" y="118"/>
                    </a:lnTo>
                    <a:lnTo>
                      <a:pt x="113" y="98"/>
                    </a:lnTo>
                    <a:lnTo>
                      <a:pt x="99"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7" name="Freeform 33"/>
              <p:cNvSpPr>
                <a:spLocks/>
              </p:cNvSpPr>
              <p:nvPr/>
            </p:nvSpPr>
            <p:spPr bwMode="auto">
              <a:xfrm>
                <a:off x="4124325" y="2066925"/>
                <a:ext cx="76200" cy="74612"/>
              </a:xfrm>
              <a:custGeom>
                <a:avLst/>
                <a:gdLst>
                  <a:gd name="T0" fmla="*/ 2147483646 w 48"/>
                  <a:gd name="T1" fmla="*/ 2147483646 h 47"/>
                  <a:gd name="T2" fmla="*/ 2147483646 w 48"/>
                  <a:gd name="T3" fmla="*/ 2147483646 h 47"/>
                  <a:gd name="T4" fmla="*/ 2147483646 w 48"/>
                  <a:gd name="T5" fmla="*/ 2147483646 h 47"/>
                  <a:gd name="T6" fmla="*/ 0 w 48"/>
                  <a:gd name="T7" fmla="*/ 0 h 47"/>
                  <a:gd name="T8" fmla="*/ 2147483646 w 48"/>
                  <a:gd name="T9" fmla="*/ 2147483646 h 47"/>
                  <a:gd name="T10" fmla="*/ 2147483646 w 48"/>
                  <a:gd name="T11" fmla="*/ 2147483646 h 47"/>
                  <a:gd name="T12" fmla="*/ 2147483646 w 48"/>
                  <a:gd name="T13" fmla="*/ 2147483646 h 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47">
                    <a:moveTo>
                      <a:pt x="48" y="33"/>
                    </a:moveTo>
                    <a:lnTo>
                      <a:pt x="30" y="13"/>
                    </a:lnTo>
                    <a:lnTo>
                      <a:pt x="40" y="3"/>
                    </a:lnTo>
                    <a:lnTo>
                      <a:pt x="0" y="0"/>
                    </a:lnTo>
                    <a:lnTo>
                      <a:pt x="3" y="39"/>
                    </a:lnTo>
                    <a:lnTo>
                      <a:pt x="14" y="29"/>
                    </a:lnTo>
                    <a:lnTo>
                      <a:pt x="32" y="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8" name="Freeform 34"/>
              <p:cNvSpPr>
                <a:spLocks/>
              </p:cNvSpPr>
              <p:nvPr/>
            </p:nvSpPr>
            <p:spPr bwMode="auto">
              <a:xfrm>
                <a:off x="4281488" y="2222500"/>
                <a:ext cx="77787" cy="79375"/>
              </a:xfrm>
              <a:custGeom>
                <a:avLst/>
                <a:gdLst>
                  <a:gd name="T0" fmla="*/ 0 w 49"/>
                  <a:gd name="T1" fmla="*/ 2147483646 h 50"/>
                  <a:gd name="T2" fmla="*/ 2147483646 w 49"/>
                  <a:gd name="T3" fmla="*/ 2147483646 h 50"/>
                  <a:gd name="T4" fmla="*/ 2147483646 w 49"/>
                  <a:gd name="T5" fmla="*/ 2147483646 h 50"/>
                  <a:gd name="T6" fmla="*/ 2147483646 w 49"/>
                  <a:gd name="T7" fmla="*/ 2147483646 h 50"/>
                  <a:gd name="T8" fmla="*/ 2147483646 w 49"/>
                  <a:gd name="T9" fmla="*/ 2147483646 h 50"/>
                  <a:gd name="T10" fmla="*/ 2147483646 w 49"/>
                  <a:gd name="T11" fmla="*/ 2147483646 h 50"/>
                  <a:gd name="T12" fmla="*/ 2147483646 w 49"/>
                  <a:gd name="T13" fmla="*/ 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50">
                    <a:moveTo>
                      <a:pt x="0" y="15"/>
                    </a:moveTo>
                    <a:lnTo>
                      <a:pt x="21" y="36"/>
                    </a:lnTo>
                    <a:lnTo>
                      <a:pt x="9" y="48"/>
                    </a:lnTo>
                    <a:lnTo>
                      <a:pt x="49" y="50"/>
                    </a:lnTo>
                    <a:lnTo>
                      <a:pt x="47" y="10"/>
                    </a:lnTo>
                    <a:lnTo>
                      <a:pt x="36" y="2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 name="Freeform 35"/>
              <p:cNvSpPr>
                <a:spLocks noEditPoints="1"/>
              </p:cNvSpPr>
              <p:nvPr/>
            </p:nvSpPr>
            <p:spPr bwMode="auto">
              <a:xfrm>
                <a:off x="4122738" y="2065338"/>
                <a:ext cx="233362" cy="234950"/>
              </a:xfrm>
              <a:custGeom>
                <a:avLst/>
                <a:gdLst>
                  <a:gd name="T0" fmla="*/ 2147483646 w 147"/>
                  <a:gd name="T1" fmla="*/ 2147483646 h 148"/>
                  <a:gd name="T2" fmla="*/ 2147483646 w 147"/>
                  <a:gd name="T3" fmla="*/ 2147483646 h 148"/>
                  <a:gd name="T4" fmla="*/ 2147483646 w 147"/>
                  <a:gd name="T5" fmla="*/ 2147483646 h 148"/>
                  <a:gd name="T6" fmla="*/ 2147483646 w 147"/>
                  <a:gd name="T7" fmla="*/ 0 h 148"/>
                  <a:gd name="T8" fmla="*/ 2147483646 w 147"/>
                  <a:gd name="T9" fmla="*/ 2147483646 h 148"/>
                  <a:gd name="T10" fmla="*/ 2147483646 w 147"/>
                  <a:gd name="T11" fmla="*/ 2147483646 h 148"/>
                  <a:gd name="T12" fmla="*/ 2147483646 w 147"/>
                  <a:gd name="T13" fmla="*/ 2147483646 h 148"/>
                  <a:gd name="T14" fmla="*/ 2147483646 w 147"/>
                  <a:gd name="T15" fmla="*/ 2147483646 h 148"/>
                  <a:gd name="T16" fmla="*/ 2147483646 w 147"/>
                  <a:gd name="T17" fmla="*/ 2147483646 h 148"/>
                  <a:gd name="T18" fmla="*/ 2147483646 w 147"/>
                  <a:gd name="T19" fmla="*/ 2147483646 h 148"/>
                  <a:gd name="T20" fmla="*/ 2147483646 w 147"/>
                  <a:gd name="T21" fmla="*/ 2147483646 h 148"/>
                  <a:gd name="T22" fmla="*/ 0 w 147"/>
                  <a:gd name="T23" fmla="*/ 2147483646 h 148"/>
                  <a:gd name="T24" fmla="*/ 2147483646 w 147"/>
                  <a:gd name="T25" fmla="*/ 2147483646 h 148"/>
                  <a:gd name="T26" fmla="*/ 2147483646 w 147"/>
                  <a:gd name="T27" fmla="*/ 2147483646 h 148"/>
                  <a:gd name="T28" fmla="*/ 2147483646 w 147"/>
                  <a:gd name="T29" fmla="*/ 2147483646 h 148"/>
                  <a:gd name="T30" fmla="*/ 2147483646 w 147"/>
                  <a:gd name="T31" fmla="*/ 2147483646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7" h="148">
                    <a:moveTo>
                      <a:pt x="113" y="49"/>
                    </a:moveTo>
                    <a:lnTo>
                      <a:pt x="134" y="28"/>
                    </a:lnTo>
                    <a:lnTo>
                      <a:pt x="144" y="40"/>
                    </a:lnTo>
                    <a:lnTo>
                      <a:pt x="147" y="0"/>
                    </a:lnTo>
                    <a:lnTo>
                      <a:pt x="108" y="2"/>
                    </a:lnTo>
                    <a:lnTo>
                      <a:pt x="118" y="13"/>
                    </a:lnTo>
                    <a:lnTo>
                      <a:pt x="99" y="34"/>
                    </a:lnTo>
                    <a:lnTo>
                      <a:pt x="113" y="49"/>
                    </a:lnTo>
                    <a:close/>
                    <a:moveTo>
                      <a:pt x="39" y="93"/>
                    </a:moveTo>
                    <a:lnTo>
                      <a:pt x="13" y="118"/>
                    </a:lnTo>
                    <a:lnTo>
                      <a:pt x="2" y="108"/>
                    </a:lnTo>
                    <a:lnTo>
                      <a:pt x="0" y="148"/>
                    </a:lnTo>
                    <a:lnTo>
                      <a:pt x="39" y="145"/>
                    </a:lnTo>
                    <a:lnTo>
                      <a:pt x="28" y="134"/>
                    </a:lnTo>
                    <a:lnTo>
                      <a:pt x="53" y="109"/>
                    </a:lnTo>
                    <a:lnTo>
                      <a:pt x="39" y="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0" name="Freeform 36"/>
              <p:cNvSpPr>
                <a:spLocks/>
              </p:cNvSpPr>
              <p:nvPr/>
            </p:nvSpPr>
            <p:spPr bwMode="auto">
              <a:xfrm>
                <a:off x="4279900" y="2065338"/>
                <a:ext cx="76200" cy="77787"/>
              </a:xfrm>
              <a:custGeom>
                <a:avLst/>
                <a:gdLst>
                  <a:gd name="T0" fmla="*/ 2147483646 w 48"/>
                  <a:gd name="T1" fmla="*/ 2147483646 h 49"/>
                  <a:gd name="T2" fmla="*/ 2147483646 w 48"/>
                  <a:gd name="T3" fmla="*/ 2147483646 h 49"/>
                  <a:gd name="T4" fmla="*/ 2147483646 w 48"/>
                  <a:gd name="T5" fmla="*/ 2147483646 h 49"/>
                  <a:gd name="T6" fmla="*/ 2147483646 w 48"/>
                  <a:gd name="T7" fmla="*/ 0 h 49"/>
                  <a:gd name="T8" fmla="*/ 2147483646 w 48"/>
                  <a:gd name="T9" fmla="*/ 2147483646 h 49"/>
                  <a:gd name="T10" fmla="*/ 2147483646 w 48"/>
                  <a:gd name="T11" fmla="*/ 2147483646 h 49"/>
                  <a:gd name="T12" fmla="*/ 0 w 48"/>
                  <a:gd name="T13" fmla="*/ 2147483646 h 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49">
                    <a:moveTo>
                      <a:pt x="14" y="49"/>
                    </a:moveTo>
                    <a:lnTo>
                      <a:pt x="35" y="28"/>
                    </a:lnTo>
                    <a:lnTo>
                      <a:pt x="45" y="40"/>
                    </a:lnTo>
                    <a:lnTo>
                      <a:pt x="48" y="0"/>
                    </a:lnTo>
                    <a:lnTo>
                      <a:pt x="9" y="2"/>
                    </a:lnTo>
                    <a:lnTo>
                      <a:pt x="19" y="13"/>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1" name="Freeform 37"/>
              <p:cNvSpPr>
                <a:spLocks/>
              </p:cNvSpPr>
              <p:nvPr/>
            </p:nvSpPr>
            <p:spPr bwMode="auto">
              <a:xfrm>
                <a:off x="4122738" y="2212975"/>
                <a:ext cx="84137" cy="87312"/>
              </a:xfrm>
              <a:custGeom>
                <a:avLst/>
                <a:gdLst>
                  <a:gd name="T0" fmla="*/ 2147483646 w 53"/>
                  <a:gd name="T1" fmla="*/ 0 h 55"/>
                  <a:gd name="T2" fmla="*/ 2147483646 w 53"/>
                  <a:gd name="T3" fmla="*/ 2147483646 h 55"/>
                  <a:gd name="T4" fmla="*/ 2147483646 w 53"/>
                  <a:gd name="T5" fmla="*/ 2147483646 h 55"/>
                  <a:gd name="T6" fmla="*/ 0 w 53"/>
                  <a:gd name="T7" fmla="*/ 2147483646 h 55"/>
                  <a:gd name="T8" fmla="*/ 2147483646 w 53"/>
                  <a:gd name="T9" fmla="*/ 2147483646 h 55"/>
                  <a:gd name="T10" fmla="*/ 2147483646 w 53"/>
                  <a:gd name="T11" fmla="*/ 2147483646 h 55"/>
                  <a:gd name="T12" fmla="*/ 2147483646 w 53"/>
                  <a:gd name="T13" fmla="*/ 2147483646 h 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55">
                    <a:moveTo>
                      <a:pt x="39" y="0"/>
                    </a:moveTo>
                    <a:lnTo>
                      <a:pt x="13" y="25"/>
                    </a:lnTo>
                    <a:lnTo>
                      <a:pt x="2" y="15"/>
                    </a:lnTo>
                    <a:lnTo>
                      <a:pt x="0" y="55"/>
                    </a:lnTo>
                    <a:lnTo>
                      <a:pt x="39" y="52"/>
                    </a:lnTo>
                    <a:lnTo>
                      <a:pt x="28" y="41"/>
                    </a:lnTo>
                    <a:lnTo>
                      <a:pt x="53"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 name="Freeform 29"/>
              <p:cNvSpPr>
                <a:spLocks/>
              </p:cNvSpPr>
              <p:nvPr/>
            </p:nvSpPr>
            <p:spPr bwMode="auto">
              <a:xfrm>
                <a:off x="4049713" y="1922463"/>
                <a:ext cx="477837" cy="63500"/>
              </a:xfrm>
              <a:custGeom>
                <a:avLst/>
                <a:gdLst>
                  <a:gd name="T0" fmla="*/ 0 w 301"/>
                  <a:gd name="T1" fmla="*/ 2147483646 h 40"/>
                  <a:gd name="T2" fmla="*/ 2147483646 w 301"/>
                  <a:gd name="T3" fmla="*/ 0 h 40"/>
                  <a:gd name="T4" fmla="*/ 2147483646 w 301"/>
                  <a:gd name="T5" fmla="*/ 0 h 40"/>
                  <a:gd name="T6" fmla="*/ 2147483646 w 301"/>
                  <a:gd name="T7" fmla="*/ 2147483646 h 40"/>
                  <a:gd name="T8" fmla="*/ 0 w 301"/>
                  <a:gd name="T9" fmla="*/ 214748364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1" h="40">
                    <a:moveTo>
                      <a:pt x="0" y="40"/>
                    </a:moveTo>
                    <a:lnTo>
                      <a:pt x="83" y="0"/>
                    </a:lnTo>
                    <a:lnTo>
                      <a:pt x="301" y="0"/>
                    </a:lnTo>
                    <a:lnTo>
                      <a:pt x="241" y="40"/>
                    </a:lnTo>
                    <a:lnTo>
                      <a:pt x="0" y="40"/>
                    </a:lnTo>
                  </a:path>
                </a:pathLst>
              </a:custGeom>
              <a:solidFill>
                <a:srgbClr val="7F9C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cxnSp>
          <p:nvCxnSpPr>
            <p:cNvPr id="44" name="Conector recto 100"/>
            <p:cNvCxnSpPr>
              <a:cxnSpLocks noChangeShapeType="1"/>
              <a:endCxn id="36" idx="1"/>
            </p:cNvCxnSpPr>
            <p:nvPr/>
          </p:nvCxnSpPr>
          <p:spPr bwMode="auto">
            <a:xfrm>
              <a:off x="3199995" y="5892350"/>
              <a:ext cx="301005" cy="251678"/>
            </a:xfrm>
            <a:prstGeom prst="line">
              <a:avLst/>
            </a:prstGeom>
            <a:noFill/>
            <a:ln w="9525">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5" name="Conector recto 100"/>
            <p:cNvCxnSpPr>
              <a:cxnSpLocks noChangeShapeType="1"/>
              <a:stCxn id="68" idx="1"/>
              <a:endCxn id="36" idx="3"/>
            </p:cNvCxnSpPr>
            <p:nvPr/>
          </p:nvCxnSpPr>
          <p:spPr bwMode="auto">
            <a:xfrm flipH="1">
              <a:off x="3968265" y="5735207"/>
              <a:ext cx="338490" cy="408821"/>
            </a:xfrm>
            <a:prstGeom prst="line">
              <a:avLst/>
            </a:prstGeom>
            <a:noFill/>
            <a:ln w="9525">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6" name="Conector recto 100"/>
            <p:cNvCxnSpPr>
              <a:cxnSpLocks noChangeShapeType="1"/>
              <a:stCxn id="68" idx="1"/>
              <a:endCxn id="35" idx="3"/>
            </p:cNvCxnSpPr>
            <p:nvPr/>
          </p:nvCxnSpPr>
          <p:spPr bwMode="auto">
            <a:xfrm flipH="1">
              <a:off x="3199995" y="5735207"/>
              <a:ext cx="1106760" cy="0"/>
            </a:xfrm>
            <a:prstGeom prst="line">
              <a:avLst/>
            </a:prstGeom>
            <a:noFill/>
            <a:ln w="9525">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47" name="Picture 3"/>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475028" y="4314818"/>
              <a:ext cx="783928" cy="2314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8" name="Picture 6"/>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84009" y="5447549"/>
              <a:ext cx="730311" cy="24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Conector recto 100"/>
            <p:cNvCxnSpPr>
              <a:cxnSpLocks noChangeShapeType="1"/>
              <a:stCxn id="42" idx="1"/>
              <a:endCxn id="65" idx="3"/>
            </p:cNvCxnSpPr>
            <p:nvPr/>
          </p:nvCxnSpPr>
          <p:spPr bwMode="auto">
            <a:xfrm flipH="1" flipV="1">
              <a:off x="1054991" y="4558094"/>
              <a:ext cx="617405" cy="473207"/>
            </a:xfrm>
            <a:prstGeom prst="line">
              <a:avLst/>
            </a:prstGeom>
            <a:noFill/>
            <a:ln w="9525">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0" name="Conector recto 100"/>
            <p:cNvCxnSpPr>
              <a:cxnSpLocks noChangeShapeType="1"/>
              <a:stCxn id="66" idx="1"/>
              <a:endCxn id="65" idx="3"/>
            </p:cNvCxnSpPr>
            <p:nvPr/>
          </p:nvCxnSpPr>
          <p:spPr bwMode="auto">
            <a:xfrm flipH="1" flipV="1">
              <a:off x="1054991" y="4558094"/>
              <a:ext cx="1646968" cy="11355"/>
            </a:xfrm>
            <a:prstGeom prst="line">
              <a:avLst/>
            </a:prstGeom>
            <a:noFill/>
            <a:ln w="9525">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1" name="Conector recto 100"/>
            <p:cNvCxnSpPr>
              <a:cxnSpLocks noChangeShapeType="1"/>
              <a:stCxn id="66" idx="1"/>
              <a:endCxn id="42" idx="3"/>
            </p:cNvCxnSpPr>
            <p:nvPr/>
          </p:nvCxnSpPr>
          <p:spPr bwMode="auto">
            <a:xfrm flipH="1">
              <a:off x="2105783" y="4569449"/>
              <a:ext cx="596176" cy="461852"/>
            </a:xfrm>
            <a:prstGeom prst="line">
              <a:avLst/>
            </a:prstGeom>
            <a:noFill/>
            <a:ln w="9525">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52" name="Picture 12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87034" y="2912834"/>
              <a:ext cx="745491" cy="271087"/>
            </a:xfrm>
            <a:prstGeom prst="rect">
              <a:avLst/>
            </a:prstGeom>
          </p:spPr>
        </p:pic>
        <p:cxnSp>
          <p:nvCxnSpPr>
            <p:cNvPr id="53" name="Conector recto 100"/>
            <p:cNvCxnSpPr>
              <a:cxnSpLocks noChangeShapeType="1"/>
              <a:stCxn id="77" idx="1"/>
              <a:endCxn id="105" idx="3"/>
            </p:cNvCxnSpPr>
            <p:nvPr/>
          </p:nvCxnSpPr>
          <p:spPr bwMode="auto">
            <a:xfrm flipH="1" flipV="1">
              <a:off x="6600031" y="4530487"/>
              <a:ext cx="438022" cy="265512"/>
            </a:xfrm>
            <a:prstGeom prst="line">
              <a:avLst/>
            </a:prstGeom>
            <a:noFill/>
            <a:ln w="9525">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4" name="Conector recto 100"/>
            <p:cNvCxnSpPr>
              <a:cxnSpLocks noChangeShapeType="1"/>
              <a:stCxn id="77" idx="3"/>
              <a:endCxn id="103" idx="1"/>
            </p:cNvCxnSpPr>
            <p:nvPr/>
          </p:nvCxnSpPr>
          <p:spPr bwMode="auto">
            <a:xfrm flipV="1">
              <a:off x="7374603" y="4531739"/>
              <a:ext cx="403225" cy="264260"/>
            </a:xfrm>
            <a:prstGeom prst="line">
              <a:avLst/>
            </a:prstGeom>
            <a:noFill/>
            <a:ln w="9525">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5" name="Conector recto 100"/>
            <p:cNvCxnSpPr>
              <a:cxnSpLocks noChangeShapeType="1"/>
              <a:stCxn id="105" idx="3"/>
              <a:endCxn id="103" idx="1"/>
            </p:cNvCxnSpPr>
            <p:nvPr/>
          </p:nvCxnSpPr>
          <p:spPr bwMode="auto">
            <a:xfrm>
              <a:off x="6600031" y="4530487"/>
              <a:ext cx="1177797" cy="1252"/>
            </a:xfrm>
            <a:prstGeom prst="line">
              <a:avLst/>
            </a:prstGeom>
            <a:noFill/>
            <a:ln w="9525">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56" name="Rectángulo 19"/>
            <p:cNvSpPr>
              <a:spLocks noChangeArrowheads="1"/>
            </p:cNvSpPr>
            <p:nvPr/>
          </p:nvSpPr>
          <p:spPr bwMode="auto">
            <a:xfrm>
              <a:off x="5516739" y="3366774"/>
              <a:ext cx="845382" cy="430887"/>
            </a:xfrm>
            <a:prstGeom prst="rect">
              <a:avLst/>
            </a:prstGeom>
            <a:gradFill rotWithShape="1">
              <a:gsLst>
                <a:gs pos="0">
                  <a:srgbClr val="F0FEFF"/>
                </a:gs>
                <a:gs pos="64999">
                  <a:srgbClr val="DDFCFF"/>
                </a:gs>
                <a:gs pos="100000">
                  <a:srgbClr val="D0FBFF"/>
                </a:gs>
              </a:gsLst>
              <a:lin ang="5400000" scaled="1"/>
            </a:gradFill>
            <a:ln w="9525">
              <a:solidFill>
                <a:srgbClr val="C6E7FB"/>
              </a:solidFill>
              <a:miter lim="800000"/>
              <a:headEnd/>
              <a:tailEnd/>
            </a:ln>
            <a:effectLst>
              <a:outerShdw blurRad="40000" dist="20000" dir="5400000" rotWithShape="0">
                <a:srgbClr val="000000">
                  <a:alpha val="37999"/>
                </a:srgbClr>
              </a:outerShdw>
            </a:effectLst>
          </p:spPr>
          <p:txBody>
            <a:bodyPr wrap="square" anchor="ctr">
              <a:spAutoFit/>
            </a:bodyPr>
            <a:lstStyle/>
            <a:p>
              <a:pPr algn="ctr">
                <a:defRPr/>
              </a:pPr>
              <a:r>
                <a:rPr lang="en-US" sz="1100">
                  <a:solidFill>
                    <a:schemeClr val="dk1"/>
                  </a:solidFill>
                  <a:latin typeface="+mn-lt"/>
                </a:rPr>
                <a:t>Optical Controller</a:t>
              </a:r>
            </a:p>
          </p:txBody>
        </p:sp>
        <p:grpSp>
          <p:nvGrpSpPr>
            <p:cNvPr id="57" name="Group 114"/>
            <p:cNvGrpSpPr>
              <a:grpSpLocks/>
            </p:cNvGrpSpPr>
            <p:nvPr/>
          </p:nvGrpSpPr>
          <p:grpSpPr bwMode="auto">
            <a:xfrm>
              <a:off x="5102484" y="4363918"/>
              <a:ext cx="375362" cy="312110"/>
              <a:chOff x="4049713" y="1922463"/>
              <a:chExt cx="477837" cy="446087"/>
            </a:xfrm>
          </p:grpSpPr>
          <p:sp>
            <p:nvSpPr>
              <p:cNvPr id="79" name="AutoShape 25"/>
              <p:cNvSpPr>
                <a:spLocks noChangeAspect="1" noChangeArrowheads="1" noTextEdit="1"/>
              </p:cNvSpPr>
              <p:nvPr/>
            </p:nvSpPr>
            <p:spPr bwMode="auto">
              <a:xfrm>
                <a:off x="4049713" y="1922463"/>
                <a:ext cx="47783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0" name="Rectangle 27"/>
              <p:cNvSpPr>
                <a:spLocks noChangeArrowheads="1"/>
              </p:cNvSpPr>
              <p:nvPr/>
            </p:nvSpPr>
            <p:spPr bwMode="auto">
              <a:xfrm>
                <a:off x="4049713" y="1985963"/>
                <a:ext cx="382587" cy="382587"/>
              </a:xfrm>
              <a:prstGeom prst="rect">
                <a:avLst/>
              </a:prstGeom>
              <a:solidFill>
                <a:srgbClr val="3164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50000"/>
                  <a:buFont typeface="Monotype Sorts" charset="2"/>
                  <a:buChar char=""/>
                  <a:defRPr sz="2400" b="1">
                    <a:solidFill>
                      <a:srgbClr val="000066"/>
                    </a:solidFill>
                    <a:latin typeface="Century Gothic" charset="0"/>
                  </a:defRPr>
                </a:lvl1pPr>
                <a:lvl2pPr marL="742950" indent="-285750">
                  <a:spcBef>
                    <a:spcPct val="20000"/>
                  </a:spcBef>
                  <a:buClr>
                    <a:schemeClr val="bg2"/>
                  </a:buClr>
                  <a:buSzPct val="75000"/>
                  <a:buChar char="•"/>
                  <a:defRPr sz="2200" b="1">
                    <a:solidFill>
                      <a:srgbClr val="790015"/>
                    </a:solidFill>
                    <a:latin typeface="Century Gothic" charset="0"/>
                  </a:defRPr>
                </a:lvl2pPr>
                <a:lvl3pPr marL="1143000" indent="-228600">
                  <a:spcBef>
                    <a:spcPct val="20000"/>
                  </a:spcBef>
                  <a:buClr>
                    <a:schemeClr val="bg2"/>
                  </a:buClr>
                  <a:buSzPct val="75000"/>
                  <a:buChar char="•"/>
                  <a:defRPr sz="2000" b="1">
                    <a:solidFill>
                      <a:srgbClr val="003E00"/>
                    </a:solidFill>
                    <a:latin typeface="Century Gothic" charset="0"/>
                  </a:defRPr>
                </a:lvl3pPr>
                <a:lvl4pPr marL="1600200" indent="-228600">
                  <a:spcBef>
                    <a:spcPct val="20000"/>
                  </a:spcBef>
                  <a:buClr>
                    <a:schemeClr val="bg2"/>
                  </a:buClr>
                  <a:buSzPct val="75000"/>
                  <a:buChar char="•"/>
                  <a:defRPr b="1">
                    <a:solidFill>
                      <a:srgbClr val="CC6600"/>
                    </a:solidFill>
                    <a:latin typeface="Century Gothic" charset="0"/>
                  </a:defRPr>
                </a:lvl4pPr>
                <a:lvl5pPr marL="2057400" indent="-228600">
                  <a:spcBef>
                    <a:spcPct val="20000"/>
                  </a:spcBef>
                  <a:buClr>
                    <a:schemeClr val="bg2"/>
                  </a:buClr>
                  <a:buSzPct val="75000"/>
                  <a:buChar char="•"/>
                  <a:defRPr sz="1600" b="1">
                    <a:solidFill>
                      <a:srgbClr val="660033"/>
                    </a:solidFill>
                    <a:latin typeface="Century Gothic" charset="0"/>
                  </a:defRPr>
                </a:lvl5pPr>
                <a:lvl6pPr marL="2514600" indent="-228600" eaLnBrk="0" fontAlgn="base" hangingPunct="0">
                  <a:spcBef>
                    <a:spcPct val="20000"/>
                  </a:spcBef>
                  <a:spcAft>
                    <a:spcPct val="0"/>
                  </a:spcAft>
                  <a:buClr>
                    <a:schemeClr val="bg2"/>
                  </a:buClr>
                  <a:buSzPct val="75000"/>
                  <a:buChar char="•"/>
                  <a:defRPr sz="1600" b="1">
                    <a:solidFill>
                      <a:srgbClr val="660033"/>
                    </a:solidFill>
                    <a:latin typeface="Century Gothic" charset="0"/>
                  </a:defRPr>
                </a:lvl6pPr>
                <a:lvl7pPr marL="2971800" indent="-228600" eaLnBrk="0" fontAlgn="base" hangingPunct="0">
                  <a:spcBef>
                    <a:spcPct val="20000"/>
                  </a:spcBef>
                  <a:spcAft>
                    <a:spcPct val="0"/>
                  </a:spcAft>
                  <a:buClr>
                    <a:schemeClr val="bg2"/>
                  </a:buClr>
                  <a:buSzPct val="75000"/>
                  <a:buChar char="•"/>
                  <a:defRPr sz="1600" b="1">
                    <a:solidFill>
                      <a:srgbClr val="660033"/>
                    </a:solidFill>
                    <a:latin typeface="Century Gothic" charset="0"/>
                  </a:defRPr>
                </a:lvl7pPr>
                <a:lvl8pPr marL="3429000" indent="-228600" eaLnBrk="0" fontAlgn="base" hangingPunct="0">
                  <a:spcBef>
                    <a:spcPct val="20000"/>
                  </a:spcBef>
                  <a:spcAft>
                    <a:spcPct val="0"/>
                  </a:spcAft>
                  <a:buClr>
                    <a:schemeClr val="bg2"/>
                  </a:buClr>
                  <a:buSzPct val="75000"/>
                  <a:buChar char="•"/>
                  <a:defRPr sz="1600" b="1">
                    <a:solidFill>
                      <a:srgbClr val="660033"/>
                    </a:solidFill>
                    <a:latin typeface="Century Gothic" charset="0"/>
                  </a:defRPr>
                </a:lvl8pPr>
                <a:lvl9pPr marL="3886200" indent="-228600" eaLnBrk="0" fontAlgn="base" hangingPunct="0">
                  <a:spcBef>
                    <a:spcPct val="20000"/>
                  </a:spcBef>
                  <a:spcAft>
                    <a:spcPct val="0"/>
                  </a:spcAft>
                  <a:buClr>
                    <a:schemeClr val="bg2"/>
                  </a:buClr>
                  <a:buSzPct val="75000"/>
                  <a:buChar char="•"/>
                  <a:defRPr sz="1600" b="1">
                    <a:solidFill>
                      <a:srgbClr val="660033"/>
                    </a:solidFill>
                    <a:latin typeface="Century Gothic" charset="0"/>
                  </a:defRPr>
                </a:lvl9pPr>
              </a:lstStyle>
              <a:p>
                <a:pPr algn="ctr" eaLnBrk="1" hangingPunct="1">
                  <a:spcBef>
                    <a:spcPct val="0"/>
                  </a:spcBef>
                  <a:buClrTx/>
                  <a:buSzTx/>
                  <a:buFontTx/>
                  <a:buNone/>
                </a:pPr>
                <a:endParaRPr lang="es-ES" altLang="en-US" sz="2800" u="sng">
                  <a:solidFill>
                    <a:srgbClr val="000000"/>
                  </a:solidFill>
                  <a:latin typeface="Arial" charset="0"/>
                  <a:ea typeface="ヒラギノ角ゴ ProN W3" charset="-128"/>
                  <a:sym typeface="Gill Sans" charset="0"/>
                </a:endParaRPr>
              </a:p>
            </p:txBody>
          </p:sp>
          <p:sp>
            <p:nvSpPr>
              <p:cNvPr id="81" name="Freeform 28"/>
              <p:cNvSpPr>
                <a:spLocks/>
              </p:cNvSpPr>
              <p:nvPr/>
            </p:nvSpPr>
            <p:spPr bwMode="auto">
              <a:xfrm>
                <a:off x="4049713" y="1922463"/>
                <a:ext cx="477837" cy="63500"/>
              </a:xfrm>
              <a:custGeom>
                <a:avLst/>
                <a:gdLst>
                  <a:gd name="T0" fmla="*/ 0 w 301"/>
                  <a:gd name="T1" fmla="*/ 2147483646 h 40"/>
                  <a:gd name="T2" fmla="*/ 2147483646 w 301"/>
                  <a:gd name="T3" fmla="*/ 0 h 40"/>
                  <a:gd name="T4" fmla="*/ 2147483646 w 301"/>
                  <a:gd name="T5" fmla="*/ 0 h 40"/>
                  <a:gd name="T6" fmla="*/ 2147483646 w 301"/>
                  <a:gd name="T7" fmla="*/ 2147483646 h 40"/>
                  <a:gd name="T8" fmla="*/ 0 w 301"/>
                  <a:gd name="T9" fmla="*/ 214748364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1" h="40">
                    <a:moveTo>
                      <a:pt x="0" y="40"/>
                    </a:moveTo>
                    <a:lnTo>
                      <a:pt x="83" y="0"/>
                    </a:lnTo>
                    <a:lnTo>
                      <a:pt x="301" y="0"/>
                    </a:lnTo>
                    <a:lnTo>
                      <a:pt x="241" y="40"/>
                    </a:lnTo>
                    <a:lnTo>
                      <a:pt x="0" y="4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 name="Freeform 30"/>
              <p:cNvSpPr>
                <a:spLocks/>
              </p:cNvSpPr>
              <p:nvPr/>
            </p:nvSpPr>
            <p:spPr bwMode="auto">
              <a:xfrm>
                <a:off x="4432300" y="1922463"/>
                <a:ext cx="95250" cy="446087"/>
              </a:xfrm>
              <a:custGeom>
                <a:avLst/>
                <a:gdLst>
                  <a:gd name="T0" fmla="*/ 2147483646 w 60"/>
                  <a:gd name="T1" fmla="*/ 2147483646 h 281"/>
                  <a:gd name="T2" fmla="*/ 0 w 60"/>
                  <a:gd name="T3" fmla="*/ 2147483646 h 281"/>
                  <a:gd name="T4" fmla="*/ 0 w 60"/>
                  <a:gd name="T5" fmla="*/ 2147483646 h 281"/>
                  <a:gd name="T6" fmla="*/ 2147483646 w 60"/>
                  <a:gd name="T7" fmla="*/ 0 h 281"/>
                  <a:gd name="T8" fmla="*/ 2147483646 w 60"/>
                  <a:gd name="T9" fmla="*/ 2147483646 h 2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281">
                    <a:moveTo>
                      <a:pt x="60" y="232"/>
                    </a:moveTo>
                    <a:lnTo>
                      <a:pt x="0" y="281"/>
                    </a:lnTo>
                    <a:lnTo>
                      <a:pt x="0" y="40"/>
                    </a:lnTo>
                    <a:lnTo>
                      <a:pt x="60" y="0"/>
                    </a:lnTo>
                    <a:lnTo>
                      <a:pt x="60" y="232"/>
                    </a:lnTo>
                    <a:close/>
                  </a:path>
                </a:pathLst>
              </a:custGeom>
              <a:solidFill>
                <a:srgbClr val="1D30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 name="Freeform 31"/>
              <p:cNvSpPr>
                <a:spLocks noEditPoints="1"/>
              </p:cNvSpPr>
              <p:nvPr/>
            </p:nvSpPr>
            <p:spPr bwMode="auto">
              <a:xfrm>
                <a:off x="4071938" y="2017713"/>
                <a:ext cx="333375" cy="331787"/>
              </a:xfrm>
              <a:custGeom>
                <a:avLst/>
                <a:gdLst>
                  <a:gd name="T0" fmla="*/ 2147483646 w 210"/>
                  <a:gd name="T1" fmla="*/ 2147483646 h 209"/>
                  <a:gd name="T2" fmla="*/ 2147483646 w 210"/>
                  <a:gd name="T3" fmla="*/ 2147483646 h 209"/>
                  <a:gd name="T4" fmla="*/ 2147483646 w 210"/>
                  <a:gd name="T5" fmla="*/ 2147483646 h 209"/>
                  <a:gd name="T6" fmla="*/ 2147483646 w 210"/>
                  <a:gd name="T7" fmla="*/ 2147483646 h 209"/>
                  <a:gd name="T8" fmla="*/ 2147483646 w 210"/>
                  <a:gd name="T9" fmla="*/ 2147483646 h 209"/>
                  <a:gd name="T10" fmla="*/ 2147483646 w 210"/>
                  <a:gd name="T11" fmla="*/ 2147483646 h 209"/>
                  <a:gd name="T12" fmla="*/ 2147483646 w 210"/>
                  <a:gd name="T13" fmla="*/ 2147483646 h 209"/>
                  <a:gd name="T14" fmla="*/ 2147483646 w 210"/>
                  <a:gd name="T15" fmla="*/ 2147483646 h 209"/>
                  <a:gd name="T16" fmla="*/ 2147483646 w 210"/>
                  <a:gd name="T17" fmla="*/ 0 h 209"/>
                  <a:gd name="T18" fmla="*/ 2147483646 w 210"/>
                  <a:gd name="T19" fmla="*/ 2147483646 h 209"/>
                  <a:gd name="T20" fmla="*/ 2147483646 w 210"/>
                  <a:gd name="T21" fmla="*/ 2147483646 h 209"/>
                  <a:gd name="T22" fmla="*/ 2147483646 w 210"/>
                  <a:gd name="T23" fmla="*/ 2147483646 h 209"/>
                  <a:gd name="T24" fmla="*/ 2147483646 w 210"/>
                  <a:gd name="T25" fmla="*/ 2147483646 h 209"/>
                  <a:gd name="T26" fmla="*/ 2147483646 w 210"/>
                  <a:gd name="T27" fmla="*/ 2147483646 h 209"/>
                  <a:gd name="T28" fmla="*/ 2147483646 w 210"/>
                  <a:gd name="T29" fmla="*/ 2147483646 h 209"/>
                  <a:gd name="T30" fmla="*/ 2147483646 w 210"/>
                  <a:gd name="T31" fmla="*/ 2147483646 h 209"/>
                  <a:gd name="T32" fmla="*/ 0 w 210"/>
                  <a:gd name="T33" fmla="*/ 2147483646 h 209"/>
                  <a:gd name="T34" fmla="*/ 2147483646 w 210"/>
                  <a:gd name="T35" fmla="*/ 2147483646 h 209"/>
                  <a:gd name="T36" fmla="*/ 2147483646 w 210"/>
                  <a:gd name="T37" fmla="*/ 2147483646 h 209"/>
                  <a:gd name="T38" fmla="*/ 2147483646 w 210"/>
                  <a:gd name="T39" fmla="*/ 2147483646 h 209"/>
                  <a:gd name="T40" fmla="*/ 2147483646 w 210"/>
                  <a:gd name="T41" fmla="*/ 2147483646 h 209"/>
                  <a:gd name="T42" fmla="*/ 2147483646 w 210"/>
                  <a:gd name="T43" fmla="*/ 2147483646 h 209"/>
                  <a:gd name="T44" fmla="*/ 2147483646 w 210"/>
                  <a:gd name="T45" fmla="*/ 2147483646 h 209"/>
                  <a:gd name="T46" fmla="*/ 2147483646 w 210"/>
                  <a:gd name="T47" fmla="*/ 2147483646 h 209"/>
                  <a:gd name="T48" fmla="*/ 2147483646 w 210"/>
                  <a:gd name="T49" fmla="*/ 2147483646 h 209"/>
                  <a:gd name="T50" fmla="*/ 2147483646 w 210"/>
                  <a:gd name="T51" fmla="*/ 2147483646 h 209"/>
                  <a:gd name="T52" fmla="*/ 2147483646 w 210"/>
                  <a:gd name="T53" fmla="*/ 2147483646 h 209"/>
                  <a:gd name="T54" fmla="*/ 2147483646 w 210"/>
                  <a:gd name="T55" fmla="*/ 2147483646 h 209"/>
                  <a:gd name="T56" fmla="*/ 2147483646 w 210"/>
                  <a:gd name="T57" fmla="*/ 2147483646 h 209"/>
                  <a:gd name="T58" fmla="*/ 2147483646 w 210"/>
                  <a:gd name="T59" fmla="*/ 2147483646 h 209"/>
                  <a:gd name="T60" fmla="*/ 2147483646 w 210"/>
                  <a:gd name="T61" fmla="*/ 2147483646 h 209"/>
                  <a:gd name="T62" fmla="*/ 2147483646 w 210"/>
                  <a:gd name="T63" fmla="*/ 2147483646 h 209"/>
                  <a:gd name="T64" fmla="*/ 2147483646 w 210"/>
                  <a:gd name="T65" fmla="*/ 2147483646 h 209"/>
                  <a:gd name="T66" fmla="*/ 2147483646 w 210"/>
                  <a:gd name="T67" fmla="*/ 2147483646 h 209"/>
                  <a:gd name="T68" fmla="*/ 2147483646 w 210"/>
                  <a:gd name="T69" fmla="*/ 2147483646 h 209"/>
                  <a:gd name="T70" fmla="*/ 2147483646 w 210"/>
                  <a:gd name="T71" fmla="*/ 2147483646 h 209"/>
                  <a:gd name="T72" fmla="*/ 2147483646 w 210"/>
                  <a:gd name="T73" fmla="*/ 2147483646 h 209"/>
                  <a:gd name="T74" fmla="*/ 2147483646 w 210"/>
                  <a:gd name="T75" fmla="*/ 2147483646 h 209"/>
                  <a:gd name="T76" fmla="*/ 2147483646 w 210"/>
                  <a:gd name="T77" fmla="*/ 2147483646 h 20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0" h="209">
                    <a:moveTo>
                      <a:pt x="210" y="104"/>
                    </a:moveTo>
                    <a:lnTo>
                      <a:pt x="180" y="78"/>
                    </a:lnTo>
                    <a:lnTo>
                      <a:pt x="180" y="94"/>
                    </a:lnTo>
                    <a:lnTo>
                      <a:pt x="157" y="94"/>
                    </a:lnTo>
                    <a:lnTo>
                      <a:pt x="157" y="53"/>
                    </a:lnTo>
                    <a:lnTo>
                      <a:pt x="116" y="53"/>
                    </a:lnTo>
                    <a:lnTo>
                      <a:pt x="116" y="30"/>
                    </a:lnTo>
                    <a:lnTo>
                      <a:pt x="132" y="30"/>
                    </a:lnTo>
                    <a:lnTo>
                      <a:pt x="106" y="0"/>
                    </a:lnTo>
                    <a:lnTo>
                      <a:pt x="80" y="30"/>
                    </a:lnTo>
                    <a:lnTo>
                      <a:pt x="95" y="30"/>
                    </a:lnTo>
                    <a:lnTo>
                      <a:pt x="95" y="53"/>
                    </a:lnTo>
                    <a:lnTo>
                      <a:pt x="54" y="53"/>
                    </a:lnTo>
                    <a:lnTo>
                      <a:pt x="54" y="94"/>
                    </a:lnTo>
                    <a:lnTo>
                      <a:pt x="32" y="94"/>
                    </a:lnTo>
                    <a:lnTo>
                      <a:pt x="32" y="78"/>
                    </a:lnTo>
                    <a:lnTo>
                      <a:pt x="0" y="104"/>
                    </a:lnTo>
                    <a:lnTo>
                      <a:pt x="32" y="131"/>
                    </a:lnTo>
                    <a:lnTo>
                      <a:pt x="32" y="114"/>
                    </a:lnTo>
                    <a:lnTo>
                      <a:pt x="54" y="114"/>
                    </a:lnTo>
                    <a:lnTo>
                      <a:pt x="54" y="156"/>
                    </a:lnTo>
                    <a:lnTo>
                      <a:pt x="95" y="156"/>
                    </a:lnTo>
                    <a:lnTo>
                      <a:pt x="95" y="179"/>
                    </a:lnTo>
                    <a:lnTo>
                      <a:pt x="80" y="179"/>
                    </a:lnTo>
                    <a:lnTo>
                      <a:pt x="106" y="209"/>
                    </a:lnTo>
                    <a:lnTo>
                      <a:pt x="132" y="179"/>
                    </a:lnTo>
                    <a:lnTo>
                      <a:pt x="116" y="179"/>
                    </a:lnTo>
                    <a:lnTo>
                      <a:pt x="116" y="156"/>
                    </a:lnTo>
                    <a:lnTo>
                      <a:pt x="157" y="156"/>
                    </a:lnTo>
                    <a:lnTo>
                      <a:pt x="157" y="144"/>
                    </a:lnTo>
                    <a:lnTo>
                      <a:pt x="157" y="114"/>
                    </a:lnTo>
                    <a:lnTo>
                      <a:pt x="180" y="114"/>
                    </a:lnTo>
                    <a:lnTo>
                      <a:pt x="180" y="131"/>
                    </a:lnTo>
                    <a:lnTo>
                      <a:pt x="210" y="104"/>
                    </a:lnTo>
                    <a:close/>
                    <a:moveTo>
                      <a:pt x="133" y="133"/>
                    </a:moveTo>
                    <a:lnTo>
                      <a:pt x="79" y="133"/>
                    </a:lnTo>
                    <a:lnTo>
                      <a:pt x="79" y="77"/>
                    </a:lnTo>
                    <a:lnTo>
                      <a:pt x="133" y="77"/>
                    </a:lnTo>
                    <a:lnTo>
                      <a:pt x="133"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 name="Freeform 32"/>
              <p:cNvSpPr>
                <a:spLocks noEditPoints="1"/>
              </p:cNvSpPr>
              <p:nvPr/>
            </p:nvSpPr>
            <p:spPr bwMode="auto">
              <a:xfrm>
                <a:off x="4124325" y="2066925"/>
                <a:ext cx="234950" cy="234950"/>
              </a:xfrm>
              <a:custGeom>
                <a:avLst/>
                <a:gdLst>
                  <a:gd name="T0" fmla="*/ 2147483646 w 148"/>
                  <a:gd name="T1" fmla="*/ 2147483646 h 148"/>
                  <a:gd name="T2" fmla="*/ 2147483646 w 148"/>
                  <a:gd name="T3" fmla="*/ 2147483646 h 148"/>
                  <a:gd name="T4" fmla="*/ 2147483646 w 148"/>
                  <a:gd name="T5" fmla="*/ 2147483646 h 148"/>
                  <a:gd name="T6" fmla="*/ 0 w 148"/>
                  <a:gd name="T7" fmla="*/ 0 h 148"/>
                  <a:gd name="T8" fmla="*/ 2147483646 w 148"/>
                  <a:gd name="T9" fmla="*/ 2147483646 h 148"/>
                  <a:gd name="T10" fmla="*/ 2147483646 w 148"/>
                  <a:gd name="T11" fmla="*/ 2147483646 h 148"/>
                  <a:gd name="T12" fmla="*/ 2147483646 w 148"/>
                  <a:gd name="T13" fmla="*/ 2147483646 h 148"/>
                  <a:gd name="T14" fmla="*/ 2147483646 w 148"/>
                  <a:gd name="T15" fmla="*/ 2147483646 h 148"/>
                  <a:gd name="T16" fmla="*/ 2147483646 w 148"/>
                  <a:gd name="T17" fmla="*/ 2147483646 h 148"/>
                  <a:gd name="T18" fmla="*/ 2147483646 w 148"/>
                  <a:gd name="T19" fmla="*/ 2147483646 h 148"/>
                  <a:gd name="T20" fmla="*/ 2147483646 w 148"/>
                  <a:gd name="T21" fmla="*/ 2147483646 h 148"/>
                  <a:gd name="T22" fmla="*/ 2147483646 w 148"/>
                  <a:gd name="T23" fmla="*/ 2147483646 h 148"/>
                  <a:gd name="T24" fmla="*/ 2147483646 w 148"/>
                  <a:gd name="T25" fmla="*/ 2147483646 h 148"/>
                  <a:gd name="T26" fmla="*/ 2147483646 w 148"/>
                  <a:gd name="T27" fmla="*/ 2147483646 h 148"/>
                  <a:gd name="T28" fmla="*/ 2147483646 w 148"/>
                  <a:gd name="T29" fmla="*/ 2147483646 h 148"/>
                  <a:gd name="T30" fmla="*/ 2147483646 w 148"/>
                  <a:gd name="T31" fmla="*/ 2147483646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8" h="148">
                    <a:moveTo>
                      <a:pt x="48" y="33"/>
                    </a:moveTo>
                    <a:lnTo>
                      <a:pt x="30" y="13"/>
                    </a:lnTo>
                    <a:lnTo>
                      <a:pt x="40" y="3"/>
                    </a:lnTo>
                    <a:lnTo>
                      <a:pt x="0" y="0"/>
                    </a:lnTo>
                    <a:lnTo>
                      <a:pt x="3" y="39"/>
                    </a:lnTo>
                    <a:lnTo>
                      <a:pt x="14" y="29"/>
                    </a:lnTo>
                    <a:lnTo>
                      <a:pt x="32" y="47"/>
                    </a:lnTo>
                    <a:lnTo>
                      <a:pt x="48" y="33"/>
                    </a:lnTo>
                    <a:close/>
                    <a:moveTo>
                      <a:pt x="99" y="113"/>
                    </a:moveTo>
                    <a:lnTo>
                      <a:pt x="120" y="134"/>
                    </a:lnTo>
                    <a:lnTo>
                      <a:pt x="108" y="146"/>
                    </a:lnTo>
                    <a:lnTo>
                      <a:pt x="148" y="148"/>
                    </a:lnTo>
                    <a:lnTo>
                      <a:pt x="146" y="108"/>
                    </a:lnTo>
                    <a:lnTo>
                      <a:pt x="135" y="118"/>
                    </a:lnTo>
                    <a:lnTo>
                      <a:pt x="113" y="98"/>
                    </a:lnTo>
                    <a:lnTo>
                      <a:pt x="99"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 name="Freeform 33"/>
              <p:cNvSpPr>
                <a:spLocks/>
              </p:cNvSpPr>
              <p:nvPr/>
            </p:nvSpPr>
            <p:spPr bwMode="auto">
              <a:xfrm>
                <a:off x="4124325" y="2066925"/>
                <a:ext cx="76200" cy="74612"/>
              </a:xfrm>
              <a:custGeom>
                <a:avLst/>
                <a:gdLst>
                  <a:gd name="T0" fmla="*/ 2147483646 w 48"/>
                  <a:gd name="T1" fmla="*/ 2147483646 h 47"/>
                  <a:gd name="T2" fmla="*/ 2147483646 w 48"/>
                  <a:gd name="T3" fmla="*/ 2147483646 h 47"/>
                  <a:gd name="T4" fmla="*/ 2147483646 w 48"/>
                  <a:gd name="T5" fmla="*/ 2147483646 h 47"/>
                  <a:gd name="T6" fmla="*/ 0 w 48"/>
                  <a:gd name="T7" fmla="*/ 0 h 47"/>
                  <a:gd name="T8" fmla="*/ 2147483646 w 48"/>
                  <a:gd name="T9" fmla="*/ 2147483646 h 47"/>
                  <a:gd name="T10" fmla="*/ 2147483646 w 48"/>
                  <a:gd name="T11" fmla="*/ 2147483646 h 47"/>
                  <a:gd name="T12" fmla="*/ 2147483646 w 48"/>
                  <a:gd name="T13" fmla="*/ 2147483646 h 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47">
                    <a:moveTo>
                      <a:pt x="48" y="33"/>
                    </a:moveTo>
                    <a:lnTo>
                      <a:pt x="30" y="13"/>
                    </a:lnTo>
                    <a:lnTo>
                      <a:pt x="40" y="3"/>
                    </a:lnTo>
                    <a:lnTo>
                      <a:pt x="0" y="0"/>
                    </a:lnTo>
                    <a:lnTo>
                      <a:pt x="3" y="39"/>
                    </a:lnTo>
                    <a:lnTo>
                      <a:pt x="14" y="29"/>
                    </a:lnTo>
                    <a:lnTo>
                      <a:pt x="32" y="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 name="Freeform 34"/>
              <p:cNvSpPr>
                <a:spLocks/>
              </p:cNvSpPr>
              <p:nvPr/>
            </p:nvSpPr>
            <p:spPr bwMode="auto">
              <a:xfrm>
                <a:off x="4281488" y="2222500"/>
                <a:ext cx="77787" cy="79375"/>
              </a:xfrm>
              <a:custGeom>
                <a:avLst/>
                <a:gdLst>
                  <a:gd name="T0" fmla="*/ 0 w 49"/>
                  <a:gd name="T1" fmla="*/ 2147483646 h 50"/>
                  <a:gd name="T2" fmla="*/ 2147483646 w 49"/>
                  <a:gd name="T3" fmla="*/ 2147483646 h 50"/>
                  <a:gd name="T4" fmla="*/ 2147483646 w 49"/>
                  <a:gd name="T5" fmla="*/ 2147483646 h 50"/>
                  <a:gd name="T6" fmla="*/ 2147483646 w 49"/>
                  <a:gd name="T7" fmla="*/ 2147483646 h 50"/>
                  <a:gd name="T8" fmla="*/ 2147483646 w 49"/>
                  <a:gd name="T9" fmla="*/ 2147483646 h 50"/>
                  <a:gd name="T10" fmla="*/ 2147483646 w 49"/>
                  <a:gd name="T11" fmla="*/ 2147483646 h 50"/>
                  <a:gd name="T12" fmla="*/ 2147483646 w 49"/>
                  <a:gd name="T13" fmla="*/ 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50">
                    <a:moveTo>
                      <a:pt x="0" y="15"/>
                    </a:moveTo>
                    <a:lnTo>
                      <a:pt x="21" y="36"/>
                    </a:lnTo>
                    <a:lnTo>
                      <a:pt x="9" y="48"/>
                    </a:lnTo>
                    <a:lnTo>
                      <a:pt x="49" y="50"/>
                    </a:lnTo>
                    <a:lnTo>
                      <a:pt x="47" y="10"/>
                    </a:lnTo>
                    <a:lnTo>
                      <a:pt x="36" y="2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 name="Freeform 35"/>
              <p:cNvSpPr>
                <a:spLocks noEditPoints="1"/>
              </p:cNvSpPr>
              <p:nvPr/>
            </p:nvSpPr>
            <p:spPr bwMode="auto">
              <a:xfrm>
                <a:off x="4122738" y="2065338"/>
                <a:ext cx="233362" cy="234950"/>
              </a:xfrm>
              <a:custGeom>
                <a:avLst/>
                <a:gdLst>
                  <a:gd name="T0" fmla="*/ 2147483646 w 147"/>
                  <a:gd name="T1" fmla="*/ 2147483646 h 148"/>
                  <a:gd name="T2" fmla="*/ 2147483646 w 147"/>
                  <a:gd name="T3" fmla="*/ 2147483646 h 148"/>
                  <a:gd name="T4" fmla="*/ 2147483646 w 147"/>
                  <a:gd name="T5" fmla="*/ 2147483646 h 148"/>
                  <a:gd name="T6" fmla="*/ 2147483646 w 147"/>
                  <a:gd name="T7" fmla="*/ 0 h 148"/>
                  <a:gd name="T8" fmla="*/ 2147483646 w 147"/>
                  <a:gd name="T9" fmla="*/ 2147483646 h 148"/>
                  <a:gd name="T10" fmla="*/ 2147483646 w 147"/>
                  <a:gd name="T11" fmla="*/ 2147483646 h 148"/>
                  <a:gd name="T12" fmla="*/ 2147483646 w 147"/>
                  <a:gd name="T13" fmla="*/ 2147483646 h 148"/>
                  <a:gd name="T14" fmla="*/ 2147483646 w 147"/>
                  <a:gd name="T15" fmla="*/ 2147483646 h 148"/>
                  <a:gd name="T16" fmla="*/ 2147483646 w 147"/>
                  <a:gd name="T17" fmla="*/ 2147483646 h 148"/>
                  <a:gd name="T18" fmla="*/ 2147483646 w 147"/>
                  <a:gd name="T19" fmla="*/ 2147483646 h 148"/>
                  <a:gd name="T20" fmla="*/ 2147483646 w 147"/>
                  <a:gd name="T21" fmla="*/ 2147483646 h 148"/>
                  <a:gd name="T22" fmla="*/ 0 w 147"/>
                  <a:gd name="T23" fmla="*/ 2147483646 h 148"/>
                  <a:gd name="T24" fmla="*/ 2147483646 w 147"/>
                  <a:gd name="T25" fmla="*/ 2147483646 h 148"/>
                  <a:gd name="T26" fmla="*/ 2147483646 w 147"/>
                  <a:gd name="T27" fmla="*/ 2147483646 h 148"/>
                  <a:gd name="T28" fmla="*/ 2147483646 w 147"/>
                  <a:gd name="T29" fmla="*/ 2147483646 h 148"/>
                  <a:gd name="T30" fmla="*/ 2147483646 w 147"/>
                  <a:gd name="T31" fmla="*/ 2147483646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7" h="148">
                    <a:moveTo>
                      <a:pt x="113" y="49"/>
                    </a:moveTo>
                    <a:lnTo>
                      <a:pt x="134" y="28"/>
                    </a:lnTo>
                    <a:lnTo>
                      <a:pt x="144" y="40"/>
                    </a:lnTo>
                    <a:lnTo>
                      <a:pt x="147" y="0"/>
                    </a:lnTo>
                    <a:lnTo>
                      <a:pt x="108" y="2"/>
                    </a:lnTo>
                    <a:lnTo>
                      <a:pt x="118" y="13"/>
                    </a:lnTo>
                    <a:lnTo>
                      <a:pt x="99" y="34"/>
                    </a:lnTo>
                    <a:lnTo>
                      <a:pt x="113" y="49"/>
                    </a:lnTo>
                    <a:close/>
                    <a:moveTo>
                      <a:pt x="39" y="93"/>
                    </a:moveTo>
                    <a:lnTo>
                      <a:pt x="13" y="118"/>
                    </a:lnTo>
                    <a:lnTo>
                      <a:pt x="2" y="108"/>
                    </a:lnTo>
                    <a:lnTo>
                      <a:pt x="0" y="148"/>
                    </a:lnTo>
                    <a:lnTo>
                      <a:pt x="39" y="145"/>
                    </a:lnTo>
                    <a:lnTo>
                      <a:pt x="28" y="134"/>
                    </a:lnTo>
                    <a:lnTo>
                      <a:pt x="53" y="109"/>
                    </a:lnTo>
                    <a:lnTo>
                      <a:pt x="39" y="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8" name="Freeform 36"/>
              <p:cNvSpPr>
                <a:spLocks/>
              </p:cNvSpPr>
              <p:nvPr/>
            </p:nvSpPr>
            <p:spPr bwMode="auto">
              <a:xfrm>
                <a:off x="4279900" y="2065338"/>
                <a:ext cx="76200" cy="77787"/>
              </a:xfrm>
              <a:custGeom>
                <a:avLst/>
                <a:gdLst>
                  <a:gd name="T0" fmla="*/ 2147483646 w 48"/>
                  <a:gd name="T1" fmla="*/ 2147483646 h 49"/>
                  <a:gd name="T2" fmla="*/ 2147483646 w 48"/>
                  <a:gd name="T3" fmla="*/ 2147483646 h 49"/>
                  <a:gd name="T4" fmla="*/ 2147483646 w 48"/>
                  <a:gd name="T5" fmla="*/ 2147483646 h 49"/>
                  <a:gd name="T6" fmla="*/ 2147483646 w 48"/>
                  <a:gd name="T7" fmla="*/ 0 h 49"/>
                  <a:gd name="T8" fmla="*/ 2147483646 w 48"/>
                  <a:gd name="T9" fmla="*/ 2147483646 h 49"/>
                  <a:gd name="T10" fmla="*/ 2147483646 w 48"/>
                  <a:gd name="T11" fmla="*/ 2147483646 h 49"/>
                  <a:gd name="T12" fmla="*/ 0 w 48"/>
                  <a:gd name="T13" fmla="*/ 2147483646 h 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49">
                    <a:moveTo>
                      <a:pt x="14" y="49"/>
                    </a:moveTo>
                    <a:lnTo>
                      <a:pt x="35" y="28"/>
                    </a:lnTo>
                    <a:lnTo>
                      <a:pt x="45" y="40"/>
                    </a:lnTo>
                    <a:lnTo>
                      <a:pt x="48" y="0"/>
                    </a:lnTo>
                    <a:lnTo>
                      <a:pt x="9" y="2"/>
                    </a:lnTo>
                    <a:lnTo>
                      <a:pt x="19" y="13"/>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 name="Freeform 37"/>
              <p:cNvSpPr>
                <a:spLocks/>
              </p:cNvSpPr>
              <p:nvPr/>
            </p:nvSpPr>
            <p:spPr bwMode="auto">
              <a:xfrm>
                <a:off x="4122738" y="2212975"/>
                <a:ext cx="84137" cy="87312"/>
              </a:xfrm>
              <a:custGeom>
                <a:avLst/>
                <a:gdLst>
                  <a:gd name="T0" fmla="*/ 2147483646 w 53"/>
                  <a:gd name="T1" fmla="*/ 0 h 55"/>
                  <a:gd name="T2" fmla="*/ 2147483646 w 53"/>
                  <a:gd name="T3" fmla="*/ 2147483646 h 55"/>
                  <a:gd name="T4" fmla="*/ 2147483646 w 53"/>
                  <a:gd name="T5" fmla="*/ 2147483646 h 55"/>
                  <a:gd name="T6" fmla="*/ 0 w 53"/>
                  <a:gd name="T7" fmla="*/ 2147483646 h 55"/>
                  <a:gd name="T8" fmla="*/ 2147483646 w 53"/>
                  <a:gd name="T9" fmla="*/ 2147483646 h 55"/>
                  <a:gd name="T10" fmla="*/ 2147483646 w 53"/>
                  <a:gd name="T11" fmla="*/ 2147483646 h 55"/>
                  <a:gd name="T12" fmla="*/ 2147483646 w 53"/>
                  <a:gd name="T13" fmla="*/ 2147483646 h 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55">
                    <a:moveTo>
                      <a:pt x="39" y="0"/>
                    </a:moveTo>
                    <a:lnTo>
                      <a:pt x="13" y="25"/>
                    </a:lnTo>
                    <a:lnTo>
                      <a:pt x="2" y="15"/>
                    </a:lnTo>
                    <a:lnTo>
                      <a:pt x="0" y="55"/>
                    </a:lnTo>
                    <a:lnTo>
                      <a:pt x="39" y="52"/>
                    </a:lnTo>
                    <a:lnTo>
                      <a:pt x="28" y="41"/>
                    </a:lnTo>
                    <a:lnTo>
                      <a:pt x="53"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0" name="Freeform 29"/>
              <p:cNvSpPr>
                <a:spLocks/>
              </p:cNvSpPr>
              <p:nvPr/>
            </p:nvSpPr>
            <p:spPr bwMode="auto">
              <a:xfrm>
                <a:off x="4049713" y="1922463"/>
                <a:ext cx="477837" cy="63500"/>
              </a:xfrm>
              <a:custGeom>
                <a:avLst/>
                <a:gdLst>
                  <a:gd name="T0" fmla="*/ 0 w 301"/>
                  <a:gd name="T1" fmla="*/ 2147483646 h 40"/>
                  <a:gd name="T2" fmla="*/ 2147483646 w 301"/>
                  <a:gd name="T3" fmla="*/ 0 h 40"/>
                  <a:gd name="T4" fmla="*/ 2147483646 w 301"/>
                  <a:gd name="T5" fmla="*/ 0 h 40"/>
                  <a:gd name="T6" fmla="*/ 2147483646 w 301"/>
                  <a:gd name="T7" fmla="*/ 2147483646 h 40"/>
                  <a:gd name="T8" fmla="*/ 0 w 301"/>
                  <a:gd name="T9" fmla="*/ 214748364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1" h="40">
                    <a:moveTo>
                      <a:pt x="0" y="40"/>
                    </a:moveTo>
                    <a:lnTo>
                      <a:pt x="83" y="0"/>
                    </a:lnTo>
                    <a:lnTo>
                      <a:pt x="301" y="0"/>
                    </a:lnTo>
                    <a:lnTo>
                      <a:pt x="241" y="40"/>
                    </a:lnTo>
                    <a:lnTo>
                      <a:pt x="0" y="40"/>
                    </a:lnTo>
                  </a:path>
                </a:pathLst>
              </a:custGeom>
              <a:solidFill>
                <a:srgbClr val="7F9C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cxnSp>
          <p:nvCxnSpPr>
            <p:cNvPr id="58" name="Conector recto de flecha 37"/>
            <p:cNvCxnSpPr>
              <a:cxnSpLocks noChangeShapeType="1"/>
              <a:stCxn id="18" idx="2"/>
              <a:endCxn id="32" idx="0"/>
            </p:cNvCxnSpPr>
            <p:nvPr/>
          </p:nvCxnSpPr>
          <p:spPr bwMode="auto">
            <a:xfrm>
              <a:off x="4584138" y="1802816"/>
              <a:ext cx="1460613" cy="429645"/>
            </a:xfrm>
            <a:prstGeom prst="straightConnector1">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sp>
          <p:nvSpPr>
            <p:cNvPr id="59" name="Rectangle 61"/>
            <p:cNvSpPr/>
            <p:nvPr/>
          </p:nvSpPr>
          <p:spPr bwMode="auto">
            <a:xfrm>
              <a:off x="5819973" y="5040199"/>
              <a:ext cx="291876" cy="301959"/>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bg2"/>
                </a:solidFill>
                <a:effectLst/>
                <a:latin typeface="Times" pitchFamily="18" charset="0"/>
              </a:endParaRPr>
            </a:p>
          </p:txBody>
        </p:sp>
        <p:cxnSp>
          <p:nvCxnSpPr>
            <p:cNvPr id="60" name="Conector recto de flecha 37"/>
            <p:cNvCxnSpPr>
              <a:cxnSpLocks noChangeShapeType="1"/>
              <a:stCxn id="56" idx="2"/>
            </p:cNvCxnSpPr>
            <p:nvPr/>
          </p:nvCxnSpPr>
          <p:spPr bwMode="auto">
            <a:xfrm flipH="1">
              <a:off x="5935357" y="3797661"/>
              <a:ext cx="4073" cy="1142444"/>
            </a:xfrm>
            <a:prstGeom prst="straightConnector1">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pic>
          <p:nvPicPr>
            <p:cNvPr id="61" name="Picture 9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59828" y="2988691"/>
              <a:ext cx="862603" cy="258781"/>
            </a:xfrm>
            <a:prstGeom prst="rect">
              <a:avLst/>
            </a:prstGeom>
          </p:spPr>
        </p:pic>
        <p:cxnSp>
          <p:nvCxnSpPr>
            <p:cNvPr id="62" name="Conector recto de flecha 37"/>
            <p:cNvCxnSpPr>
              <a:cxnSpLocks noChangeShapeType="1"/>
              <a:stCxn id="56" idx="0"/>
              <a:endCxn id="32" idx="2"/>
            </p:cNvCxnSpPr>
            <p:nvPr/>
          </p:nvCxnSpPr>
          <p:spPr bwMode="auto">
            <a:xfrm flipV="1">
              <a:off x="5939430" y="2509460"/>
              <a:ext cx="105321" cy="857314"/>
            </a:xfrm>
            <a:prstGeom prst="straightConnector1">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pic>
          <p:nvPicPr>
            <p:cNvPr id="63" name="Picture 6"/>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147516" y="3101088"/>
              <a:ext cx="903014" cy="2537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cxnSp>
          <p:nvCxnSpPr>
            <p:cNvPr id="64" name="Conector recto 100"/>
            <p:cNvCxnSpPr>
              <a:cxnSpLocks noChangeShapeType="1"/>
              <a:stCxn id="92" idx="3"/>
              <a:endCxn id="80" idx="1"/>
            </p:cNvCxnSpPr>
            <p:nvPr/>
          </p:nvCxnSpPr>
          <p:spPr bwMode="auto">
            <a:xfrm flipV="1">
              <a:off x="3987354" y="4542188"/>
              <a:ext cx="1115130" cy="4936"/>
            </a:xfrm>
            <a:prstGeom prst="line">
              <a:avLst/>
            </a:prstGeom>
            <a:noFill/>
            <a:ln w="9525">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65" name="Picture 11" descr="OptXConn"/>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23191" y="4358862"/>
              <a:ext cx="4318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1" descr="OptXConn"/>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701959" y="4370217"/>
              <a:ext cx="4318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 name="Conector recto 100"/>
            <p:cNvCxnSpPr>
              <a:cxnSpLocks noChangeShapeType="1"/>
              <a:stCxn id="68" idx="3"/>
              <a:endCxn id="71" idx="1"/>
            </p:cNvCxnSpPr>
            <p:nvPr/>
          </p:nvCxnSpPr>
          <p:spPr bwMode="auto">
            <a:xfrm flipV="1">
              <a:off x="4774020" y="5706330"/>
              <a:ext cx="1045953" cy="28877"/>
            </a:xfrm>
            <a:prstGeom prst="line">
              <a:avLst/>
            </a:prstGeom>
            <a:noFill/>
            <a:ln w="25400">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68" name="Picture 21" descr="6500-7 slot.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306755" y="5541511"/>
              <a:ext cx="467265" cy="38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140 Grupo"/>
            <p:cNvGrpSpPr>
              <a:grpSpLocks/>
            </p:cNvGrpSpPr>
            <p:nvPr/>
          </p:nvGrpSpPr>
          <p:grpSpPr bwMode="auto">
            <a:xfrm>
              <a:off x="7038053" y="4620580"/>
              <a:ext cx="336550" cy="350838"/>
              <a:chOff x="3954672" y="5545838"/>
              <a:chExt cx="512361" cy="430759"/>
            </a:xfrm>
          </p:grpSpPr>
          <p:sp>
            <p:nvSpPr>
              <p:cNvPr id="77" name="Rectangle 136"/>
              <p:cNvSpPr>
                <a:spLocks noChangeArrowheads="1"/>
              </p:cNvSpPr>
              <p:nvPr/>
            </p:nvSpPr>
            <p:spPr bwMode="auto">
              <a:xfrm>
                <a:off x="3954672" y="5545838"/>
                <a:ext cx="512361" cy="430759"/>
              </a:xfrm>
              <a:prstGeom prst="rect">
                <a:avLst/>
              </a:prstGeom>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scaled="0"/>
              </a:gradFill>
              <a:ln w="12700">
                <a:solidFill>
                  <a:schemeClr val="tx1"/>
                </a:solidFill>
                <a:miter lim="800000"/>
                <a:headEnd/>
                <a:tailEnd/>
              </a:ln>
              <a:effectLst/>
            </p:spPr>
            <p:txBody>
              <a:bodyPr anchor="ctr"/>
              <a:lstStyle/>
              <a:p>
                <a:pPr algn="ctr">
                  <a:defRPr/>
                </a:pPr>
                <a:endParaRPr lang="en-US" sz="400">
                  <a:latin typeface="+mn-lt"/>
                  <a:ea typeface="ヒラギノ角ゴ ProN W3" charset="0"/>
                  <a:cs typeface="ヒラギノ角ゴ ProN W3" charset="0"/>
                </a:endParaRPr>
              </a:p>
            </p:txBody>
          </p:sp>
          <p:sp>
            <p:nvSpPr>
              <p:cNvPr id="78" name="Freeform 876"/>
              <p:cNvSpPr>
                <a:spLocks/>
              </p:cNvSpPr>
              <p:nvPr/>
            </p:nvSpPr>
            <p:spPr bwMode="auto">
              <a:xfrm>
                <a:off x="4034344" y="5610331"/>
                <a:ext cx="324628" cy="324365"/>
              </a:xfrm>
              <a:custGeom>
                <a:avLst/>
                <a:gdLst>
                  <a:gd name="T0" fmla="*/ 2147483646 w 388"/>
                  <a:gd name="T1" fmla="*/ 0 h 336"/>
                  <a:gd name="T2" fmla="*/ 2147483646 w 388"/>
                  <a:gd name="T3" fmla="*/ 2147483646 h 336"/>
                  <a:gd name="T4" fmla="*/ 2147483646 w 388"/>
                  <a:gd name="T5" fmla="*/ 2147483646 h 336"/>
                  <a:gd name="T6" fmla="*/ 2147483646 w 388"/>
                  <a:gd name="T7" fmla="*/ 2147483646 h 336"/>
                  <a:gd name="T8" fmla="*/ 2147483646 w 388"/>
                  <a:gd name="T9" fmla="*/ 2147483646 h 336"/>
                  <a:gd name="T10" fmla="*/ 2147483646 w 388"/>
                  <a:gd name="T11" fmla="*/ 2147483646 h 336"/>
                  <a:gd name="T12" fmla="*/ 2147483646 w 388"/>
                  <a:gd name="T13" fmla="*/ 0 h 336"/>
                  <a:gd name="T14" fmla="*/ 2147483646 w 388"/>
                  <a:gd name="T15" fmla="*/ 2147483646 h 336"/>
                  <a:gd name="T16" fmla="*/ 2147483646 w 388"/>
                  <a:gd name="T17" fmla="*/ 2147483646 h 336"/>
                  <a:gd name="T18" fmla="*/ 2147483646 w 388"/>
                  <a:gd name="T19" fmla="*/ 2147483646 h 336"/>
                  <a:gd name="T20" fmla="*/ 2147483646 w 388"/>
                  <a:gd name="T21" fmla="*/ 2147483646 h 336"/>
                  <a:gd name="T22" fmla="*/ 2147483646 w 388"/>
                  <a:gd name="T23" fmla="*/ 2147483646 h 336"/>
                  <a:gd name="T24" fmla="*/ 2147483646 w 388"/>
                  <a:gd name="T25" fmla="*/ 2147483646 h 336"/>
                  <a:gd name="T26" fmla="*/ 2147483646 w 388"/>
                  <a:gd name="T27" fmla="*/ 2147483646 h 336"/>
                  <a:gd name="T28" fmla="*/ 2147483646 w 388"/>
                  <a:gd name="T29" fmla="*/ 2147483646 h 336"/>
                  <a:gd name="T30" fmla="*/ 2147483646 w 388"/>
                  <a:gd name="T31" fmla="*/ 2147483646 h 336"/>
                  <a:gd name="T32" fmla="*/ 2147483646 w 388"/>
                  <a:gd name="T33" fmla="*/ 2147483646 h 336"/>
                  <a:gd name="T34" fmla="*/ 2147483646 w 388"/>
                  <a:gd name="T35" fmla="*/ 2147483646 h 336"/>
                  <a:gd name="T36" fmla="*/ 2147483646 w 388"/>
                  <a:gd name="T37" fmla="*/ 2147483646 h 336"/>
                  <a:gd name="T38" fmla="*/ 2147483646 w 388"/>
                  <a:gd name="T39" fmla="*/ 2147483646 h 336"/>
                  <a:gd name="T40" fmla="*/ 2147483646 w 388"/>
                  <a:gd name="T41" fmla="*/ 2147483646 h 336"/>
                  <a:gd name="T42" fmla="*/ 2147483646 w 388"/>
                  <a:gd name="T43" fmla="*/ 2147483646 h 336"/>
                  <a:gd name="T44" fmla="*/ 2147483646 w 388"/>
                  <a:gd name="T45" fmla="*/ 2147483646 h 336"/>
                  <a:gd name="T46" fmla="*/ 0 w 388"/>
                  <a:gd name="T47" fmla="*/ 2147483646 h 336"/>
                  <a:gd name="T48" fmla="*/ 2147483646 w 388"/>
                  <a:gd name="T49" fmla="*/ 2147483646 h 336"/>
                  <a:gd name="T50" fmla="*/ 2147483646 w 388"/>
                  <a:gd name="T51" fmla="*/ 2147483646 h 336"/>
                  <a:gd name="T52" fmla="*/ 2147483646 w 388"/>
                  <a:gd name="T53" fmla="*/ 2147483646 h 336"/>
                  <a:gd name="T54" fmla="*/ 2147483646 w 388"/>
                  <a:gd name="T55" fmla="*/ 2147483646 h 336"/>
                  <a:gd name="T56" fmla="*/ 2147483646 w 388"/>
                  <a:gd name="T57" fmla="*/ 2147483646 h 336"/>
                  <a:gd name="T58" fmla="*/ 2147483646 w 388"/>
                  <a:gd name="T59" fmla="*/ 2147483646 h 336"/>
                  <a:gd name="T60" fmla="*/ 2147483646 w 388"/>
                  <a:gd name="T61" fmla="*/ 2147483646 h 336"/>
                  <a:gd name="T62" fmla="*/ 0 w 388"/>
                  <a:gd name="T63" fmla="*/ 2147483646 h 336"/>
                  <a:gd name="T64" fmla="*/ 2147483646 w 388"/>
                  <a:gd name="T65" fmla="*/ 0 h 3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8"/>
                  <a:gd name="T100" fmla="*/ 0 h 336"/>
                  <a:gd name="T101" fmla="*/ 388 w 388"/>
                  <a:gd name="T102" fmla="*/ 336 h 3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8" h="336">
                    <a:moveTo>
                      <a:pt x="57" y="0"/>
                    </a:moveTo>
                    <a:lnTo>
                      <a:pt x="57" y="40"/>
                    </a:lnTo>
                    <a:lnTo>
                      <a:pt x="146" y="40"/>
                    </a:lnTo>
                    <a:lnTo>
                      <a:pt x="194" y="132"/>
                    </a:lnTo>
                    <a:lnTo>
                      <a:pt x="243" y="40"/>
                    </a:lnTo>
                    <a:lnTo>
                      <a:pt x="332" y="40"/>
                    </a:lnTo>
                    <a:lnTo>
                      <a:pt x="332" y="0"/>
                    </a:lnTo>
                    <a:lnTo>
                      <a:pt x="388" y="51"/>
                    </a:lnTo>
                    <a:lnTo>
                      <a:pt x="332" y="102"/>
                    </a:lnTo>
                    <a:lnTo>
                      <a:pt x="332" y="66"/>
                    </a:lnTo>
                    <a:lnTo>
                      <a:pt x="267" y="66"/>
                    </a:lnTo>
                    <a:lnTo>
                      <a:pt x="214" y="168"/>
                    </a:lnTo>
                    <a:lnTo>
                      <a:pt x="267" y="270"/>
                    </a:lnTo>
                    <a:lnTo>
                      <a:pt x="332" y="270"/>
                    </a:lnTo>
                    <a:lnTo>
                      <a:pt x="332" y="234"/>
                    </a:lnTo>
                    <a:lnTo>
                      <a:pt x="388" y="285"/>
                    </a:lnTo>
                    <a:lnTo>
                      <a:pt x="332" y="336"/>
                    </a:lnTo>
                    <a:lnTo>
                      <a:pt x="332" y="299"/>
                    </a:lnTo>
                    <a:lnTo>
                      <a:pt x="243" y="299"/>
                    </a:lnTo>
                    <a:lnTo>
                      <a:pt x="194" y="204"/>
                    </a:lnTo>
                    <a:lnTo>
                      <a:pt x="146" y="299"/>
                    </a:lnTo>
                    <a:lnTo>
                      <a:pt x="57" y="299"/>
                    </a:lnTo>
                    <a:lnTo>
                      <a:pt x="57" y="336"/>
                    </a:lnTo>
                    <a:lnTo>
                      <a:pt x="0" y="285"/>
                    </a:lnTo>
                    <a:lnTo>
                      <a:pt x="57" y="234"/>
                    </a:lnTo>
                    <a:lnTo>
                      <a:pt x="57" y="270"/>
                    </a:lnTo>
                    <a:lnTo>
                      <a:pt x="118" y="270"/>
                    </a:lnTo>
                    <a:lnTo>
                      <a:pt x="174" y="168"/>
                    </a:lnTo>
                    <a:lnTo>
                      <a:pt x="118" y="66"/>
                    </a:lnTo>
                    <a:lnTo>
                      <a:pt x="57" y="66"/>
                    </a:lnTo>
                    <a:lnTo>
                      <a:pt x="57" y="102"/>
                    </a:lnTo>
                    <a:lnTo>
                      <a:pt x="0" y="51"/>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70" name="Picture 100"/>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505681" y="2540900"/>
              <a:ext cx="1625453" cy="169933"/>
            </a:xfrm>
            <a:prstGeom prst="rect">
              <a:avLst/>
            </a:prstGeom>
          </p:spPr>
        </p:pic>
        <p:sp>
          <p:nvSpPr>
            <p:cNvPr id="71" name="Rectangle 61"/>
            <p:cNvSpPr/>
            <p:nvPr/>
          </p:nvSpPr>
          <p:spPr bwMode="auto">
            <a:xfrm>
              <a:off x="5819973" y="5555350"/>
              <a:ext cx="291876" cy="301959"/>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bg2"/>
                </a:solidFill>
                <a:effectLst/>
                <a:latin typeface="Times" pitchFamily="18" charset="0"/>
              </a:endParaRPr>
            </a:p>
          </p:txBody>
        </p:sp>
        <p:cxnSp>
          <p:nvCxnSpPr>
            <p:cNvPr id="72" name="Conector recto 100"/>
            <p:cNvCxnSpPr>
              <a:cxnSpLocks noChangeShapeType="1"/>
              <a:stCxn id="77" idx="2"/>
              <a:endCxn id="71" idx="3"/>
            </p:cNvCxnSpPr>
            <p:nvPr/>
          </p:nvCxnSpPr>
          <p:spPr bwMode="auto">
            <a:xfrm flipH="1">
              <a:off x="6111849" y="4971418"/>
              <a:ext cx="1094479" cy="734912"/>
            </a:xfrm>
            <a:prstGeom prst="line">
              <a:avLst/>
            </a:prstGeom>
            <a:noFill/>
            <a:ln w="25400">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73" name="Conector recto 100"/>
            <p:cNvCxnSpPr>
              <a:cxnSpLocks noChangeShapeType="1"/>
              <a:stCxn id="59" idx="1"/>
              <a:endCxn id="80" idx="2"/>
            </p:cNvCxnSpPr>
            <p:nvPr/>
          </p:nvCxnSpPr>
          <p:spPr bwMode="auto">
            <a:xfrm flipH="1" flipV="1">
              <a:off x="5252754" y="4676028"/>
              <a:ext cx="567219" cy="515151"/>
            </a:xfrm>
            <a:prstGeom prst="line">
              <a:avLst/>
            </a:prstGeom>
            <a:noFill/>
            <a:ln w="25400">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74" name="Picture 9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51207" y="5314045"/>
              <a:ext cx="862603" cy="258781"/>
            </a:xfrm>
            <a:prstGeom prst="rect">
              <a:avLst/>
            </a:prstGeom>
          </p:spPr>
        </p:pic>
        <p:pic>
          <p:nvPicPr>
            <p:cNvPr id="75" name="Picture 37"/>
            <p:cNvPicPr>
              <a:picLocks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40497" y="3966571"/>
              <a:ext cx="505200" cy="284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6" name="Picture 37"/>
            <p:cNvPicPr>
              <a:picLocks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8378901" y="3957720"/>
              <a:ext cx="505200" cy="284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cxnSp>
        <p:nvCxnSpPr>
          <p:cNvPr id="107" name="Conector recto 100"/>
          <p:cNvCxnSpPr>
            <a:cxnSpLocks noChangeShapeType="1"/>
          </p:cNvCxnSpPr>
          <p:nvPr/>
        </p:nvCxnSpPr>
        <p:spPr bwMode="auto">
          <a:xfrm flipV="1">
            <a:off x="6118312" y="4919470"/>
            <a:ext cx="933050" cy="273130"/>
          </a:xfrm>
          <a:prstGeom prst="line">
            <a:avLst/>
          </a:prstGeom>
          <a:noFill/>
          <a:ln w="25400">
            <a:solidFill>
              <a:srgbClr val="00828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08" name="Slide Number Placeholder 107"/>
          <p:cNvSpPr>
            <a:spLocks noGrp="1"/>
          </p:cNvSpPr>
          <p:nvPr>
            <p:ph type="sldNum" sz="quarter" idx="4"/>
          </p:nvPr>
        </p:nvSpPr>
        <p:spPr/>
        <p:txBody>
          <a:bodyPr/>
          <a:lstStyle/>
          <a:p>
            <a:fld id="{95FB27F1-C2FE-E646-9E41-8F3092BBAFAE}" type="slidenum">
              <a:rPr lang="en-US" smtClean="0"/>
              <a:pPr/>
              <a:t>10</a:t>
            </a:fld>
            <a:endParaRPr lang="en-US"/>
          </a:p>
        </p:txBody>
      </p:sp>
      <p:sp>
        <p:nvSpPr>
          <p:cNvPr id="109" name="Footer Placeholder 108"/>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77670248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Run TAPI_RI</a:t>
            </a:r>
            <a:endParaRPr lang="en-GB" dirty="0"/>
          </a:p>
        </p:txBody>
      </p:sp>
      <p:sp>
        <p:nvSpPr>
          <p:cNvPr id="3" name="Marcador de contenido 2"/>
          <p:cNvSpPr>
            <a:spLocks noGrp="1"/>
          </p:cNvSpPr>
          <p:nvPr>
            <p:ph idx="1"/>
          </p:nvPr>
        </p:nvSpPr>
        <p:spPr/>
        <p:txBody>
          <a:bodyPr/>
          <a:lstStyle/>
          <a:p>
            <a:r>
              <a:rPr lang="es-ES_tradnl" dirty="0" smtClean="0"/>
              <a:t>cd </a:t>
            </a:r>
            <a:r>
              <a:rPr lang="es-ES_tradnl" dirty="0" err="1" smtClean="0"/>
              <a:t>snowmass</a:t>
            </a:r>
            <a:r>
              <a:rPr lang="es-ES_tradnl" dirty="0" smtClean="0"/>
              <a:t>/TAPI_RI/</a:t>
            </a:r>
          </a:p>
          <a:p>
            <a:r>
              <a:rPr lang="es-ES_tradnl" dirty="0" smtClean="0"/>
              <a:t>(</a:t>
            </a:r>
            <a:r>
              <a:rPr lang="es-ES_tradnl" dirty="0" err="1" smtClean="0"/>
              <a:t>check</a:t>
            </a:r>
            <a:r>
              <a:rPr lang="es-ES_tradnl" dirty="0" smtClean="0"/>
              <a:t> </a:t>
            </a:r>
            <a:r>
              <a:rPr lang="es-ES_tradnl" dirty="0" err="1" smtClean="0"/>
              <a:t>that</a:t>
            </a:r>
            <a:r>
              <a:rPr lang="es-ES_tradnl" dirty="0" smtClean="0"/>
              <a:t> </a:t>
            </a:r>
            <a:r>
              <a:rPr lang="es-ES_tradnl" dirty="0"/>
              <a:t>in server.py USE_CONTROLLER = </a:t>
            </a:r>
            <a:r>
              <a:rPr lang="es-ES_tradnl" dirty="0" smtClean="0"/>
              <a:t>1)</a:t>
            </a:r>
          </a:p>
          <a:p>
            <a:r>
              <a:rPr lang="es-ES_tradnl" dirty="0" err="1" smtClean="0"/>
              <a:t>python</a:t>
            </a:r>
            <a:r>
              <a:rPr lang="es-ES_tradnl" dirty="0" smtClean="0"/>
              <a:t> server.py</a:t>
            </a:r>
          </a:p>
          <a:p>
            <a:endParaRPr lang="es-ES_tradnl" dirty="0" smtClean="0"/>
          </a:p>
          <a:p>
            <a:r>
              <a:rPr lang="es-ES_tradnl" dirty="0" smtClean="0"/>
              <a:t>To </a:t>
            </a:r>
            <a:r>
              <a:rPr lang="es-ES_tradnl" dirty="0" err="1" smtClean="0"/>
              <a:t>install</a:t>
            </a:r>
            <a:r>
              <a:rPr lang="es-ES_tradnl" dirty="0" smtClean="0"/>
              <a:t>:</a:t>
            </a:r>
            <a:endParaRPr lang="es-ES_tradnl" dirty="0"/>
          </a:p>
          <a:p>
            <a:pPr lvl="1"/>
            <a:r>
              <a:rPr lang="en-GB" dirty="0" err="1"/>
              <a:t>sudo</a:t>
            </a:r>
            <a:r>
              <a:rPr lang="en-GB" dirty="0"/>
              <a:t> apt-get install </a:t>
            </a:r>
            <a:r>
              <a:rPr lang="en-GB" dirty="0" smtClean="0"/>
              <a:t>python-pip</a:t>
            </a:r>
          </a:p>
          <a:p>
            <a:pPr lvl="1"/>
            <a:r>
              <a:rPr lang="en-GB" dirty="0"/>
              <a:t>pip install flask autobahn </a:t>
            </a:r>
            <a:r>
              <a:rPr lang="en-GB" dirty="0" err="1"/>
              <a:t>networkx</a:t>
            </a:r>
            <a:r>
              <a:rPr lang="en-GB" dirty="0"/>
              <a:t> </a:t>
            </a:r>
            <a:r>
              <a:rPr lang="en-GB" dirty="0" err="1"/>
              <a:t>matplotlib</a:t>
            </a:r>
            <a:r>
              <a:rPr lang="en-GB" dirty="0"/>
              <a:t> twisted</a:t>
            </a:r>
            <a:endParaRPr lang="es-ES_tradnl" dirty="0" smtClean="0"/>
          </a:p>
          <a:p>
            <a:endParaRPr lang="en-GB" dirty="0"/>
          </a:p>
        </p:txBody>
      </p:sp>
      <p:sp>
        <p:nvSpPr>
          <p:cNvPr id="4" name="Marcador de número de diapositiva 3"/>
          <p:cNvSpPr>
            <a:spLocks noGrp="1"/>
          </p:cNvSpPr>
          <p:nvPr>
            <p:ph type="sldNum" sz="quarter" idx="4"/>
          </p:nvPr>
        </p:nvSpPr>
        <p:spPr/>
        <p:txBody>
          <a:bodyPr/>
          <a:lstStyle/>
          <a:p>
            <a:fld id="{95FB27F1-C2FE-E646-9E41-8F3092BBAFAE}" type="slidenum">
              <a:rPr lang="en-US" smtClean="0"/>
              <a:pPr/>
              <a:t>100</a:t>
            </a:fld>
            <a:endParaRPr lang="en-US"/>
          </a:p>
        </p:txBody>
      </p:sp>
      <p:sp>
        <p:nvSpPr>
          <p:cNvPr id="5" name="Marcador de pie de página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1711273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Run TAPI </a:t>
            </a:r>
            <a:r>
              <a:rPr lang="es-ES_tradnl" dirty="0" err="1" smtClean="0"/>
              <a:t>client</a:t>
            </a:r>
            <a:endParaRPr lang="en-GB" dirty="0"/>
          </a:p>
        </p:txBody>
      </p:sp>
      <p:sp>
        <p:nvSpPr>
          <p:cNvPr id="3" name="Marcador de contenido 2"/>
          <p:cNvSpPr>
            <a:spLocks noGrp="1"/>
          </p:cNvSpPr>
          <p:nvPr>
            <p:ph idx="1"/>
          </p:nvPr>
        </p:nvSpPr>
        <p:spPr/>
        <p:txBody>
          <a:bodyPr/>
          <a:lstStyle/>
          <a:p>
            <a:r>
              <a:rPr lang="es-ES_tradnl" dirty="0" err="1" smtClean="0"/>
              <a:t>python</a:t>
            </a:r>
            <a:r>
              <a:rPr lang="es-ES_tradnl" dirty="0" smtClean="0"/>
              <a:t> TapiApp.py</a:t>
            </a:r>
            <a:endParaRPr lang="en-GB" dirty="0"/>
          </a:p>
        </p:txBody>
      </p:sp>
      <p:sp>
        <p:nvSpPr>
          <p:cNvPr id="4" name="Marcador de número de diapositiva 3"/>
          <p:cNvSpPr>
            <a:spLocks noGrp="1"/>
          </p:cNvSpPr>
          <p:nvPr>
            <p:ph type="sldNum" sz="quarter" idx="4"/>
          </p:nvPr>
        </p:nvSpPr>
        <p:spPr/>
        <p:txBody>
          <a:bodyPr/>
          <a:lstStyle/>
          <a:p>
            <a:fld id="{95FB27F1-C2FE-E646-9E41-8F3092BBAFAE}" type="slidenum">
              <a:rPr lang="en-US" smtClean="0"/>
              <a:pPr/>
              <a:t>101</a:t>
            </a:fld>
            <a:endParaRPr lang="en-US"/>
          </a:p>
        </p:txBody>
      </p:sp>
      <p:sp>
        <p:nvSpPr>
          <p:cNvPr id="5" name="Marcador de pie de página 4"/>
          <p:cNvSpPr>
            <a:spLocks noGrp="1"/>
          </p:cNvSpPr>
          <p:nvPr>
            <p:ph type="ftr" sz="quarter" idx="3"/>
          </p:nvPr>
        </p:nvSpPr>
        <p:spPr/>
        <p:txBody>
          <a:bodyPr/>
          <a:lstStyle/>
          <a:p>
            <a:r>
              <a:rPr lang="es-ES" smtClean="0"/>
              <a:t>OFC 2017 - SC449</a:t>
            </a:r>
            <a:endParaRPr lang="es-ES"/>
          </a:p>
        </p:txBody>
      </p:sp>
      <p:pic>
        <p:nvPicPr>
          <p:cNvPr id="6" name="Imagen 5"/>
          <p:cNvPicPr>
            <a:picLocks noChangeAspect="1"/>
          </p:cNvPicPr>
          <p:nvPr/>
        </p:nvPicPr>
        <p:blipFill rotWithShape="1">
          <a:blip r:embed="rId2"/>
          <a:srcRect l="7238" t="13599" r="71188" b="34624"/>
          <a:stretch/>
        </p:blipFill>
        <p:spPr>
          <a:xfrm>
            <a:off x="2036677" y="1633683"/>
            <a:ext cx="4753229" cy="4046459"/>
          </a:xfrm>
          <a:prstGeom prst="rect">
            <a:avLst/>
          </a:prstGeom>
        </p:spPr>
      </p:pic>
    </p:spTree>
    <p:extLst>
      <p:ext uri="{BB962C8B-B14F-4D97-AF65-F5344CB8AC3E}">
        <p14:creationId xmlns:p14="http://schemas.microsoft.com/office/powerpoint/2010/main" val="12191167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err="1" smtClean="0"/>
              <a:t>Integration</a:t>
            </a:r>
            <a:r>
              <a:rPr lang="es-ES_tradnl" dirty="0" smtClean="0"/>
              <a:t> of ONOS </a:t>
            </a:r>
            <a:r>
              <a:rPr lang="es-ES_tradnl" dirty="0" err="1" smtClean="0"/>
              <a:t>with</a:t>
            </a:r>
            <a:r>
              <a:rPr lang="es-ES_tradnl" dirty="0" smtClean="0"/>
              <a:t> TAPI_RI</a:t>
            </a:r>
            <a:endParaRPr lang="en-GB" dirty="0"/>
          </a:p>
        </p:txBody>
      </p:sp>
      <p:sp>
        <p:nvSpPr>
          <p:cNvPr id="3" name="Marcador de contenido 2"/>
          <p:cNvSpPr>
            <a:spLocks noGrp="1"/>
          </p:cNvSpPr>
          <p:nvPr>
            <p:ph idx="1"/>
          </p:nvPr>
        </p:nvSpPr>
        <p:spPr/>
        <p:txBody>
          <a:bodyPr/>
          <a:lstStyle/>
          <a:p>
            <a:r>
              <a:rPr lang="es-ES_tradnl" dirty="0" smtClean="0"/>
              <a:t>Basic files </a:t>
            </a:r>
            <a:r>
              <a:rPr lang="es-ES_tradnl" dirty="0" err="1" smtClean="0"/>
              <a:t>where</a:t>
            </a:r>
            <a:r>
              <a:rPr lang="es-ES_tradnl" dirty="0" smtClean="0"/>
              <a:t> </a:t>
            </a:r>
            <a:r>
              <a:rPr lang="es-ES_tradnl" dirty="0" err="1" smtClean="0"/>
              <a:t>the</a:t>
            </a:r>
            <a:r>
              <a:rPr lang="es-ES_tradnl" dirty="0" smtClean="0"/>
              <a:t> </a:t>
            </a:r>
            <a:r>
              <a:rPr lang="es-ES_tradnl" dirty="0" err="1" smtClean="0"/>
              <a:t>integration</a:t>
            </a:r>
            <a:r>
              <a:rPr lang="es-ES_tradnl" dirty="0" smtClean="0"/>
              <a:t> </a:t>
            </a:r>
            <a:r>
              <a:rPr lang="es-ES_tradnl" dirty="0" err="1" smtClean="0"/>
              <a:t>is</a:t>
            </a:r>
            <a:r>
              <a:rPr lang="es-ES_tradnl" dirty="0" smtClean="0"/>
              <a:t> </a:t>
            </a:r>
            <a:r>
              <a:rPr lang="es-ES_tradnl" dirty="0" err="1" smtClean="0"/>
              <a:t>performed</a:t>
            </a:r>
            <a:r>
              <a:rPr lang="es-ES_tradnl" dirty="0" smtClean="0"/>
              <a:t>:</a:t>
            </a:r>
          </a:p>
          <a:p>
            <a:pPr lvl="1"/>
            <a:r>
              <a:rPr lang="es-ES_tradnl" dirty="0" err="1" smtClean="0"/>
              <a:t>Topology</a:t>
            </a:r>
            <a:endParaRPr lang="es-ES_tradnl" dirty="0" smtClean="0"/>
          </a:p>
          <a:p>
            <a:pPr marL="10795" indent="0">
              <a:buNone/>
            </a:pPr>
            <a:r>
              <a:rPr lang="es-ES_tradnl" dirty="0" smtClean="0"/>
              <a:t>	funcs_TapiTopology/context_TopologyUuidImpl.py</a:t>
            </a:r>
          </a:p>
          <a:p>
            <a:endParaRPr lang="es-ES_tradnl" dirty="0" smtClean="0"/>
          </a:p>
          <a:p>
            <a:pPr lvl="1"/>
            <a:r>
              <a:rPr lang="es-ES_tradnl" dirty="0" err="1" smtClean="0"/>
              <a:t>Connectivity</a:t>
            </a:r>
            <a:endParaRPr lang="es-ES_tradnl" dirty="0" smtClean="0"/>
          </a:p>
          <a:p>
            <a:pPr marL="10795" indent="0">
              <a:buNone/>
            </a:pPr>
            <a:r>
              <a:rPr lang="es-ES_tradnl" dirty="0"/>
              <a:t>	</a:t>
            </a:r>
            <a:r>
              <a:rPr lang="es-ES_tradnl" dirty="0" smtClean="0"/>
              <a:t>funcs_TapiConnectivity/context_ConnectivityserviceImpl.py</a:t>
            </a:r>
          </a:p>
          <a:p>
            <a:pPr marL="10795" indent="0">
              <a:buNone/>
            </a:pPr>
            <a:r>
              <a:rPr lang="es-ES_tradnl" dirty="0"/>
              <a:t>	funcs_TapiConnectivity/</a:t>
            </a:r>
            <a:r>
              <a:rPr lang="es-ES_tradnl" dirty="0" smtClean="0"/>
              <a:t>context_ConnectivityserviceUuidImpl.py</a:t>
            </a:r>
            <a:endParaRPr lang="en-GB" dirty="0"/>
          </a:p>
        </p:txBody>
      </p:sp>
      <p:sp>
        <p:nvSpPr>
          <p:cNvPr id="4" name="Slide Number Placeholder 3"/>
          <p:cNvSpPr>
            <a:spLocks noGrp="1"/>
          </p:cNvSpPr>
          <p:nvPr>
            <p:ph type="sldNum" sz="quarter" idx="4"/>
          </p:nvPr>
        </p:nvSpPr>
        <p:spPr/>
        <p:txBody>
          <a:bodyPr/>
          <a:lstStyle/>
          <a:p>
            <a:fld id="{95FB27F1-C2FE-E646-9E41-8F3092BBAFAE}" type="slidenum">
              <a:rPr lang="en-US" smtClean="0"/>
              <a:pPr/>
              <a:t>102</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43166630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err="1" smtClean="0"/>
              <a:t>Conclusion</a:t>
            </a:r>
            <a:endParaRPr lang="en-GB"/>
          </a:p>
        </p:txBody>
      </p:sp>
      <p:sp>
        <p:nvSpPr>
          <p:cNvPr id="3" name="Marcador de texto 2"/>
          <p:cNvSpPr>
            <a:spLocks noGrp="1"/>
          </p:cNvSpPr>
          <p:nvPr>
            <p:ph type="body" idx="1"/>
          </p:nvPr>
        </p:nvSpPr>
        <p:spPr/>
        <p:txBody>
          <a:bodyPr/>
          <a:lstStyle/>
          <a:p>
            <a:endParaRPr lang="en-GB"/>
          </a:p>
        </p:txBody>
      </p:sp>
      <p:sp>
        <p:nvSpPr>
          <p:cNvPr id="4" name="Slide Number Placeholder 3"/>
          <p:cNvSpPr>
            <a:spLocks noGrp="1"/>
          </p:cNvSpPr>
          <p:nvPr>
            <p:ph type="sldNum" sz="quarter" idx="4"/>
          </p:nvPr>
        </p:nvSpPr>
        <p:spPr/>
        <p:txBody>
          <a:bodyPr/>
          <a:lstStyle/>
          <a:p>
            <a:fld id="{95FB27F1-C2FE-E646-9E41-8F3092BBAFAE}" type="slidenum">
              <a:rPr lang="en-US" smtClean="0"/>
              <a:pPr/>
              <a:t>103</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27908687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TAPI Next Steps – 2.0</a:t>
            </a:r>
            <a:endParaRPr lang="en-US"/>
          </a:p>
        </p:txBody>
      </p:sp>
      <p:sp>
        <p:nvSpPr>
          <p:cNvPr id="4" name="Content Placeholder 3"/>
          <p:cNvSpPr>
            <a:spLocks noGrp="1"/>
          </p:cNvSpPr>
          <p:nvPr>
            <p:ph idx="1"/>
          </p:nvPr>
        </p:nvSpPr>
        <p:spPr/>
        <p:txBody>
          <a:bodyPr/>
          <a:lstStyle/>
          <a:p>
            <a:pPr>
              <a:spcAft>
                <a:spcPts val="600"/>
              </a:spcAft>
            </a:pPr>
            <a:r>
              <a:rPr lang="en-US" smtClean="0"/>
              <a:t>ONF Transport API 2.0 focus items</a:t>
            </a:r>
          </a:p>
          <a:p>
            <a:pPr lvl="1">
              <a:spcAft>
                <a:spcPts val="600"/>
              </a:spcAft>
            </a:pPr>
            <a:r>
              <a:rPr lang="en-US" smtClean="0"/>
              <a:t>Node Configuration – functional aspects</a:t>
            </a:r>
          </a:p>
          <a:p>
            <a:pPr lvl="2">
              <a:spcAft>
                <a:spcPts val="600"/>
              </a:spcAft>
            </a:pPr>
            <a:r>
              <a:rPr lang="en-US" smtClean="0"/>
              <a:t>Includes Port/</a:t>
            </a:r>
            <a:r>
              <a:rPr lang="en-US" err="1" smtClean="0"/>
              <a:t>NodeEdgePoint</a:t>
            </a:r>
            <a:r>
              <a:rPr lang="en-US" smtClean="0"/>
              <a:t> configuration</a:t>
            </a:r>
          </a:p>
          <a:p>
            <a:pPr lvl="2">
              <a:spcAft>
                <a:spcPts val="600"/>
              </a:spcAft>
            </a:pPr>
            <a:r>
              <a:rPr lang="en-US" smtClean="0"/>
              <a:t>Termination functions, etc</a:t>
            </a:r>
          </a:p>
          <a:p>
            <a:pPr lvl="2">
              <a:spcAft>
                <a:spcPts val="600"/>
              </a:spcAft>
            </a:pPr>
            <a:r>
              <a:rPr lang="en-US" smtClean="0"/>
              <a:t>Forwarding, Processing</a:t>
            </a:r>
          </a:p>
          <a:p>
            <a:pPr lvl="1">
              <a:spcAft>
                <a:spcPts val="600"/>
              </a:spcAft>
            </a:pPr>
            <a:r>
              <a:rPr lang="en-US" smtClean="0"/>
              <a:t>Protection</a:t>
            </a:r>
          </a:p>
          <a:p>
            <a:pPr lvl="2">
              <a:spcAft>
                <a:spcPts val="600"/>
              </a:spcAft>
            </a:pPr>
            <a:r>
              <a:rPr lang="en-US" smtClean="0"/>
              <a:t>Multi-layer, Multi-Domain</a:t>
            </a:r>
          </a:p>
          <a:p>
            <a:pPr lvl="2">
              <a:spcAft>
                <a:spcPts val="600"/>
              </a:spcAft>
            </a:pPr>
            <a:r>
              <a:rPr lang="en-US" smtClean="0"/>
              <a:t>Based on focus use cases under discussion</a:t>
            </a:r>
          </a:p>
          <a:p>
            <a:pPr lvl="1">
              <a:spcAft>
                <a:spcPts val="600"/>
              </a:spcAft>
            </a:pPr>
            <a:r>
              <a:rPr lang="en-US" smtClean="0"/>
              <a:t>OAM/Monitoring</a:t>
            </a:r>
          </a:p>
          <a:p>
            <a:pPr lvl="2">
              <a:spcAft>
                <a:spcPts val="600"/>
              </a:spcAft>
            </a:pPr>
            <a:r>
              <a:rPr lang="en-US" smtClean="0"/>
              <a:t>Consistent Multi-layer abstraction and model – L0-L2</a:t>
            </a:r>
          </a:p>
          <a:p>
            <a:pPr lvl="1">
              <a:spcAft>
                <a:spcPts val="600"/>
              </a:spcAft>
            </a:pPr>
            <a:r>
              <a:rPr lang="en-US" smtClean="0"/>
              <a:t>Alarms/TCAs/Counters</a:t>
            </a:r>
          </a:p>
          <a:p>
            <a:pPr lvl="1">
              <a:spcAft>
                <a:spcPts val="600"/>
              </a:spcAft>
            </a:pPr>
            <a:r>
              <a:rPr lang="en-US" smtClean="0"/>
              <a:t>Multi-Point, Multi-Layer, Multi-Domain use case enhancements</a:t>
            </a:r>
          </a:p>
          <a:p>
            <a:pPr lvl="1">
              <a:spcAft>
                <a:spcPts val="600"/>
              </a:spcAft>
            </a:pPr>
            <a:r>
              <a:rPr lang="en-US" smtClean="0"/>
              <a:t>Virtual Transport Network enhancements</a:t>
            </a:r>
          </a:p>
          <a:p>
            <a:pPr lvl="1">
              <a:spcAft>
                <a:spcPts val="600"/>
              </a:spcAft>
            </a:pPr>
            <a:r>
              <a:rPr lang="en-US" smtClean="0"/>
              <a:t>Multi-Technology</a:t>
            </a:r>
          </a:p>
          <a:p>
            <a:pPr lvl="2">
              <a:spcAft>
                <a:spcPts val="600"/>
              </a:spcAft>
            </a:pPr>
            <a:r>
              <a:rPr lang="en-US" smtClean="0"/>
              <a:t>Microwave</a:t>
            </a:r>
          </a:p>
          <a:p>
            <a:pPr lvl="2">
              <a:spcAft>
                <a:spcPts val="600"/>
              </a:spcAft>
            </a:pPr>
            <a:r>
              <a:rPr lang="en-US" smtClean="0"/>
              <a:t>Ethernet</a:t>
            </a:r>
          </a:p>
        </p:txBody>
      </p:sp>
      <p:sp>
        <p:nvSpPr>
          <p:cNvPr id="5" name="Slide Number Placeholder 4"/>
          <p:cNvSpPr>
            <a:spLocks noGrp="1"/>
          </p:cNvSpPr>
          <p:nvPr>
            <p:ph type="sldNum" sz="quarter" idx="4"/>
          </p:nvPr>
        </p:nvSpPr>
        <p:spPr/>
        <p:txBody>
          <a:bodyPr/>
          <a:lstStyle/>
          <a:p>
            <a:fld id="{95FB27F1-C2FE-E646-9E41-8F3092BBAFAE}" type="slidenum">
              <a:rPr lang="en-US" smtClean="0"/>
              <a:pPr/>
              <a:t>104</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66279022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err="1" smtClean="0"/>
              <a:t>Standards</a:t>
            </a:r>
            <a:r>
              <a:rPr lang="es-ES_tradnl" smtClean="0"/>
              <a:t> vs Open </a:t>
            </a:r>
            <a:r>
              <a:rPr lang="es-ES_tradnl" err="1" smtClean="0"/>
              <a:t>Source</a:t>
            </a:r>
            <a:endParaRPr lang="en-GB"/>
          </a:p>
        </p:txBody>
      </p:sp>
      <p:pic>
        <p:nvPicPr>
          <p:cNvPr id="6" name="Imagen 5"/>
          <p:cNvPicPr>
            <a:picLocks noChangeAspect="1"/>
          </p:cNvPicPr>
          <p:nvPr/>
        </p:nvPicPr>
        <p:blipFill>
          <a:blip r:embed="rId2" cstate="print"/>
          <a:stretch>
            <a:fillRect/>
          </a:stretch>
        </p:blipFill>
        <p:spPr>
          <a:xfrm>
            <a:off x="602257" y="1329004"/>
            <a:ext cx="7594676" cy="4435302"/>
          </a:xfrm>
          <a:prstGeom prst="rect">
            <a:avLst/>
          </a:prstGeom>
        </p:spPr>
      </p:pic>
      <p:sp>
        <p:nvSpPr>
          <p:cNvPr id="4" name="Slide Number Placeholder 3"/>
          <p:cNvSpPr>
            <a:spLocks noGrp="1"/>
          </p:cNvSpPr>
          <p:nvPr>
            <p:ph type="sldNum" sz="quarter" idx="4"/>
          </p:nvPr>
        </p:nvSpPr>
        <p:spPr/>
        <p:txBody>
          <a:bodyPr/>
          <a:lstStyle/>
          <a:p>
            <a:fld id="{95FB27F1-C2FE-E646-9E41-8F3092BBAFAE}" type="slidenum">
              <a:rPr lang="en-US" smtClean="0"/>
              <a:pPr/>
              <a:t>105</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82589221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err="1" smtClean="0"/>
              <a:t>Transport</a:t>
            </a:r>
            <a:r>
              <a:rPr lang="es-ES_tradnl" smtClean="0"/>
              <a:t> SDN </a:t>
            </a:r>
            <a:r>
              <a:rPr lang="es-ES_tradnl" err="1" smtClean="0"/>
              <a:t>Benefits</a:t>
            </a:r>
            <a:r>
              <a:rPr lang="es-ES_tradnl" smtClean="0"/>
              <a:t> and </a:t>
            </a:r>
            <a:r>
              <a:rPr lang="es-ES_tradnl" err="1" smtClean="0"/>
              <a:t>Challenges</a:t>
            </a:r>
            <a:endParaRPr lang="en-GB"/>
          </a:p>
        </p:txBody>
      </p:sp>
      <p:pic>
        <p:nvPicPr>
          <p:cNvPr id="6" name="Imagen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5589" y="1604682"/>
            <a:ext cx="8312821" cy="3724429"/>
          </a:xfrm>
          <a:prstGeom prst="rect">
            <a:avLst/>
          </a:prstGeom>
        </p:spPr>
      </p:pic>
      <p:sp>
        <p:nvSpPr>
          <p:cNvPr id="4" name="Slide Number Placeholder 3"/>
          <p:cNvSpPr>
            <a:spLocks noGrp="1"/>
          </p:cNvSpPr>
          <p:nvPr>
            <p:ph type="sldNum" sz="quarter" idx="4"/>
          </p:nvPr>
        </p:nvSpPr>
        <p:spPr/>
        <p:txBody>
          <a:bodyPr/>
          <a:lstStyle/>
          <a:p>
            <a:fld id="{95FB27F1-C2FE-E646-9E41-8F3092BBAFAE}" type="slidenum">
              <a:rPr lang="en-US" smtClean="0"/>
              <a:pPr/>
              <a:t>106</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20423780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err="1" smtClean="0"/>
              <a:t>References</a:t>
            </a:r>
            <a:endParaRPr lang="en-GB"/>
          </a:p>
        </p:txBody>
      </p:sp>
      <p:sp>
        <p:nvSpPr>
          <p:cNvPr id="3" name="Marcador de contenido 2"/>
          <p:cNvSpPr>
            <a:spLocks noGrp="1"/>
          </p:cNvSpPr>
          <p:nvPr>
            <p:ph idx="1"/>
          </p:nvPr>
        </p:nvSpPr>
        <p:spPr/>
        <p:txBody>
          <a:bodyPr/>
          <a:lstStyle/>
          <a:p>
            <a:r>
              <a:rPr lang="en-GB" sz="1600" dirty="0" smtClean="0"/>
              <a:t>ONF SDN Architecture 1.1 - </a:t>
            </a:r>
            <a:r>
              <a:rPr lang="en-GB" sz="1600" dirty="0" smtClean="0">
                <a:hlinkClick r:id="rId2"/>
              </a:rPr>
              <a:t>https</a:t>
            </a:r>
            <a:r>
              <a:rPr lang="en-GB" sz="1600" dirty="0">
                <a:hlinkClick r:id="rId2"/>
              </a:rPr>
              <a:t>://</a:t>
            </a:r>
            <a:r>
              <a:rPr lang="en-GB" sz="1600" dirty="0" smtClean="0">
                <a:hlinkClick r:id="rId2"/>
              </a:rPr>
              <a:t>www.opennetworking.org/images/stories/downloads/sdn-resources/technical-reports/TR-521_SDN_Architecture_issue_1.1.pdf</a:t>
            </a:r>
            <a:endParaRPr lang="en-GB" sz="1600" dirty="0" smtClean="0"/>
          </a:p>
          <a:p>
            <a:r>
              <a:rPr lang="en-GB" sz="1600" dirty="0" smtClean="0"/>
              <a:t>TAPI Functional Requirements 1.0 - </a:t>
            </a:r>
            <a:r>
              <a:rPr lang="en-GB" sz="1600" dirty="0" smtClean="0">
                <a:hlinkClick r:id="rId3"/>
              </a:rPr>
              <a:t>https</a:t>
            </a:r>
            <a:r>
              <a:rPr lang="en-GB" sz="1600" dirty="0">
                <a:hlinkClick r:id="rId3"/>
              </a:rPr>
              <a:t>://</a:t>
            </a:r>
            <a:r>
              <a:rPr lang="en-GB" sz="1600" dirty="0" smtClean="0">
                <a:hlinkClick r:id="rId3"/>
              </a:rPr>
              <a:t>www.opennetworking.org/images/stories/downloads/sdn-resources/technical-reports/TR-527_TAPI_Functional_Requirements.pdf</a:t>
            </a:r>
            <a:endParaRPr lang="en-GB" sz="1600" dirty="0" smtClean="0"/>
          </a:p>
          <a:p>
            <a:r>
              <a:rPr lang="en-GB" sz="1600" dirty="0" smtClean="0"/>
              <a:t>TAPI SDK (SNOWMASS) - </a:t>
            </a:r>
            <a:r>
              <a:rPr lang="en-GB" sz="1600" dirty="0" smtClean="0">
                <a:hlinkClick r:id="rId4"/>
              </a:rPr>
              <a:t>https://github.com/OpenNetworkingFoundation/Snowmass-ONFOpenTransport</a:t>
            </a:r>
            <a:endParaRPr lang="en-GB" sz="1600" dirty="0" smtClean="0"/>
          </a:p>
          <a:p>
            <a:r>
              <a:rPr lang="en-GB" sz="1600" dirty="0" smtClean="0"/>
              <a:t>UML Tools (EAGLE) - </a:t>
            </a:r>
            <a:r>
              <a:rPr lang="en-GB" sz="1600" dirty="0" smtClean="0">
                <a:hlinkClick r:id="rId5"/>
              </a:rPr>
              <a:t>https://github.com/OpenNetworkingFoundation/EAGLE-Open-Model-Profile-and-Tools</a:t>
            </a:r>
            <a:endParaRPr lang="en-GB" sz="1600" dirty="0" smtClean="0"/>
          </a:p>
          <a:p>
            <a:r>
              <a:rPr lang="en-GB" sz="1600" dirty="0" smtClean="0"/>
              <a:t>TAPI 1.0 SDK Overview ONF MWD, Sept 7,  2016 </a:t>
            </a:r>
            <a:r>
              <a:rPr lang="en-GB" sz="1600" dirty="0" smtClean="0">
                <a:hlinkClick r:id="rId6"/>
              </a:rPr>
              <a:t>https://github.com/OpenNetworkingFoundation/Snowmass-ONFOpenTransport/raw/develop/DOCS/presentations/onf2016.307_TAPI_SDK.01.pptx</a:t>
            </a:r>
            <a:endParaRPr lang="en-GB" sz="1600" dirty="0" smtClean="0"/>
          </a:p>
          <a:p>
            <a:r>
              <a:rPr lang="es-ES_tradnl" sz="1600" dirty="0" smtClean="0"/>
              <a:t>OFC 2017: </a:t>
            </a:r>
            <a:r>
              <a:rPr lang="en-GB" sz="1600" dirty="0"/>
              <a:t>OIF Interop – The Key to Unlocking the Benefits of SDN, Tuesday, 21 March; 15:00 - </a:t>
            </a:r>
            <a:r>
              <a:rPr lang="en-GB" sz="1600" dirty="0" smtClean="0"/>
              <a:t>16:00.</a:t>
            </a:r>
          </a:p>
          <a:p>
            <a:r>
              <a:rPr lang="en-GB" sz="1600" dirty="0" smtClean="0"/>
              <a:t>OFC 2017: ONF Session – The path Forward, </a:t>
            </a:r>
            <a:r>
              <a:rPr lang="en-US" sz="1600" dirty="0" smtClean="0"/>
              <a:t>Thursday, 23 March, 12:00 - 13:30</a:t>
            </a:r>
            <a:endParaRPr lang="en-GB" sz="1600" dirty="0" smtClean="0"/>
          </a:p>
          <a:p>
            <a:r>
              <a:rPr lang="en-GB" sz="1600" dirty="0" smtClean="0"/>
              <a:t>Victor Lopez, et al., Transport API: A Solution for SDN in Carriers Networks, ECOC 2016; 42nd European Conference on Optical Communication.</a:t>
            </a:r>
          </a:p>
          <a:p>
            <a:endParaRPr lang="en-GB" sz="1600" dirty="0"/>
          </a:p>
        </p:txBody>
      </p:sp>
      <p:sp>
        <p:nvSpPr>
          <p:cNvPr id="4" name="Slide Number Placeholder 3"/>
          <p:cNvSpPr>
            <a:spLocks noGrp="1"/>
          </p:cNvSpPr>
          <p:nvPr>
            <p:ph type="sldNum" sz="quarter" idx="4"/>
          </p:nvPr>
        </p:nvSpPr>
        <p:spPr/>
        <p:txBody>
          <a:bodyPr/>
          <a:lstStyle/>
          <a:p>
            <a:fld id="{95FB27F1-C2FE-E646-9E41-8F3092BBAFAE}" type="slidenum">
              <a:rPr lang="en-US" smtClean="0"/>
              <a:pPr/>
              <a:t>107</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26785488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1643277" y="2993416"/>
            <a:ext cx="6929438" cy="1071562"/>
          </a:xfrm>
        </p:spPr>
        <p:txBody>
          <a:bodyPr/>
          <a:lstStyle/>
          <a:p>
            <a:pPr algn="ctr" eaLnBrk="1" hangingPunct="1"/>
            <a:r>
              <a:rPr lang="es-ES" sz="3200" b="1" err="1" smtClean="0">
                <a:solidFill>
                  <a:schemeClr val="bg1"/>
                </a:solidFill>
              </a:rPr>
              <a:t>Thank</a:t>
            </a:r>
            <a:r>
              <a:rPr lang="es-ES" sz="3200" b="1" smtClean="0">
                <a:solidFill>
                  <a:schemeClr val="bg1"/>
                </a:solidFill>
              </a:rPr>
              <a:t> </a:t>
            </a:r>
            <a:r>
              <a:rPr lang="es-ES" sz="3200" b="1" err="1" smtClean="0">
                <a:solidFill>
                  <a:schemeClr val="bg1"/>
                </a:solidFill>
              </a:rPr>
              <a:t>you</a:t>
            </a:r>
            <a:r>
              <a:rPr lang="es-ES" sz="3200" b="1" smtClean="0">
                <a:solidFill>
                  <a:schemeClr val="bg1"/>
                </a:solidFill>
              </a:rPr>
              <a:t>! </a:t>
            </a:r>
            <a:r>
              <a:rPr lang="es-ES" sz="3200" b="1" err="1" smtClean="0">
                <a:solidFill>
                  <a:schemeClr val="bg1"/>
                </a:solidFill>
              </a:rPr>
              <a:t>Questions</a:t>
            </a:r>
            <a:r>
              <a:rPr lang="es-ES" sz="3200" b="1" smtClean="0">
                <a:solidFill>
                  <a:schemeClr val="bg1"/>
                </a:solidFill>
              </a:rPr>
              <a:t>?</a:t>
            </a:r>
          </a:p>
        </p:txBody>
      </p:sp>
      <p:sp>
        <p:nvSpPr>
          <p:cNvPr id="7" name="Rectangle 2"/>
          <p:cNvSpPr txBox="1">
            <a:spLocks noChangeArrowheads="1"/>
          </p:cNvSpPr>
          <p:nvPr/>
        </p:nvSpPr>
        <p:spPr bwMode="auto">
          <a:xfrm>
            <a:off x="1963271" y="4810151"/>
            <a:ext cx="5378824" cy="1178271"/>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600" b="0">
                <a:solidFill>
                  <a:srgbClr val="3333CC"/>
                </a:solidFill>
                <a:latin typeface="Gill Sans MT" pitchFamily="34" charset="0"/>
                <a:ea typeface="+mj-ea"/>
                <a:cs typeface="Calibri" pitchFamily="34" charset="0"/>
              </a:defRPr>
            </a:lvl1pPr>
            <a:lvl2pPr algn="l" rtl="0" eaLnBrk="0" fontAlgn="base" hangingPunct="0">
              <a:spcBef>
                <a:spcPct val="0"/>
              </a:spcBef>
              <a:spcAft>
                <a:spcPct val="0"/>
              </a:spcAft>
              <a:defRPr sz="2600">
                <a:solidFill>
                  <a:srgbClr val="0000FF"/>
                </a:solidFill>
                <a:latin typeface="Franklin Gothic Demi" pitchFamily="34" charset="0"/>
                <a:cs typeface="Arial" charset="0"/>
              </a:defRPr>
            </a:lvl2pPr>
            <a:lvl3pPr algn="l" rtl="0" eaLnBrk="0" fontAlgn="base" hangingPunct="0">
              <a:spcBef>
                <a:spcPct val="0"/>
              </a:spcBef>
              <a:spcAft>
                <a:spcPct val="0"/>
              </a:spcAft>
              <a:defRPr sz="2600">
                <a:solidFill>
                  <a:srgbClr val="0000FF"/>
                </a:solidFill>
                <a:latin typeface="Franklin Gothic Demi" pitchFamily="34" charset="0"/>
                <a:cs typeface="Arial" charset="0"/>
              </a:defRPr>
            </a:lvl3pPr>
            <a:lvl4pPr algn="l" rtl="0" eaLnBrk="0" fontAlgn="base" hangingPunct="0">
              <a:spcBef>
                <a:spcPct val="0"/>
              </a:spcBef>
              <a:spcAft>
                <a:spcPct val="0"/>
              </a:spcAft>
              <a:defRPr sz="2600">
                <a:solidFill>
                  <a:srgbClr val="0000FF"/>
                </a:solidFill>
                <a:latin typeface="Franklin Gothic Demi" pitchFamily="34" charset="0"/>
                <a:cs typeface="Arial" charset="0"/>
              </a:defRPr>
            </a:lvl4pPr>
            <a:lvl5pPr algn="l" rtl="0" eaLnBrk="0" fontAlgn="base" hangingPunct="0">
              <a:spcBef>
                <a:spcPct val="0"/>
              </a:spcBef>
              <a:spcAft>
                <a:spcPct val="0"/>
              </a:spcAft>
              <a:defRPr sz="2600">
                <a:solidFill>
                  <a:srgbClr val="0000FF"/>
                </a:solidFill>
                <a:latin typeface="Franklin Gothic Demi" pitchFamily="34" charset="0"/>
                <a:cs typeface="Arial" charset="0"/>
              </a:defRPr>
            </a:lvl5pPr>
            <a:lvl6pPr marL="457200" algn="l" rtl="0" fontAlgn="base">
              <a:spcBef>
                <a:spcPct val="0"/>
              </a:spcBef>
              <a:spcAft>
                <a:spcPct val="0"/>
              </a:spcAft>
              <a:defRPr sz="2600">
                <a:solidFill>
                  <a:srgbClr val="0000FF"/>
                </a:solidFill>
                <a:latin typeface="Franklin Gothic Demi" pitchFamily="34" charset="0"/>
                <a:cs typeface="Arial" charset="0"/>
              </a:defRPr>
            </a:lvl6pPr>
            <a:lvl7pPr marL="914400" algn="l" rtl="0" fontAlgn="base">
              <a:spcBef>
                <a:spcPct val="0"/>
              </a:spcBef>
              <a:spcAft>
                <a:spcPct val="0"/>
              </a:spcAft>
              <a:defRPr sz="2600">
                <a:solidFill>
                  <a:srgbClr val="0000FF"/>
                </a:solidFill>
                <a:latin typeface="Franklin Gothic Demi" pitchFamily="34" charset="0"/>
                <a:cs typeface="Arial" charset="0"/>
              </a:defRPr>
            </a:lvl7pPr>
            <a:lvl8pPr marL="1371600" algn="l" rtl="0" fontAlgn="base">
              <a:spcBef>
                <a:spcPct val="0"/>
              </a:spcBef>
              <a:spcAft>
                <a:spcPct val="0"/>
              </a:spcAft>
              <a:defRPr sz="2600">
                <a:solidFill>
                  <a:srgbClr val="0000FF"/>
                </a:solidFill>
                <a:latin typeface="Franklin Gothic Demi" pitchFamily="34" charset="0"/>
                <a:cs typeface="Arial" charset="0"/>
              </a:defRPr>
            </a:lvl8pPr>
            <a:lvl9pPr marL="1828800" algn="l" rtl="0" fontAlgn="base">
              <a:spcBef>
                <a:spcPct val="0"/>
              </a:spcBef>
              <a:spcAft>
                <a:spcPct val="0"/>
              </a:spcAft>
              <a:defRPr sz="2600">
                <a:solidFill>
                  <a:srgbClr val="0000FF"/>
                </a:solidFill>
                <a:latin typeface="Franklin Gothic Demi" pitchFamily="34" charset="0"/>
                <a:cs typeface="Arial" charset="0"/>
              </a:defRPr>
            </a:lvl9pPr>
          </a:lstStyle>
          <a:p>
            <a:pPr algn="ctr" eaLnBrk="1" hangingPunct="1"/>
            <a:r>
              <a:rPr lang="es-ES" sz="2800" smtClean="0">
                <a:solidFill>
                  <a:schemeClr val="tx1"/>
                </a:solidFill>
                <a:hlinkClick r:id="rId3"/>
              </a:rPr>
              <a:t>ricard.vilalta@cttc.es</a:t>
            </a:r>
            <a:endParaRPr lang="es-ES" sz="2800" smtClean="0">
              <a:solidFill>
                <a:schemeClr val="tx1"/>
              </a:solidFill>
            </a:endParaRPr>
          </a:p>
          <a:p>
            <a:pPr algn="ctr" eaLnBrk="1" hangingPunct="1"/>
            <a:r>
              <a:rPr lang="es-ES" sz="2800" smtClean="0">
                <a:solidFill>
                  <a:schemeClr val="tx1"/>
                </a:solidFill>
                <a:hlinkClick r:id="rId4"/>
              </a:rPr>
              <a:t>karthik.sethuraman@necam.com</a:t>
            </a:r>
            <a:endParaRPr lang="es-ES" sz="2800" smtClean="0">
              <a:solidFill>
                <a:schemeClr val="tx1"/>
              </a:solidFill>
            </a:endParaRPr>
          </a:p>
          <a:p>
            <a:pPr algn="ctr" eaLnBrk="1" hangingPunct="1"/>
            <a:endParaRPr lang="es-ES" sz="2800" smtClean="0">
              <a:solidFill>
                <a:schemeClr val="tx1"/>
              </a:solidFill>
            </a:endParaRPr>
          </a:p>
        </p:txBody>
      </p:sp>
    </p:spTree>
    <p:extLst>
      <p:ext uri="{BB962C8B-B14F-4D97-AF65-F5344CB8AC3E}">
        <p14:creationId xmlns:p14="http://schemas.microsoft.com/office/powerpoint/2010/main" val="3119032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smtClean="0"/>
              <a:t>ONF Transport API (TAPI)</a:t>
            </a:r>
            <a:br>
              <a:rPr lang="en-GB" smtClean="0"/>
            </a:br>
            <a:r>
              <a:rPr lang="en-GB" smtClean="0"/>
              <a:t>Overview</a:t>
            </a:r>
            <a:br>
              <a:rPr lang="en-GB" smtClean="0"/>
            </a:br>
            <a:endParaRPr lang="en-GB"/>
          </a:p>
        </p:txBody>
      </p:sp>
      <p:sp>
        <p:nvSpPr>
          <p:cNvPr id="3" name="Slide Number Placeholder 2"/>
          <p:cNvSpPr>
            <a:spLocks noGrp="1"/>
          </p:cNvSpPr>
          <p:nvPr>
            <p:ph type="sldNum" sz="quarter" idx="4"/>
          </p:nvPr>
        </p:nvSpPr>
        <p:spPr/>
        <p:txBody>
          <a:bodyPr/>
          <a:lstStyle/>
          <a:p>
            <a:fld id="{95FB27F1-C2FE-E646-9E41-8F3092BBAFAE}" type="slidenum">
              <a:rPr lang="en-US" smtClean="0"/>
              <a:pPr/>
              <a:t>11</a:t>
            </a:fld>
            <a:endParaRPr lang="en-US"/>
          </a:p>
        </p:txBody>
      </p:sp>
      <p:sp>
        <p:nvSpPr>
          <p:cNvPr id="4" name="Footer Placeholder 3"/>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4743973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Transport API: Simple Problem Statement….</a:t>
            </a:r>
            <a:endParaRPr lang="en-US"/>
          </a:p>
        </p:txBody>
      </p:sp>
      <p:grpSp>
        <p:nvGrpSpPr>
          <p:cNvPr id="7" name="Group 170"/>
          <p:cNvGrpSpPr/>
          <p:nvPr/>
        </p:nvGrpSpPr>
        <p:grpSpPr>
          <a:xfrm>
            <a:off x="600960" y="3278869"/>
            <a:ext cx="7472306" cy="830997"/>
            <a:chOff x="424785" y="3472308"/>
            <a:chExt cx="7472306" cy="623248"/>
          </a:xfrm>
        </p:grpSpPr>
        <p:cxnSp>
          <p:nvCxnSpPr>
            <p:cNvPr id="8" name="Straight Connector 7"/>
            <p:cNvCxnSpPr/>
            <p:nvPr/>
          </p:nvCxnSpPr>
          <p:spPr bwMode="auto">
            <a:xfrm>
              <a:off x="1620982" y="3865419"/>
              <a:ext cx="6276109" cy="0"/>
            </a:xfrm>
            <a:prstGeom prst="line">
              <a:avLst/>
            </a:prstGeom>
            <a:blipFill dpi="0" rotWithShape="0">
              <a:blip r:embed="rId2" cstate="print"/>
              <a:srcRect/>
              <a:tile tx="0" ty="0" sx="100000" sy="100000" flip="none" algn="tl"/>
            </a:blipFill>
            <a:ln w="25400" cap="flat" cmpd="sng" algn="ctr">
              <a:solidFill>
                <a:srgbClr val="FF0000"/>
              </a:solidFill>
              <a:prstDash val="lgDash"/>
              <a:round/>
              <a:headEnd type="none" w="med" len="med"/>
              <a:tailEnd type="none" w="med" len="med"/>
            </a:ln>
            <a:effectLst/>
          </p:spPr>
        </p:cxnSp>
        <p:sp>
          <p:nvSpPr>
            <p:cNvPr id="9" name="TextBox 8"/>
            <p:cNvSpPr txBox="1"/>
            <p:nvPr/>
          </p:nvSpPr>
          <p:spPr>
            <a:xfrm>
              <a:off x="424785" y="3472308"/>
              <a:ext cx="1072730" cy="62324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smtClean="0">
                  <a:ln>
                    <a:noFill/>
                  </a:ln>
                  <a:solidFill>
                    <a:srgbClr val="FF0000"/>
                  </a:solidFill>
                  <a:effectLst/>
                  <a:uLnTx/>
                  <a:uFillTx/>
                </a:rPr>
                <a:t>Open</a:t>
              </a:r>
            </a:p>
            <a:p>
              <a:pPr marL="0" marR="0" lvl="0" indent="0" defTabSz="914400" eaLnBrk="1" fontAlgn="auto" latinLnBrk="0" hangingPunct="1">
                <a:lnSpc>
                  <a:spcPct val="100000"/>
                </a:lnSpc>
                <a:spcBef>
                  <a:spcPts val="0"/>
                </a:spcBef>
                <a:spcAft>
                  <a:spcPts val="0"/>
                </a:spcAft>
                <a:buClrTx/>
                <a:buSzTx/>
                <a:buFontTx/>
                <a:buNone/>
                <a:tabLst/>
                <a:defRPr/>
              </a:pPr>
              <a:r>
                <a:rPr lang="en-US" sz="1600" b="1" kern="0" smtClean="0">
                  <a:solidFill>
                    <a:srgbClr val="FF0000"/>
                  </a:solidFill>
                </a:rPr>
                <a:t>Standard</a:t>
              </a:r>
            </a:p>
            <a:p>
              <a:pPr marL="0" marR="0" lvl="0" indent="0" defTabSz="914400" eaLnBrk="1" fontAlgn="auto" latinLnBrk="0" hangingPunct="1">
                <a:lnSpc>
                  <a:spcPct val="100000"/>
                </a:lnSpc>
                <a:spcBef>
                  <a:spcPts val="0"/>
                </a:spcBef>
                <a:spcAft>
                  <a:spcPts val="0"/>
                </a:spcAft>
                <a:buClrTx/>
                <a:buSzTx/>
                <a:buFontTx/>
                <a:buNone/>
                <a:tabLst/>
                <a:defRPr/>
              </a:pPr>
              <a:r>
                <a:rPr lang="en-US" sz="1600" b="1" kern="0" smtClean="0">
                  <a:solidFill>
                    <a:srgbClr val="FF0000"/>
                  </a:solidFill>
                </a:rPr>
                <a:t>T-API</a:t>
              </a:r>
              <a:endParaRPr kumimoji="0" lang="en-GB" sz="1600" b="1" i="0" u="none" strike="noStrike" kern="0" cap="none" spc="0" normalizeH="0" baseline="0" noProof="0">
                <a:ln>
                  <a:noFill/>
                </a:ln>
                <a:solidFill>
                  <a:srgbClr val="FF0000"/>
                </a:solidFill>
                <a:effectLst/>
                <a:uLnTx/>
                <a:uFillTx/>
              </a:endParaRPr>
            </a:p>
          </p:txBody>
        </p:sp>
      </p:grpSp>
      <p:grpSp>
        <p:nvGrpSpPr>
          <p:cNvPr id="10" name="Group 41"/>
          <p:cNvGrpSpPr/>
          <p:nvPr/>
        </p:nvGrpSpPr>
        <p:grpSpPr>
          <a:xfrm>
            <a:off x="2378407" y="5620048"/>
            <a:ext cx="1498633" cy="737600"/>
            <a:chOff x="1092547" y="3827603"/>
            <a:chExt cx="2664296" cy="803256"/>
          </a:xfrm>
        </p:grpSpPr>
        <p:sp>
          <p:nvSpPr>
            <p:cNvPr id="11" name="云形 131"/>
            <p:cNvSpPr/>
            <p:nvPr/>
          </p:nvSpPr>
          <p:spPr bwMode="auto">
            <a:xfrm>
              <a:off x="1092547" y="3886476"/>
              <a:ext cx="2664296" cy="744383"/>
            </a:xfrm>
            <a:prstGeom prst="cloud">
              <a:avLst/>
            </a:prstGeom>
            <a:gradFill flip="none" rotWithShape="1">
              <a:gsLst>
                <a:gs pos="0">
                  <a:srgbClr val="90AFEC"/>
                </a:gs>
                <a:gs pos="100000">
                  <a:srgbClr val="E5ECFB"/>
                </a:gs>
              </a:gsLst>
              <a:lin ang="13500000" scaled="1"/>
              <a:tileRect/>
            </a:gra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lIns="46162" tIns="23079" rIns="46162" bIns="23079" anchor="ctr"/>
            <a:lstStyle/>
            <a:p>
              <a:pPr defTabSz="467268" fontAlgn="auto">
                <a:spcBef>
                  <a:spcPts val="0"/>
                </a:spcBef>
                <a:spcAft>
                  <a:spcPts val="0"/>
                </a:spcAft>
                <a:defRPr/>
              </a:pPr>
              <a:endParaRPr lang="en-US" altLang="zh-CN" sz="1200" kern="0">
                <a:solidFill>
                  <a:prstClr val="black"/>
                </a:solidFill>
                <a:latin typeface="FrutigerNext LT Medium"/>
                <a:ea typeface="华文细黑"/>
                <a:cs typeface="Arial" panose="020B0604020202020204" pitchFamily="34" charset="0"/>
              </a:endParaRPr>
            </a:p>
          </p:txBody>
        </p:sp>
        <p:grpSp>
          <p:nvGrpSpPr>
            <p:cNvPr id="12" name="组合 127"/>
            <p:cNvGrpSpPr/>
            <p:nvPr/>
          </p:nvGrpSpPr>
          <p:grpSpPr>
            <a:xfrm>
              <a:off x="1231396" y="3827603"/>
              <a:ext cx="2376176" cy="668868"/>
              <a:chOff x="3317397" y="4494233"/>
              <a:chExt cx="2589859" cy="668868"/>
            </a:xfrm>
          </p:grpSpPr>
          <p:cxnSp>
            <p:nvCxnSpPr>
              <p:cNvPr id="13" name="直接连接符 35"/>
              <p:cNvCxnSpPr/>
              <p:nvPr/>
            </p:nvCxnSpPr>
            <p:spPr bwMode="auto">
              <a:xfrm flipV="1">
                <a:off x="4983579" y="4903716"/>
                <a:ext cx="771132" cy="162857"/>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14" name="直接连接符 36"/>
              <p:cNvCxnSpPr/>
              <p:nvPr/>
            </p:nvCxnSpPr>
            <p:spPr bwMode="auto">
              <a:xfrm flipH="1" flipV="1">
                <a:off x="5045983" y="4678819"/>
                <a:ext cx="17286" cy="395508"/>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15" name="直接连接符 37"/>
              <p:cNvCxnSpPr/>
              <p:nvPr/>
            </p:nvCxnSpPr>
            <p:spPr bwMode="auto">
              <a:xfrm flipV="1">
                <a:off x="3440771" y="4671064"/>
                <a:ext cx="663119" cy="249342"/>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16" name="直接连接符 38"/>
              <p:cNvCxnSpPr/>
              <p:nvPr/>
            </p:nvCxnSpPr>
            <p:spPr bwMode="auto">
              <a:xfrm>
                <a:off x="4026104" y="4686574"/>
                <a:ext cx="1106309" cy="356732"/>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17" name="直接连接符 39"/>
              <p:cNvCxnSpPr/>
              <p:nvPr/>
            </p:nvCxnSpPr>
            <p:spPr bwMode="auto">
              <a:xfrm>
                <a:off x="5048920" y="4632289"/>
                <a:ext cx="697149" cy="240407"/>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18" name="直接连接符 40"/>
              <p:cNvCxnSpPr/>
              <p:nvPr/>
            </p:nvCxnSpPr>
            <p:spPr bwMode="auto">
              <a:xfrm>
                <a:off x="3415407" y="4933938"/>
                <a:ext cx="774914" cy="117124"/>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19" name="直接连接符 41"/>
              <p:cNvCxnSpPr/>
              <p:nvPr/>
            </p:nvCxnSpPr>
            <p:spPr bwMode="auto">
              <a:xfrm>
                <a:off x="4099581" y="4670115"/>
                <a:ext cx="949338" cy="949"/>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2700000" scaled="0"/>
                </a:gradFill>
                <a:prstDash val="solid"/>
                <a:round/>
                <a:headEnd type="none" w="med" len="med"/>
                <a:tailEnd type="none" w="med" len="med"/>
              </a:ln>
              <a:effectLst/>
            </p:spPr>
          </p:cxnSp>
          <p:cxnSp>
            <p:nvCxnSpPr>
              <p:cNvPr id="20" name="直接连接符 42"/>
              <p:cNvCxnSpPr/>
              <p:nvPr/>
            </p:nvCxnSpPr>
            <p:spPr bwMode="auto">
              <a:xfrm flipV="1">
                <a:off x="4155750" y="4671064"/>
                <a:ext cx="0" cy="248162"/>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21" name="直接连接符 43"/>
              <p:cNvCxnSpPr/>
              <p:nvPr/>
            </p:nvCxnSpPr>
            <p:spPr bwMode="auto">
              <a:xfrm flipV="1">
                <a:off x="4199494" y="4663309"/>
                <a:ext cx="881060" cy="372999"/>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22" name="直接连接符 44"/>
              <p:cNvCxnSpPr/>
              <p:nvPr/>
            </p:nvCxnSpPr>
            <p:spPr bwMode="auto">
              <a:xfrm>
                <a:off x="4134153" y="5051193"/>
                <a:ext cx="877257" cy="23134"/>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2700000" scaled="0"/>
                </a:gradFill>
                <a:prstDash val="solid"/>
                <a:round/>
                <a:headEnd type="none" w="med" len="med"/>
                <a:tailEnd type="none" w="med" len="med"/>
              </a:ln>
              <a:effectLst/>
            </p:spPr>
          </p:cxnSp>
          <p:pic>
            <p:nvPicPr>
              <p:cNvPr id="23"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17397" y="4758056"/>
                <a:ext cx="270272" cy="258477"/>
              </a:xfrm>
              <a:prstGeom prst="rect">
                <a:avLst/>
              </a:prstGeom>
              <a:noFill/>
              <a:ln w="9525">
                <a:noFill/>
                <a:miter lim="800000"/>
                <a:headEnd/>
                <a:tailEnd/>
              </a:ln>
            </p:spPr>
          </p:pic>
          <p:pic>
            <p:nvPicPr>
              <p:cNvPr id="24"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94561" y="4494233"/>
                <a:ext cx="270272" cy="258477"/>
              </a:xfrm>
              <a:prstGeom prst="rect">
                <a:avLst/>
              </a:prstGeom>
              <a:noFill/>
              <a:ln w="9525">
                <a:noFill/>
                <a:miter lim="800000"/>
                <a:headEnd/>
                <a:tailEnd/>
              </a:ln>
            </p:spPr>
          </p:pic>
          <p:pic>
            <p:nvPicPr>
              <p:cNvPr id="25"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85569" y="4904624"/>
                <a:ext cx="270272" cy="258477"/>
              </a:xfrm>
              <a:prstGeom prst="rect">
                <a:avLst/>
              </a:prstGeom>
              <a:noFill/>
              <a:ln w="9525">
                <a:noFill/>
                <a:miter lim="800000"/>
                <a:headEnd/>
                <a:tailEnd/>
              </a:ln>
            </p:spPr>
          </p:pic>
          <p:pic>
            <p:nvPicPr>
              <p:cNvPr id="26"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36984" y="4728742"/>
                <a:ext cx="270272" cy="258477"/>
              </a:xfrm>
              <a:prstGeom prst="rect">
                <a:avLst/>
              </a:prstGeom>
              <a:noFill/>
              <a:ln w="9525">
                <a:noFill/>
                <a:miter lim="800000"/>
                <a:headEnd/>
                <a:tailEnd/>
              </a:ln>
            </p:spPr>
          </p:pic>
          <p:pic>
            <p:nvPicPr>
              <p:cNvPr id="27"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18240" y="4528892"/>
                <a:ext cx="270272" cy="258477"/>
              </a:xfrm>
              <a:prstGeom prst="rect">
                <a:avLst/>
              </a:prstGeom>
              <a:noFill/>
              <a:ln w="9525">
                <a:noFill/>
                <a:miter lim="800000"/>
                <a:headEnd/>
                <a:tailEnd/>
              </a:ln>
            </p:spPr>
          </p:pic>
          <p:pic>
            <p:nvPicPr>
              <p:cNvPr id="28"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36143" y="4875311"/>
                <a:ext cx="270272" cy="258477"/>
              </a:xfrm>
              <a:prstGeom prst="rect">
                <a:avLst/>
              </a:prstGeom>
              <a:noFill/>
              <a:ln w="9525">
                <a:noFill/>
                <a:miter lim="800000"/>
                <a:headEnd/>
                <a:tailEnd/>
              </a:ln>
            </p:spPr>
          </p:pic>
        </p:grpSp>
      </p:grpSp>
      <p:cxnSp>
        <p:nvCxnSpPr>
          <p:cNvPr id="29" name="Straight Arrow Connector 77"/>
          <p:cNvCxnSpPr>
            <a:endCxn id="23" idx="0"/>
          </p:cNvCxnSpPr>
          <p:nvPr/>
        </p:nvCxnSpPr>
        <p:spPr bwMode="auto">
          <a:xfrm flipH="1">
            <a:off x="2526247" y="5344248"/>
            <a:ext cx="595742" cy="518059"/>
          </a:xfrm>
          <a:prstGeom prst="straightConnector1">
            <a:avLst/>
          </a:prstGeom>
          <a:noFill/>
          <a:ln w="12700" cap="flat" cmpd="sng" algn="ctr">
            <a:solidFill>
              <a:srgbClr val="FFFFFF"/>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Arrow Connector 77"/>
          <p:cNvCxnSpPr>
            <a:endCxn id="11" idx="3"/>
          </p:cNvCxnSpPr>
          <p:nvPr/>
        </p:nvCxnSpPr>
        <p:spPr bwMode="auto">
          <a:xfrm flipH="1">
            <a:off x="3127724" y="4947974"/>
            <a:ext cx="2319" cy="765217"/>
          </a:xfrm>
          <a:prstGeom prst="straightConnector1">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1" name="Group 41"/>
          <p:cNvGrpSpPr/>
          <p:nvPr/>
        </p:nvGrpSpPr>
        <p:grpSpPr>
          <a:xfrm>
            <a:off x="4363071" y="5620048"/>
            <a:ext cx="1498633" cy="737600"/>
            <a:chOff x="1092547" y="3827603"/>
            <a:chExt cx="2664296" cy="803256"/>
          </a:xfrm>
        </p:grpSpPr>
        <p:sp>
          <p:nvSpPr>
            <p:cNvPr id="32" name="云形 131"/>
            <p:cNvSpPr/>
            <p:nvPr/>
          </p:nvSpPr>
          <p:spPr bwMode="auto">
            <a:xfrm>
              <a:off x="1092547" y="3886476"/>
              <a:ext cx="2664296" cy="744383"/>
            </a:xfrm>
            <a:prstGeom prst="cloud">
              <a:avLst/>
            </a:prstGeom>
            <a:gradFill flip="none" rotWithShape="1">
              <a:gsLst>
                <a:gs pos="0">
                  <a:srgbClr val="90AFEC"/>
                </a:gs>
                <a:gs pos="100000">
                  <a:srgbClr val="E5ECFB"/>
                </a:gs>
              </a:gsLst>
              <a:lin ang="13500000" scaled="1"/>
              <a:tileRect/>
            </a:gra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lIns="46162" tIns="23079" rIns="46162" bIns="23079" anchor="ctr"/>
            <a:lstStyle/>
            <a:p>
              <a:pPr defTabSz="467268" fontAlgn="auto">
                <a:spcBef>
                  <a:spcPts val="0"/>
                </a:spcBef>
                <a:spcAft>
                  <a:spcPts val="0"/>
                </a:spcAft>
                <a:defRPr/>
              </a:pPr>
              <a:endParaRPr lang="en-US" altLang="zh-CN" sz="1200" kern="0">
                <a:solidFill>
                  <a:prstClr val="black"/>
                </a:solidFill>
                <a:latin typeface="FrutigerNext LT Medium"/>
                <a:ea typeface="华文细黑"/>
                <a:cs typeface="Arial" panose="020B0604020202020204" pitchFamily="34" charset="0"/>
              </a:endParaRPr>
            </a:p>
          </p:txBody>
        </p:sp>
        <p:grpSp>
          <p:nvGrpSpPr>
            <p:cNvPr id="33" name="组合 127"/>
            <p:cNvGrpSpPr/>
            <p:nvPr/>
          </p:nvGrpSpPr>
          <p:grpSpPr>
            <a:xfrm>
              <a:off x="1231396" y="3827603"/>
              <a:ext cx="2376176" cy="668868"/>
              <a:chOff x="3317397" y="4494233"/>
              <a:chExt cx="2589859" cy="668868"/>
            </a:xfrm>
          </p:grpSpPr>
          <p:cxnSp>
            <p:nvCxnSpPr>
              <p:cNvPr id="34" name="直接连接符 35"/>
              <p:cNvCxnSpPr/>
              <p:nvPr/>
            </p:nvCxnSpPr>
            <p:spPr bwMode="auto">
              <a:xfrm flipV="1">
                <a:off x="4983579" y="4903716"/>
                <a:ext cx="771132" cy="162857"/>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35" name="直接连接符 36"/>
              <p:cNvCxnSpPr/>
              <p:nvPr/>
            </p:nvCxnSpPr>
            <p:spPr bwMode="auto">
              <a:xfrm flipH="1" flipV="1">
                <a:off x="5045983" y="4678819"/>
                <a:ext cx="17286" cy="395508"/>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36" name="直接连接符 37"/>
              <p:cNvCxnSpPr/>
              <p:nvPr/>
            </p:nvCxnSpPr>
            <p:spPr bwMode="auto">
              <a:xfrm flipV="1">
                <a:off x="3440771" y="4671064"/>
                <a:ext cx="663119" cy="249342"/>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37" name="直接连接符 38"/>
              <p:cNvCxnSpPr/>
              <p:nvPr/>
            </p:nvCxnSpPr>
            <p:spPr bwMode="auto">
              <a:xfrm>
                <a:off x="4026104" y="4686574"/>
                <a:ext cx="1106309" cy="356732"/>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38" name="直接连接符 39"/>
              <p:cNvCxnSpPr/>
              <p:nvPr/>
            </p:nvCxnSpPr>
            <p:spPr bwMode="auto">
              <a:xfrm>
                <a:off x="5048920" y="4632289"/>
                <a:ext cx="697149" cy="240407"/>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39" name="直接连接符 40"/>
              <p:cNvCxnSpPr/>
              <p:nvPr/>
            </p:nvCxnSpPr>
            <p:spPr bwMode="auto">
              <a:xfrm>
                <a:off x="3415407" y="4933938"/>
                <a:ext cx="774914" cy="117124"/>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40" name="直接连接符 41"/>
              <p:cNvCxnSpPr/>
              <p:nvPr/>
            </p:nvCxnSpPr>
            <p:spPr bwMode="auto">
              <a:xfrm>
                <a:off x="4099581" y="4670115"/>
                <a:ext cx="949338" cy="949"/>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2700000" scaled="0"/>
                </a:gradFill>
                <a:prstDash val="solid"/>
                <a:round/>
                <a:headEnd type="none" w="med" len="med"/>
                <a:tailEnd type="none" w="med" len="med"/>
              </a:ln>
              <a:effectLst/>
            </p:spPr>
          </p:cxnSp>
          <p:cxnSp>
            <p:nvCxnSpPr>
              <p:cNvPr id="41" name="直接连接符 42"/>
              <p:cNvCxnSpPr/>
              <p:nvPr/>
            </p:nvCxnSpPr>
            <p:spPr bwMode="auto">
              <a:xfrm flipV="1">
                <a:off x="4155750" y="4671064"/>
                <a:ext cx="0" cy="248162"/>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42" name="直接连接符 43"/>
              <p:cNvCxnSpPr/>
              <p:nvPr/>
            </p:nvCxnSpPr>
            <p:spPr bwMode="auto">
              <a:xfrm flipV="1">
                <a:off x="4199494" y="4663309"/>
                <a:ext cx="881060" cy="372999"/>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43" name="直接连接符 44"/>
              <p:cNvCxnSpPr/>
              <p:nvPr/>
            </p:nvCxnSpPr>
            <p:spPr bwMode="auto">
              <a:xfrm>
                <a:off x="4134153" y="5051193"/>
                <a:ext cx="877257" cy="23134"/>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2700000" scaled="0"/>
                </a:gradFill>
                <a:prstDash val="solid"/>
                <a:round/>
                <a:headEnd type="none" w="med" len="med"/>
                <a:tailEnd type="none" w="med" len="med"/>
              </a:ln>
              <a:effectLst/>
            </p:spPr>
          </p:cxnSp>
          <p:pic>
            <p:nvPicPr>
              <p:cNvPr id="44"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17397" y="4758056"/>
                <a:ext cx="270272" cy="258477"/>
              </a:xfrm>
              <a:prstGeom prst="rect">
                <a:avLst/>
              </a:prstGeom>
              <a:noFill/>
              <a:ln w="9525">
                <a:noFill/>
                <a:miter lim="800000"/>
                <a:headEnd/>
                <a:tailEnd/>
              </a:ln>
            </p:spPr>
          </p:pic>
          <p:pic>
            <p:nvPicPr>
              <p:cNvPr id="45"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94561" y="4494233"/>
                <a:ext cx="270272" cy="258477"/>
              </a:xfrm>
              <a:prstGeom prst="rect">
                <a:avLst/>
              </a:prstGeom>
              <a:noFill/>
              <a:ln w="9525">
                <a:noFill/>
                <a:miter lim="800000"/>
                <a:headEnd/>
                <a:tailEnd/>
              </a:ln>
            </p:spPr>
          </p:pic>
          <p:pic>
            <p:nvPicPr>
              <p:cNvPr id="46"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85569" y="4904624"/>
                <a:ext cx="270272" cy="258477"/>
              </a:xfrm>
              <a:prstGeom prst="rect">
                <a:avLst/>
              </a:prstGeom>
              <a:noFill/>
              <a:ln w="9525">
                <a:noFill/>
                <a:miter lim="800000"/>
                <a:headEnd/>
                <a:tailEnd/>
              </a:ln>
            </p:spPr>
          </p:pic>
          <p:pic>
            <p:nvPicPr>
              <p:cNvPr id="47"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36984" y="4728742"/>
                <a:ext cx="270272" cy="258477"/>
              </a:xfrm>
              <a:prstGeom prst="rect">
                <a:avLst/>
              </a:prstGeom>
              <a:noFill/>
              <a:ln w="9525">
                <a:noFill/>
                <a:miter lim="800000"/>
                <a:headEnd/>
                <a:tailEnd/>
              </a:ln>
            </p:spPr>
          </p:pic>
          <p:pic>
            <p:nvPicPr>
              <p:cNvPr id="48"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18240" y="4528892"/>
                <a:ext cx="270272" cy="258477"/>
              </a:xfrm>
              <a:prstGeom prst="rect">
                <a:avLst/>
              </a:prstGeom>
              <a:noFill/>
              <a:ln w="9525">
                <a:noFill/>
                <a:miter lim="800000"/>
                <a:headEnd/>
                <a:tailEnd/>
              </a:ln>
            </p:spPr>
          </p:pic>
          <p:pic>
            <p:nvPicPr>
              <p:cNvPr id="49"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36143" y="4875311"/>
                <a:ext cx="270272" cy="258477"/>
              </a:xfrm>
              <a:prstGeom prst="rect">
                <a:avLst/>
              </a:prstGeom>
              <a:noFill/>
              <a:ln w="9525">
                <a:noFill/>
                <a:miter lim="800000"/>
                <a:headEnd/>
                <a:tailEnd/>
              </a:ln>
            </p:spPr>
          </p:pic>
        </p:grpSp>
      </p:grpSp>
      <p:cxnSp>
        <p:nvCxnSpPr>
          <p:cNvPr id="50" name="Straight Arrow Connector 49"/>
          <p:cNvCxnSpPr>
            <a:endCxn id="44" idx="0"/>
          </p:cNvCxnSpPr>
          <p:nvPr/>
        </p:nvCxnSpPr>
        <p:spPr bwMode="auto">
          <a:xfrm flipH="1">
            <a:off x="4510911" y="5344248"/>
            <a:ext cx="595742" cy="518059"/>
          </a:xfrm>
          <a:prstGeom prst="straightConnector1">
            <a:avLst/>
          </a:prstGeom>
          <a:noFill/>
          <a:ln w="12700" cap="flat" cmpd="sng" algn="ctr">
            <a:solidFill>
              <a:srgbClr val="FFFFFF"/>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Arrow Connector 77"/>
          <p:cNvCxnSpPr>
            <a:endCxn id="32" idx="3"/>
          </p:cNvCxnSpPr>
          <p:nvPr/>
        </p:nvCxnSpPr>
        <p:spPr bwMode="auto">
          <a:xfrm flipH="1">
            <a:off x="5112388" y="4947974"/>
            <a:ext cx="2319" cy="765217"/>
          </a:xfrm>
          <a:prstGeom prst="straightConnector1">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2" name="Group 41"/>
          <p:cNvGrpSpPr/>
          <p:nvPr/>
        </p:nvGrpSpPr>
        <p:grpSpPr>
          <a:xfrm>
            <a:off x="6690635" y="5620048"/>
            <a:ext cx="1498633" cy="737600"/>
            <a:chOff x="1092547" y="3827603"/>
            <a:chExt cx="2664296" cy="803256"/>
          </a:xfrm>
        </p:grpSpPr>
        <p:sp>
          <p:nvSpPr>
            <p:cNvPr id="53" name="云形 131"/>
            <p:cNvSpPr/>
            <p:nvPr/>
          </p:nvSpPr>
          <p:spPr bwMode="auto">
            <a:xfrm>
              <a:off x="1092547" y="3886476"/>
              <a:ext cx="2664296" cy="744383"/>
            </a:xfrm>
            <a:prstGeom prst="cloud">
              <a:avLst/>
            </a:prstGeom>
            <a:gradFill flip="none" rotWithShape="1">
              <a:gsLst>
                <a:gs pos="0">
                  <a:srgbClr val="90AFEC"/>
                </a:gs>
                <a:gs pos="100000">
                  <a:srgbClr val="E5ECFB"/>
                </a:gs>
              </a:gsLst>
              <a:lin ang="13500000" scaled="1"/>
              <a:tileRect/>
            </a:gra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lIns="46162" tIns="23079" rIns="46162" bIns="23079" anchor="ctr"/>
            <a:lstStyle/>
            <a:p>
              <a:pPr defTabSz="467268" fontAlgn="auto">
                <a:spcBef>
                  <a:spcPts val="0"/>
                </a:spcBef>
                <a:spcAft>
                  <a:spcPts val="0"/>
                </a:spcAft>
                <a:defRPr/>
              </a:pPr>
              <a:endParaRPr lang="en-US" altLang="zh-CN" sz="1200" kern="0">
                <a:solidFill>
                  <a:prstClr val="black"/>
                </a:solidFill>
                <a:latin typeface="FrutigerNext LT Medium"/>
                <a:ea typeface="华文细黑"/>
                <a:cs typeface="Arial" panose="020B0604020202020204" pitchFamily="34" charset="0"/>
              </a:endParaRPr>
            </a:p>
          </p:txBody>
        </p:sp>
        <p:grpSp>
          <p:nvGrpSpPr>
            <p:cNvPr id="54" name="组合 127"/>
            <p:cNvGrpSpPr/>
            <p:nvPr/>
          </p:nvGrpSpPr>
          <p:grpSpPr>
            <a:xfrm>
              <a:off x="1231396" y="3827603"/>
              <a:ext cx="2376176" cy="668868"/>
              <a:chOff x="3317397" y="4494233"/>
              <a:chExt cx="2589859" cy="668868"/>
            </a:xfrm>
          </p:grpSpPr>
          <p:cxnSp>
            <p:nvCxnSpPr>
              <p:cNvPr id="55" name="直接连接符 35"/>
              <p:cNvCxnSpPr/>
              <p:nvPr/>
            </p:nvCxnSpPr>
            <p:spPr bwMode="auto">
              <a:xfrm flipV="1">
                <a:off x="4983579" y="4903716"/>
                <a:ext cx="771132" cy="162857"/>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56" name="直接连接符 36"/>
              <p:cNvCxnSpPr/>
              <p:nvPr/>
            </p:nvCxnSpPr>
            <p:spPr bwMode="auto">
              <a:xfrm flipH="1" flipV="1">
                <a:off x="5045983" y="4678819"/>
                <a:ext cx="17286" cy="395508"/>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57" name="直接连接符 37"/>
              <p:cNvCxnSpPr/>
              <p:nvPr/>
            </p:nvCxnSpPr>
            <p:spPr bwMode="auto">
              <a:xfrm flipV="1">
                <a:off x="3440771" y="4671064"/>
                <a:ext cx="663119" cy="249342"/>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58" name="直接连接符 38"/>
              <p:cNvCxnSpPr/>
              <p:nvPr/>
            </p:nvCxnSpPr>
            <p:spPr bwMode="auto">
              <a:xfrm>
                <a:off x="4026104" y="4686574"/>
                <a:ext cx="1106309" cy="356732"/>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59" name="直接连接符 39"/>
              <p:cNvCxnSpPr/>
              <p:nvPr/>
            </p:nvCxnSpPr>
            <p:spPr bwMode="auto">
              <a:xfrm>
                <a:off x="5048920" y="4632289"/>
                <a:ext cx="697149" cy="240407"/>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60" name="直接连接符 40"/>
              <p:cNvCxnSpPr/>
              <p:nvPr/>
            </p:nvCxnSpPr>
            <p:spPr bwMode="auto">
              <a:xfrm>
                <a:off x="3415407" y="4933938"/>
                <a:ext cx="774914" cy="117124"/>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61" name="直接连接符 41"/>
              <p:cNvCxnSpPr/>
              <p:nvPr/>
            </p:nvCxnSpPr>
            <p:spPr bwMode="auto">
              <a:xfrm>
                <a:off x="4099581" y="4670115"/>
                <a:ext cx="949338" cy="949"/>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2700000" scaled="0"/>
                </a:gradFill>
                <a:prstDash val="solid"/>
                <a:round/>
                <a:headEnd type="none" w="med" len="med"/>
                <a:tailEnd type="none" w="med" len="med"/>
              </a:ln>
              <a:effectLst/>
            </p:spPr>
          </p:cxnSp>
          <p:cxnSp>
            <p:nvCxnSpPr>
              <p:cNvPr id="62" name="直接连接符 42"/>
              <p:cNvCxnSpPr/>
              <p:nvPr/>
            </p:nvCxnSpPr>
            <p:spPr bwMode="auto">
              <a:xfrm flipV="1">
                <a:off x="4155750" y="4671064"/>
                <a:ext cx="0" cy="248162"/>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63" name="直接连接符 43"/>
              <p:cNvCxnSpPr/>
              <p:nvPr/>
            </p:nvCxnSpPr>
            <p:spPr bwMode="auto">
              <a:xfrm flipV="1">
                <a:off x="4199494" y="4663309"/>
                <a:ext cx="881060" cy="372999"/>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5400000" scaled="0"/>
                </a:gradFill>
                <a:prstDash val="solid"/>
                <a:round/>
                <a:headEnd type="none" w="med" len="med"/>
                <a:tailEnd type="none" w="med" len="med"/>
              </a:ln>
              <a:effectLst/>
            </p:spPr>
          </p:cxnSp>
          <p:cxnSp>
            <p:nvCxnSpPr>
              <p:cNvPr id="64" name="直接连接符 44"/>
              <p:cNvCxnSpPr/>
              <p:nvPr/>
            </p:nvCxnSpPr>
            <p:spPr bwMode="auto">
              <a:xfrm>
                <a:off x="4134153" y="5051193"/>
                <a:ext cx="877257" cy="23134"/>
              </a:xfrm>
              <a:prstGeom prst="line">
                <a:avLst/>
              </a:prstGeom>
              <a:noFill/>
              <a:ln w="38100" cap="flat" cmpd="sng" algn="ctr">
                <a:gradFill>
                  <a:gsLst>
                    <a:gs pos="0">
                      <a:srgbClr val="FF3399"/>
                    </a:gs>
                    <a:gs pos="25000">
                      <a:srgbClr val="FF6633"/>
                    </a:gs>
                    <a:gs pos="50000">
                      <a:srgbClr val="FFFF00"/>
                    </a:gs>
                    <a:gs pos="75000">
                      <a:srgbClr val="01A78F"/>
                    </a:gs>
                    <a:gs pos="100000">
                      <a:srgbClr val="3366FF"/>
                    </a:gs>
                  </a:gsLst>
                  <a:lin ang="2700000" scaled="0"/>
                </a:gradFill>
                <a:prstDash val="solid"/>
                <a:round/>
                <a:headEnd type="none" w="med" len="med"/>
                <a:tailEnd type="none" w="med" len="med"/>
              </a:ln>
              <a:effectLst/>
            </p:spPr>
          </p:cxnSp>
          <p:pic>
            <p:nvPicPr>
              <p:cNvPr id="65"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17397" y="4758056"/>
                <a:ext cx="270272" cy="258477"/>
              </a:xfrm>
              <a:prstGeom prst="rect">
                <a:avLst/>
              </a:prstGeom>
              <a:noFill/>
              <a:ln w="9525">
                <a:noFill/>
                <a:miter lim="800000"/>
                <a:headEnd/>
                <a:tailEnd/>
              </a:ln>
            </p:spPr>
          </p:pic>
          <p:pic>
            <p:nvPicPr>
              <p:cNvPr id="66"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94561" y="4494233"/>
                <a:ext cx="270272" cy="258477"/>
              </a:xfrm>
              <a:prstGeom prst="rect">
                <a:avLst/>
              </a:prstGeom>
              <a:noFill/>
              <a:ln w="9525">
                <a:noFill/>
                <a:miter lim="800000"/>
                <a:headEnd/>
                <a:tailEnd/>
              </a:ln>
            </p:spPr>
          </p:pic>
          <p:pic>
            <p:nvPicPr>
              <p:cNvPr id="67"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85569" y="4904624"/>
                <a:ext cx="270272" cy="258477"/>
              </a:xfrm>
              <a:prstGeom prst="rect">
                <a:avLst/>
              </a:prstGeom>
              <a:noFill/>
              <a:ln w="9525">
                <a:noFill/>
                <a:miter lim="800000"/>
                <a:headEnd/>
                <a:tailEnd/>
              </a:ln>
            </p:spPr>
          </p:pic>
          <p:pic>
            <p:nvPicPr>
              <p:cNvPr id="68"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36984" y="4728742"/>
                <a:ext cx="270272" cy="258477"/>
              </a:xfrm>
              <a:prstGeom prst="rect">
                <a:avLst/>
              </a:prstGeom>
              <a:noFill/>
              <a:ln w="9525">
                <a:noFill/>
                <a:miter lim="800000"/>
                <a:headEnd/>
                <a:tailEnd/>
              </a:ln>
            </p:spPr>
          </p:pic>
          <p:pic>
            <p:nvPicPr>
              <p:cNvPr id="69"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18240" y="4528892"/>
                <a:ext cx="270272" cy="258477"/>
              </a:xfrm>
              <a:prstGeom prst="rect">
                <a:avLst/>
              </a:prstGeom>
              <a:noFill/>
              <a:ln w="9525">
                <a:noFill/>
                <a:miter lim="800000"/>
                <a:headEnd/>
                <a:tailEnd/>
              </a:ln>
            </p:spPr>
          </p:pic>
          <p:pic>
            <p:nvPicPr>
              <p:cNvPr id="70" name="Picture 34" descr="2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36143" y="4875311"/>
                <a:ext cx="270272" cy="258477"/>
              </a:xfrm>
              <a:prstGeom prst="rect">
                <a:avLst/>
              </a:prstGeom>
              <a:noFill/>
              <a:ln w="9525">
                <a:noFill/>
                <a:miter lim="800000"/>
                <a:headEnd/>
                <a:tailEnd/>
              </a:ln>
            </p:spPr>
          </p:pic>
        </p:grpSp>
      </p:grpSp>
      <p:cxnSp>
        <p:nvCxnSpPr>
          <p:cNvPr id="71" name="Straight Arrow Connector 70"/>
          <p:cNvCxnSpPr>
            <a:endCxn id="65" idx="0"/>
          </p:cNvCxnSpPr>
          <p:nvPr/>
        </p:nvCxnSpPr>
        <p:spPr bwMode="auto">
          <a:xfrm flipH="1">
            <a:off x="6838475" y="5344248"/>
            <a:ext cx="595742" cy="518059"/>
          </a:xfrm>
          <a:prstGeom prst="straightConnector1">
            <a:avLst/>
          </a:prstGeom>
          <a:noFill/>
          <a:ln w="12700" cap="flat" cmpd="sng" algn="ctr">
            <a:solidFill>
              <a:srgbClr val="FFFFFF"/>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Straight Arrow Connector 77"/>
          <p:cNvCxnSpPr>
            <a:endCxn id="53" idx="3"/>
          </p:cNvCxnSpPr>
          <p:nvPr/>
        </p:nvCxnSpPr>
        <p:spPr bwMode="auto">
          <a:xfrm flipH="1">
            <a:off x="7439952" y="4947974"/>
            <a:ext cx="2319" cy="765217"/>
          </a:xfrm>
          <a:prstGeom prst="straightConnector1">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Straight Connector 33"/>
          <p:cNvCxnSpPr>
            <a:stCxn id="79" idx="2"/>
            <a:endCxn id="76" idx="0"/>
          </p:cNvCxnSpPr>
          <p:nvPr/>
        </p:nvCxnSpPr>
        <p:spPr>
          <a:xfrm flipH="1">
            <a:off x="3161542" y="2237066"/>
            <a:ext cx="3110833" cy="2349868"/>
          </a:xfrm>
          <a:prstGeom prst="line">
            <a:avLst/>
          </a:prstGeom>
          <a:noFill/>
          <a:ln w="38100" cap="flat" cmpd="sng" algn="ctr">
            <a:solidFill>
              <a:srgbClr val="00B050"/>
            </a:solidFill>
            <a:prstDash val="solid"/>
            <a:headEnd type="triangle" w="med" len="med"/>
            <a:tailEnd type="triangle" w="med" len="med"/>
          </a:ln>
          <a:effectLst/>
        </p:spPr>
      </p:cxnSp>
      <p:cxnSp>
        <p:nvCxnSpPr>
          <p:cNvPr id="74" name="Straight Connector 33"/>
          <p:cNvCxnSpPr>
            <a:stCxn id="79" idx="2"/>
            <a:endCxn id="77" idx="0"/>
          </p:cNvCxnSpPr>
          <p:nvPr/>
        </p:nvCxnSpPr>
        <p:spPr>
          <a:xfrm flipH="1">
            <a:off x="5199892" y="2237066"/>
            <a:ext cx="1072483" cy="2349868"/>
          </a:xfrm>
          <a:prstGeom prst="line">
            <a:avLst/>
          </a:prstGeom>
          <a:noFill/>
          <a:ln w="38100" cap="flat" cmpd="sng" algn="ctr">
            <a:solidFill>
              <a:srgbClr val="00B0F0"/>
            </a:solidFill>
            <a:prstDash val="solid"/>
            <a:headEnd type="triangle" w="med" len="med"/>
            <a:tailEnd type="triangle" w="med" len="med"/>
          </a:ln>
          <a:effectLst/>
        </p:spPr>
      </p:cxnSp>
      <p:cxnSp>
        <p:nvCxnSpPr>
          <p:cNvPr id="75" name="Straight Connector 33"/>
          <p:cNvCxnSpPr>
            <a:stCxn id="79" idx="2"/>
            <a:endCxn id="78" idx="0"/>
          </p:cNvCxnSpPr>
          <p:nvPr/>
        </p:nvCxnSpPr>
        <p:spPr>
          <a:xfrm>
            <a:off x="6272375" y="2237065"/>
            <a:ext cx="1288761" cy="2349868"/>
          </a:xfrm>
          <a:prstGeom prst="line">
            <a:avLst/>
          </a:prstGeom>
          <a:noFill/>
          <a:ln w="38100" cap="flat" cmpd="sng" algn="ctr">
            <a:solidFill>
              <a:srgbClr val="F79646">
                <a:lumMod val="75000"/>
              </a:srgbClr>
            </a:solidFill>
            <a:prstDash val="solid"/>
            <a:headEnd type="triangle" w="med" len="med"/>
            <a:tailEnd type="triangle" w="med" len="med"/>
          </a:ln>
          <a:effectLst/>
        </p:spPr>
      </p:cxnSp>
      <p:sp>
        <p:nvSpPr>
          <p:cNvPr id="76" name="矩形 61"/>
          <p:cNvSpPr/>
          <p:nvPr/>
        </p:nvSpPr>
        <p:spPr>
          <a:xfrm>
            <a:off x="2720216" y="4586933"/>
            <a:ext cx="882650" cy="518352"/>
          </a:xfrm>
          <a:prstGeom prst="flowChartAlternateProcess">
            <a:avLst/>
          </a:prstGeom>
          <a:solidFill>
            <a:srgbClr val="00B050"/>
          </a:solidFill>
          <a:ln w="25400" cap="flat" cmpd="sng" algn="ctr">
            <a:noFill/>
            <a:prstDash val="solid"/>
          </a:ln>
          <a:effectLst/>
        </p:spPr>
        <p:txBody>
          <a:bodyPr rtlCol="0" anchor="ctr"/>
          <a:lstStyle/>
          <a:p>
            <a:pPr fontAlgn="auto">
              <a:spcBef>
                <a:spcPts val="0"/>
              </a:spcBef>
              <a:spcAft>
                <a:spcPts val="0"/>
              </a:spcAft>
              <a:defRPr/>
            </a:pPr>
            <a:r>
              <a:rPr lang="it-IT" altLang="zh-CN" sz="1200" kern="0" smtClean="0">
                <a:solidFill>
                  <a:sysClr val="window" lastClr="FFFFFF"/>
                </a:solidFill>
                <a:latin typeface="Calibri"/>
                <a:ea typeface="宋体"/>
                <a:cs typeface="+mn-cs"/>
              </a:rPr>
              <a:t>ONOS</a:t>
            </a:r>
            <a:endParaRPr lang="en-GB" altLang="zh-CN" sz="1200" kern="0" smtClean="0">
              <a:solidFill>
                <a:sysClr val="window" lastClr="FFFFFF"/>
              </a:solidFill>
              <a:latin typeface="Calibri"/>
              <a:ea typeface="宋体"/>
              <a:cs typeface="+mn-cs"/>
            </a:endParaRPr>
          </a:p>
        </p:txBody>
      </p:sp>
      <p:sp>
        <p:nvSpPr>
          <p:cNvPr id="77" name="矩形 61"/>
          <p:cNvSpPr/>
          <p:nvPr/>
        </p:nvSpPr>
        <p:spPr>
          <a:xfrm>
            <a:off x="4758566" y="4586933"/>
            <a:ext cx="882650" cy="518352"/>
          </a:xfrm>
          <a:prstGeom prst="flowChartAlternateProcess">
            <a:avLst/>
          </a:prstGeom>
          <a:solidFill>
            <a:srgbClr val="00B0F0"/>
          </a:solidFill>
          <a:ln w="25400" cap="flat" cmpd="sng" algn="ctr">
            <a:noFill/>
            <a:prstDash val="solid"/>
          </a:ln>
          <a:effectLst/>
        </p:spPr>
        <p:txBody>
          <a:bodyPr rtlCol="0" anchor="ctr"/>
          <a:lstStyle/>
          <a:p>
            <a:pPr fontAlgn="auto">
              <a:spcBef>
                <a:spcPts val="0"/>
              </a:spcBef>
              <a:spcAft>
                <a:spcPts val="0"/>
              </a:spcAft>
              <a:defRPr/>
            </a:pPr>
            <a:r>
              <a:rPr lang="it-IT" altLang="zh-CN" sz="1200" kern="0" smtClean="0">
                <a:solidFill>
                  <a:sysClr val="window" lastClr="FFFFFF"/>
                </a:solidFill>
                <a:latin typeface="Calibri"/>
                <a:ea typeface="宋体"/>
                <a:cs typeface="+mn-cs"/>
              </a:rPr>
              <a:t>ODL</a:t>
            </a:r>
            <a:endParaRPr lang="en-GB" altLang="zh-CN" sz="1200" kern="0" smtClean="0">
              <a:solidFill>
                <a:sysClr val="window" lastClr="FFFFFF"/>
              </a:solidFill>
              <a:latin typeface="Calibri"/>
              <a:ea typeface="宋体"/>
              <a:cs typeface="+mn-cs"/>
            </a:endParaRPr>
          </a:p>
        </p:txBody>
      </p:sp>
      <p:sp>
        <p:nvSpPr>
          <p:cNvPr id="78" name="矩形 61"/>
          <p:cNvSpPr/>
          <p:nvPr/>
        </p:nvSpPr>
        <p:spPr>
          <a:xfrm>
            <a:off x="6949316" y="4586933"/>
            <a:ext cx="1223640" cy="518352"/>
          </a:xfrm>
          <a:prstGeom prst="flowChartAlternateProcess">
            <a:avLst/>
          </a:prstGeom>
          <a:solidFill>
            <a:srgbClr val="F79646">
              <a:lumMod val="75000"/>
            </a:srgbClr>
          </a:solidFill>
          <a:ln w="25400" cap="flat" cmpd="sng" algn="ctr">
            <a:noFill/>
            <a:prstDash val="solid"/>
          </a:ln>
          <a:effectLst/>
        </p:spPr>
        <p:txBody>
          <a:bodyPr rtlCol="0" anchor="ctr"/>
          <a:lstStyle/>
          <a:p>
            <a:pPr fontAlgn="auto">
              <a:spcBef>
                <a:spcPts val="0"/>
              </a:spcBef>
              <a:spcAft>
                <a:spcPts val="0"/>
              </a:spcAft>
              <a:defRPr/>
            </a:pPr>
            <a:r>
              <a:rPr lang="it-IT" altLang="zh-CN" sz="1200" kern="0" smtClean="0">
                <a:solidFill>
                  <a:sysClr val="window" lastClr="FFFFFF"/>
                </a:solidFill>
                <a:latin typeface="Calibri"/>
                <a:ea typeface="宋体"/>
                <a:cs typeface="+mn-cs"/>
              </a:rPr>
              <a:t>Proprietary/ Legacy Systems</a:t>
            </a:r>
            <a:endParaRPr lang="en-GB" altLang="zh-CN" sz="1200" kern="0" smtClean="0">
              <a:solidFill>
                <a:sysClr val="window" lastClr="FFFFFF"/>
              </a:solidFill>
              <a:latin typeface="Calibri"/>
              <a:ea typeface="宋体"/>
              <a:cs typeface="+mn-cs"/>
            </a:endParaRPr>
          </a:p>
        </p:txBody>
      </p:sp>
      <p:sp>
        <p:nvSpPr>
          <p:cNvPr id="79" name="Rounded Rectangle 78"/>
          <p:cNvSpPr/>
          <p:nvPr/>
        </p:nvSpPr>
        <p:spPr bwMode="auto">
          <a:xfrm>
            <a:off x="5104797" y="1379369"/>
            <a:ext cx="2335155" cy="857696"/>
          </a:xfrm>
          <a:prstGeom prst="roundRect">
            <a:avLst/>
          </a:prstGeom>
          <a:solidFill>
            <a:schemeClr val="bg1"/>
          </a:solidFill>
          <a:ln w="28575" cap="flat" cmpd="sng" algn="ctr">
            <a:solidFill>
              <a:schemeClr val="bg2"/>
            </a:solidFill>
            <a:prstDash val="solid"/>
            <a:round/>
            <a:headEnd type="none" w="med" len="med"/>
            <a:tailEnd type="none" w="med" len="med"/>
          </a:ln>
          <a:effectLst/>
        </p:spPr>
        <p:txBody>
          <a:bodyPr anchor="ctr"/>
          <a:lstStyle/>
          <a:p>
            <a:pPr algn="ctr" defTabSz="914400">
              <a:defRPr/>
            </a:pPr>
            <a:r>
              <a:rPr lang="en-US" sz="1600" b="1">
                <a:solidFill>
                  <a:srgbClr val="000000"/>
                </a:solidFill>
                <a:latin typeface="Gill Sans"/>
                <a:ea typeface="ヒラギノ角ゴ ProN W3"/>
                <a:cs typeface="ヒラギノ角ゴ ProN W3"/>
              </a:rPr>
              <a:t>Network Orchestrator</a:t>
            </a:r>
          </a:p>
        </p:txBody>
      </p:sp>
      <p:pic>
        <p:nvPicPr>
          <p:cNvPr id="80" name="Picture 1" descr="C:\Program Files (x86)\Microsoft Office\MEDIA\CAGCAT10\j0195812.wmf"/>
          <p:cNvPicPr>
            <a:picLocks noChangeAspect="1" noChangeArrowheads="1"/>
          </p:cNvPicPr>
          <p:nvPr/>
        </p:nvPicPr>
        <p:blipFill>
          <a:blip r:embed="rId4" cstate="print"/>
          <a:srcRect/>
          <a:stretch>
            <a:fillRect/>
          </a:stretch>
        </p:blipFill>
        <p:spPr bwMode="auto">
          <a:xfrm>
            <a:off x="748504" y="1025727"/>
            <a:ext cx="872238" cy="1196301"/>
          </a:xfrm>
          <a:prstGeom prst="rect">
            <a:avLst/>
          </a:prstGeom>
          <a:noFill/>
        </p:spPr>
      </p:pic>
      <p:pic>
        <p:nvPicPr>
          <p:cNvPr id="81" name="Picture 2"/>
          <p:cNvPicPr>
            <a:picLocks noChangeAspect="1" noChangeArrowheads="1"/>
          </p:cNvPicPr>
          <p:nvPr/>
        </p:nvPicPr>
        <p:blipFill>
          <a:blip r:embed="rId5" cstate="print"/>
          <a:srcRect/>
          <a:stretch>
            <a:fillRect/>
          </a:stretch>
        </p:blipFill>
        <p:spPr bwMode="auto">
          <a:xfrm>
            <a:off x="7624148" y="1444917"/>
            <a:ext cx="898237" cy="1197649"/>
          </a:xfrm>
          <a:prstGeom prst="rect">
            <a:avLst/>
          </a:prstGeom>
          <a:noFill/>
          <a:ln w="9525">
            <a:noFill/>
            <a:miter lim="800000"/>
            <a:headEnd/>
            <a:tailEnd/>
          </a:ln>
        </p:spPr>
      </p:pic>
      <p:sp>
        <p:nvSpPr>
          <p:cNvPr id="82" name="TextBox 81"/>
          <p:cNvSpPr txBox="1"/>
          <p:nvPr/>
        </p:nvSpPr>
        <p:spPr>
          <a:xfrm>
            <a:off x="1709663" y="1507017"/>
            <a:ext cx="1008112" cy="601616"/>
          </a:xfrm>
          <a:prstGeom prst="rect">
            <a:avLst/>
          </a:prstGeom>
          <a:solidFill>
            <a:srgbClr val="00B050"/>
          </a:solidFill>
          <a:ln w="9525" cap="flat" cmpd="sng" algn="ctr">
            <a:solidFill>
              <a:srgbClr val="00B05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 lastClr="FFFFFF"/>
                </a:solidFill>
                <a:effectLst/>
                <a:uLnTx/>
                <a:uFillTx/>
                <a:latin typeface="Calibri"/>
                <a:ea typeface="宋体"/>
                <a:cs typeface="+mn-cs"/>
              </a:rPr>
              <a:t>APP</a:t>
            </a: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83" name="Straight Connector 33"/>
          <p:cNvCxnSpPr>
            <a:stCxn id="82" idx="2"/>
            <a:endCxn id="76" idx="0"/>
          </p:cNvCxnSpPr>
          <p:nvPr/>
        </p:nvCxnSpPr>
        <p:spPr>
          <a:xfrm>
            <a:off x="2213719" y="2108634"/>
            <a:ext cx="947822" cy="2478300"/>
          </a:xfrm>
          <a:prstGeom prst="line">
            <a:avLst/>
          </a:prstGeom>
          <a:noFill/>
          <a:ln w="38100" cap="flat" cmpd="sng" algn="ctr">
            <a:solidFill>
              <a:srgbClr val="00B050"/>
            </a:solidFill>
            <a:prstDash val="solid"/>
            <a:headEnd type="triangle" w="med" len="med"/>
            <a:tailEnd type="triangle" w="med" len="med"/>
          </a:ln>
          <a:effectLst/>
        </p:spPr>
      </p:cxnSp>
      <p:cxnSp>
        <p:nvCxnSpPr>
          <p:cNvPr id="84" name="Straight Connector 33"/>
          <p:cNvCxnSpPr>
            <a:stCxn id="82" idx="2"/>
            <a:endCxn id="77" idx="0"/>
          </p:cNvCxnSpPr>
          <p:nvPr/>
        </p:nvCxnSpPr>
        <p:spPr>
          <a:xfrm>
            <a:off x="2213719" y="2108634"/>
            <a:ext cx="2986172" cy="2478300"/>
          </a:xfrm>
          <a:prstGeom prst="line">
            <a:avLst/>
          </a:prstGeom>
          <a:noFill/>
          <a:ln w="38100" cap="flat" cmpd="sng" algn="ctr">
            <a:solidFill>
              <a:srgbClr val="00B0F0"/>
            </a:solidFill>
            <a:prstDash val="solid"/>
            <a:headEnd type="triangle" w="med" len="med"/>
            <a:tailEnd type="triangle" w="med" len="med"/>
          </a:ln>
          <a:effectLst/>
        </p:spPr>
      </p:cxnSp>
      <p:cxnSp>
        <p:nvCxnSpPr>
          <p:cNvPr id="85" name="Straight Connector 33"/>
          <p:cNvCxnSpPr>
            <a:stCxn id="82" idx="2"/>
            <a:endCxn id="78" idx="0"/>
          </p:cNvCxnSpPr>
          <p:nvPr/>
        </p:nvCxnSpPr>
        <p:spPr>
          <a:xfrm>
            <a:off x="2213719" y="2108633"/>
            <a:ext cx="5347417" cy="2478300"/>
          </a:xfrm>
          <a:prstGeom prst="line">
            <a:avLst/>
          </a:prstGeom>
          <a:noFill/>
          <a:ln w="38100" cap="flat" cmpd="sng" algn="ctr">
            <a:solidFill>
              <a:srgbClr val="F79646">
                <a:lumMod val="75000"/>
              </a:srgbClr>
            </a:solidFill>
            <a:prstDash val="solid"/>
            <a:headEnd type="triangle" w="med" len="med"/>
            <a:tailEnd type="triangle" w="med" len="med"/>
          </a:ln>
          <a:effectLst/>
        </p:spPr>
      </p:cxnSp>
      <p:cxnSp>
        <p:nvCxnSpPr>
          <p:cNvPr id="86" name="Straight Connector 33"/>
          <p:cNvCxnSpPr>
            <a:stCxn id="82" idx="3"/>
            <a:endCxn id="79" idx="1"/>
          </p:cNvCxnSpPr>
          <p:nvPr/>
        </p:nvCxnSpPr>
        <p:spPr>
          <a:xfrm>
            <a:off x="2717776" y="1807825"/>
            <a:ext cx="2387021" cy="392"/>
          </a:xfrm>
          <a:prstGeom prst="line">
            <a:avLst/>
          </a:prstGeom>
          <a:noFill/>
          <a:ln w="38100" cap="flat" cmpd="sng" algn="ctr">
            <a:solidFill>
              <a:schemeClr val="tx1"/>
            </a:solidFill>
            <a:prstDash val="solid"/>
            <a:headEnd type="triangle" w="med" len="med"/>
            <a:tailEnd type="triangle" w="med" len="med"/>
          </a:ln>
          <a:effectLst/>
        </p:spPr>
      </p:cxnSp>
      <p:pic>
        <p:nvPicPr>
          <p:cNvPr id="87" name="Picture 3"/>
          <p:cNvPicPr>
            <a:picLocks noChangeAspect="1" noChangeArrowheads="1"/>
          </p:cNvPicPr>
          <p:nvPr/>
        </p:nvPicPr>
        <p:blipFill>
          <a:blip r:embed="rId6" cstate="print"/>
          <a:srcRect/>
          <a:stretch>
            <a:fillRect/>
          </a:stretch>
        </p:blipFill>
        <p:spPr bwMode="auto">
          <a:xfrm>
            <a:off x="1407088" y="2108634"/>
            <a:ext cx="698534" cy="1070841"/>
          </a:xfrm>
          <a:prstGeom prst="rect">
            <a:avLst/>
          </a:prstGeom>
          <a:noFill/>
          <a:ln w="9525">
            <a:noFill/>
            <a:miter lim="800000"/>
            <a:headEnd/>
            <a:tailEnd/>
          </a:ln>
        </p:spPr>
      </p:pic>
      <p:pic>
        <p:nvPicPr>
          <p:cNvPr id="88" name="Picture 4"/>
          <p:cNvPicPr>
            <a:picLocks noChangeAspect="1" noChangeArrowheads="1"/>
          </p:cNvPicPr>
          <p:nvPr/>
        </p:nvPicPr>
        <p:blipFill>
          <a:blip r:embed="rId7" cstate="print"/>
          <a:srcRect/>
          <a:stretch>
            <a:fillRect/>
          </a:stretch>
        </p:blipFill>
        <p:spPr bwMode="auto">
          <a:xfrm flipH="1">
            <a:off x="470816" y="4323695"/>
            <a:ext cx="1149927" cy="1563181"/>
          </a:xfrm>
          <a:prstGeom prst="rect">
            <a:avLst/>
          </a:prstGeom>
          <a:noFill/>
          <a:ln w="9525">
            <a:noFill/>
            <a:miter lim="800000"/>
            <a:headEnd/>
            <a:tailEnd/>
          </a:ln>
        </p:spPr>
      </p:pic>
      <p:sp>
        <p:nvSpPr>
          <p:cNvPr id="89" name="TextBox 76"/>
          <p:cNvSpPr txBox="1"/>
          <p:nvPr/>
        </p:nvSpPr>
        <p:spPr>
          <a:xfrm>
            <a:off x="2710385" y="4083082"/>
            <a:ext cx="1179985" cy="276999"/>
          </a:xfrm>
          <a:prstGeom prst="rect">
            <a:avLst/>
          </a:prstGeom>
        </p:spPr>
        <p:txBody>
          <a:bodyPr wrap="square" rtlCol="0">
            <a:spAutoFit/>
          </a:bodyPr>
          <a:lstStyle/>
          <a:p>
            <a:r>
              <a:rPr lang="en-US" sz="1200" b="1" smtClean="0">
                <a:solidFill>
                  <a:srgbClr val="000000"/>
                </a:solidFill>
                <a:latin typeface="Arial Unicode MS" pitchFamily="34" charset="-122"/>
                <a:ea typeface="微软雅黑" pitchFamily="34" charset="-122"/>
              </a:rPr>
              <a:t>ONOS </a:t>
            </a:r>
            <a:r>
              <a:rPr lang="en-US" sz="1200" b="1" smtClean="0">
                <a:latin typeface="Arial Unicode MS" pitchFamily="34" charset="-122"/>
                <a:ea typeface="微软雅黑" pitchFamily="34" charset="-122"/>
              </a:rPr>
              <a:t>APIs</a:t>
            </a:r>
            <a:endParaRPr lang="en-US" sz="1200" b="1" smtClean="0">
              <a:solidFill>
                <a:srgbClr val="000000"/>
              </a:solidFill>
              <a:latin typeface="Arial Unicode MS" pitchFamily="34" charset="-122"/>
              <a:ea typeface="微软雅黑" pitchFamily="34" charset="-122"/>
            </a:endParaRPr>
          </a:p>
        </p:txBody>
      </p:sp>
      <p:sp>
        <p:nvSpPr>
          <p:cNvPr id="90" name="TextBox 76"/>
          <p:cNvSpPr txBox="1"/>
          <p:nvPr/>
        </p:nvSpPr>
        <p:spPr>
          <a:xfrm>
            <a:off x="4657753" y="4083082"/>
            <a:ext cx="994248" cy="276999"/>
          </a:xfrm>
          <a:prstGeom prst="rect">
            <a:avLst/>
          </a:prstGeom>
        </p:spPr>
        <p:txBody>
          <a:bodyPr wrap="square" rtlCol="0">
            <a:spAutoFit/>
          </a:bodyPr>
          <a:lstStyle/>
          <a:p>
            <a:r>
              <a:rPr lang="en-US" sz="1200" b="1" smtClean="0">
                <a:solidFill>
                  <a:srgbClr val="000000"/>
                </a:solidFill>
                <a:latin typeface="Arial Unicode MS" pitchFamily="34" charset="-122"/>
                <a:ea typeface="微软雅黑" pitchFamily="34" charset="-122"/>
              </a:rPr>
              <a:t>ODL </a:t>
            </a:r>
            <a:r>
              <a:rPr lang="en-US" sz="1200" b="1" smtClean="0">
                <a:latin typeface="Arial Unicode MS" pitchFamily="34" charset="-122"/>
                <a:ea typeface="微软雅黑" pitchFamily="34" charset="-122"/>
              </a:rPr>
              <a:t>APIs</a:t>
            </a:r>
            <a:endParaRPr lang="en-US" sz="1200" b="1" smtClean="0">
              <a:solidFill>
                <a:srgbClr val="000000"/>
              </a:solidFill>
              <a:latin typeface="Arial Unicode MS" pitchFamily="34" charset="-122"/>
              <a:ea typeface="微软雅黑" pitchFamily="34" charset="-122"/>
            </a:endParaRPr>
          </a:p>
        </p:txBody>
      </p:sp>
      <p:sp>
        <p:nvSpPr>
          <p:cNvPr id="91" name="TextBox 76"/>
          <p:cNvSpPr txBox="1"/>
          <p:nvPr/>
        </p:nvSpPr>
        <p:spPr>
          <a:xfrm>
            <a:off x="6795104" y="4083082"/>
            <a:ext cx="1337148" cy="276999"/>
          </a:xfrm>
          <a:prstGeom prst="rect">
            <a:avLst/>
          </a:prstGeom>
        </p:spPr>
        <p:txBody>
          <a:bodyPr wrap="square" rtlCol="0">
            <a:spAutoFit/>
          </a:bodyPr>
          <a:lstStyle/>
          <a:p>
            <a:r>
              <a:rPr lang="en-US" sz="1200" b="1" smtClean="0">
                <a:solidFill>
                  <a:srgbClr val="000000"/>
                </a:solidFill>
                <a:latin typeface="Arial Unicode MS" pitchFamily="34" charset="-122"/>
                <a:ea typeface="微软雅黑" pitchFamily="34" charset="-122"/>
              </a:rPr>
              <a:t>Proprietary </a:t>
            </a:r>
            <a:r>
              <a:rPr lang="en-US" sz="1200" b="1" smtClean="0">
                <a:latin typeface="Arial Unicode MS" pitchFamily="34" charset="-122"/>
                <a:ea typeface="微软雅黑" pitchFamily="34" charset="-122"/>
              </a:rPr>
              <a:t>APIs</a:t>
            </a:r>
            <a:endParaRPr lang="en-US" sz="1200" b="1" smtClean="0">
              <a:solidFill>
                <a:srgbClr val="000000"/>
              </a:solidFill>
              <a:latin typeface="Arial Unicode MS" pitchFamily="34" charset="-122"/>
              <a:ea typeface="微软雅黑" pitchFamily="34" charset="-122"/>
            </a:endParaRPr>
          </a:p>
        </p:txBody>
      </p:sp>
      <p:sp>
        <p:nvSpPr>
          <p:cNvPr id="92" name="Slide Number Placeholder 91"/>
          <p:cNvSpPr>
            <a:spLocks noGrp="1"/>
          </p:cNvSpPr>
          <p:nvPr>
            <p:ph type="sldNum" sz="quarter" idx="4"/>
          </p:nvPr>
        </p:nvSpPr>
        <p:spPr/>
        <p:txBody>
          <a:bodyPr/>
          <a:lstStyle/>
          <a:p>
            <a:fld id="{95FB27F1-C2FE-E646-9E41-8F3092BBAFAE}" type="slidenum">
              <a:rPr lang="en-US" smtClean="0"/>
              <a:pPr/>
              <a:t>12</a:t>
            </a:fld>
            <a:endParaRPr lang="en-US"/>
          </a:p>
        </p:txBody>
      </p:sp>
      <p:sp>
        <p:nvSpPr>
          <p:cNvPr id="93" name="Footer Placeholder 92"/>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wipe(up)">
                                      <p:cBhvr>
                                        <p:cTn id="11" dur="500"/>
                                        <p:tgtEl>
                                          <p:spTgt spid="7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wipe(up)">
                                      <p:cBhvr>
                                        <p:cTn id="16" dur="500"/>
                                        <p:tgtEl>
                                          <p:spTgt spid="7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wipe(up)">
                                      <p:cBhvr>
                                        <p:cTn id="21" dur="500"/>
                                        <p:tgtEl>
                                          <p:spTgt spid="75"/>
                                        </p:tgtEl>
                                      </p:cBhvr>
                                    </p:animEffect>
                                  </p:childTnLst>
                                </p:cTn>
                              </p:par>
                            </p:childTnLst>
                          </p:cTn>
                        </p:par>
                        <p:par>
                          <p:cTn id="22" fill="hold">
                            <p:stCondLst>
                              <p:cond delay="500"/>
                            </p:stCondLst>
                            <p:childTnLst>
                              <p:par>
                                <p:cTn id="23" presetID="55" presetClass="entr" presetSubtype="0" fill="hold" nodeType="afterEffect">
                                  <p:stCondLst>
                                    <p:cond delay="1000"/>
                                  </p:stCondLst>
                                  <p:childTnLst>
                                    <p:set>
                                      <p:cBhvr>
                                        <p:cTn id="24" dur="1" fill="hold">
                                          <p:stCondLst>
                                            <p:cond delay="0"/>
                                          </p:stCondLst>
                                        </p:cTn>
                                        <p:tgtEl>
                                          <p:spTgt spid="81"/>
                                        </p:tgtEl>
                                        <p:attrNameLst>
                                          <p:attrName>style.visibility</p:attrName>
                                        </p:attrNameLst>
                                      </p:cBhvr>
                                      <p:to>
                                        <p:strVal val="visible"/>
                                      </p:to>
                                    </p:set>
                                    <p:anim calcmode="lin" valueType="num">
                                      <p:cBhvr>
                                        <p:cTn id="25" dur="1000" fill="hold"/>
                                        <p:tgtEl>
                                          <p:spTgt spid="81"/>
                                        </p:tgtEl>
                                        <p:attrNameLst>
                                          <p:attrName>ppt_w</p:attrName>
                                        </p:attrNameLst>
                                      </p:cBhvr>
                                      <p:tavLst>
                                        <p:tav tm="0">
                                          <p:val>
                                            <p:strVal val="#ppt_w*0.70"/>
                                          </p:val>
                                        </p:tav>
                                        <p:tav tm="100000">
                                          <p:val>
                                            <p:strVal val="#ppt_w"/>
                                          </p:val>
                                        </p:tav>
                                      </p:tavLst>
                                    </p:anim>
                                    <p:anim calcmode="lin" valueType="num">
                                      <p:cBhvr>
                                        <p:cTn id="26" dur="1000" fill="hold"/>
                                        <p:tgtEl>
                                          <p:spTgt spid="81"/>
                                        </p:tgtEl>
                                        <p:attrNameLst>
                                          <p:attrName>ppt_h</p:attrName>
                                        </p:attrNameLst>
                                      </p:cBhvr>
                                      <p:tavLst>
                                        <p:tav tm="0">
                                          <p:val>
                                            <p:strVal val="#ppt_h"/>
                                          </p:val>
                                        </p:tav>
                                        <p:tav tm="100000">
                                          <p:val>
                                            <p:strVal val="#ppt_h"/>
                                          </p:val>
                                        </p:tav>
                                      </p:tavLst>
                                    </p:anim>
                                    <p:animEffect transition="in" filter="fade">
                                      <p:cBhvr>
                                        <p:cTn id="27" dur="10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82"/>
                                        </p:tgtEl>
                                        <p:attrNameLst>
                                          <p:attrName>style.visibility</p:attrName>
                                        </p:attrNameLst>
                                      </p:cBhvr>
                                      <p:to>
                                        <p:strVal val="visible"/>
                                      </p:to>
                                    </p:set>
                                    <p:animEffect transition="in" filter="strips(downRight)">
                                      <p:cBhvr>
                                        <p:cTn id="36" dur="500"/>
                                        <p:tgtEl>
                                          <p:spTgt spid="8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83"/>
                                        </p:tgtEl>
                                        <p:attrNameLst>
                                          <p:attrName>style.visibility</p:attrName>
                                        </p:attrNameLst>
                                      </p:cBhvr>
                                      <p:to>
                                        <p:strVal val="visible"/>
                                      </p:to>
                                    </p:set>
                                    <p:animEffect transition="in" filter="wipe(up)">
                                      <p:cBhvr>
                                        <p:cTn id="41" dur="500"/>
                                        <p:tgtEl>
                                          <p:spTgt spid="8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wipe(up)">
                                      <p:cBhvr>
                                        <p:cTn id="46" dur="500"/>
                                        <p:tgtEl>
                                          <p:spTgt spid="8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wipe(up)">
                                      <p:cBhvr>
                                        <p:cTn id="51" dur="500"/>
                                        <p:tgtEl>
                                          <p:spTgt spid="8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wipe(up)">
                                      <p:cBhvr>
                                        <p:cTn id="56" dur="500"/>
                                        <p:tgtEl>
                                          <p:spTgt spid="86"/>
                                        </p:tgtEl>
                                      </p:cBhvr>
                                    </p:animEffect>
                                  </p:childTnLst>
                                </p:cTn>
                              </p:par>
                            </p:childTnLst>
                          </p:cTn>
                        </p:par>
                        <p:par>
                          <p:cTn id="57" fill="hold">
                            <p:stCondLst>
                              <p:cond delay="500"/>
                            </p:stCondLst>
                            <p:childTnLst>
                              <p:par>
                                <p:cTn id="58" presetID="55" presetClass="entr" presetSubtype="0" fill="hold" nodeType="afterEffect">
                                  <p:stCondLst>
                                    <p:cond delay="1000"/>
                                  </p:stCondLst>
                                  <p:childTnLst>
                                    <p:set>
                                      <p:cBhvr>
                                        <p:cTn id="59" dur="1" fill="hold">
                                          <p:stCondLst>
                                            <p:cond delay="0"/>
                                          </p:stCondLst>
                                        </p:cTn>
                                        <p:tgtEl>
                                          <p:spTgt spid="87"/>
                                        </p:tgtEl>
                                        <p:attrNameLst>
                                          <p:attrName>style.visibility</p:attrName>
                                        </p:attrNameLst>
                                      </p:cBhvr>
                                      <p:to>
                                        <p:strVal val="visible"/>
                                      </p:to>
                                    </p:set>
                                    <p:anim calcmode="lin" valueType="num">
                                      <p:cBhvr>
                                        <p:cTn id="60" dur="1000" fill="hold"/>
                                        <p:tgtEl>
                                          <p:spTgt spid="87"/>
                                        </p:tgtEl>
                                        <p:attrNameLst>
                                          <p:attrName>ppt_w</p:attrName>
                                        </p:attrNameLst>
                                      </p:cBhvr>
                                      <p:tavLst>
                                        <p:tav tm="0">
                                          <p:val>
                                            <p:strVal val="#ppt_w*0.70"/>
                                          </p:val>
                                        </p:tav>
                                        <p:tav tm="100000">
                                          <p:val>
                                            <p:strVal val="#ppt_w"/>
                                          </p:val>
                                        </p:tav>
                                      </p:tavLst>
                                    </p:anim>
                                    <p:anim calcmode="lin" valueType="num">
                                      <p:cBhvr>
                                        <p:cTn id="61" dur="1000" fill="hold"/>
                                        <p:tgtEl>
                                          <p:spTgt spid="87"/>
                                        </p:tgtEl>
                                        <p:attrNameLst>
                                          <p:attrName>ppt_h</p:attrName>
                                        </p:attrNameLst>
                                      </p:cBhvr>
                                      <p:tavLst>
                                        <p:tav tm="0">
                                          <p:val>
                                            <p:strVal val="#ppt_h"/>
                                          </p:val>
                                        </p:tav>
                                        <p:tav tm="100000">
                                          <p:val>
                                            <p:strVal val="#ppt_h"/>
                                          </p:val>
                                        </p:tav>
                                      </p:tavLst>
                                    </p:anim>
                                    <p:animEffect transition="in" filter="fade">
                                      <p:cBhvr>
                                        <p:cTn id="62" dur="1000"/>
                                        <p:tgtEl>
                                          <p:spTgt spid="8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wipe(left)">
                                      <p:cBhvr>
                                        <p:cTn id="67" dur="500"/>
                                        <p:tgtEl>
                                          <p:spTgt spid="7"/>
                                        </p:tgtEl>
                                      </p:cBhvr>
                                    </p:animEffect>
                                  </p:childTnLst>
                                </p:cTn>
                              </p:par>
                            </p:childTnLst>
                          </p:cTn>
                        </p:par>
                        <p:par>
                          <p:cTn id="68" fill="hold">
                            <p:stCondLst>
                              <p:cond delay="500"/>
                            </p:stCondLst>
                            <p:childTnLst>
                              <p:par>
                                <p:cTn id="69" presetID="1" presetClass="entr" presetSubtype="0" fill="hold" nodeType="afterEffect">
                                  <p:stCondLst>
                                    <p:cond delay="1000"/>
                                  </p:stCondLst>
                                  <p:childTnLst>
                                    <p:set>
                                      <p:cBhvr>
                                        <p:cTn id="70"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Transport API Project Overview</a:t>
            </a:r>
            <a:endParaRPr lang="en-US"/>
          </a:p>
        </p:txBody>
      </p:sp>
      <p:sp>
        <p:nvSpPr>
          <p:cNvPr id="3" name="Content Placeholder 2"/>
          <p:cNvSpPr>
            <a:spLocks noGrp="1"/>
          </p:cNvSpPr>
          <p:nvPr>
            <p:ph idx="4294967295"/>
          </p:nvPr>
        </p:nvSpPr>
        <p:spPr>
          <a:xfrm>
            <a:off x="331773" y="981076"/>
            <a:ext cx="4199767" cy="5257884"/>
          </a:xfrm>
          <a:solidFill>
            <a:srgbClr val="66CCFF"/>
          </a:solidFill>
        </p:spPr>
        <p:txBody>
          <a:bodyPr>
            <a:normAutofit fontScale="85000" lnSpcReduction="10000"/>
          </a:bodyPr>
          <a:lstStyle/>
          <a:p>
            <a:r>
              <a:rPr lang="en-US" sz="2200" smtClean="0"/>
              <a:t>Objective – realize a software-centric approach to standardization</a:t>
            </a:r>
          </a:p>
          <a:p>
            <a:pPr lvl="1"/>
            <a:r>
              <a:rPr lang="en-US" smtClean="0"/>
              <a:t>Purpose-specific API to facilitate </a:t>
            </a:r>
            <a:r>
              <a:rPr lang="en-US" smtClean="0">
                <a:solidFill>
                  <a:srgbClr val="C00000"/>
                </a:solidFill>
              </a:rPr>
              <a:t>SDN</a:t>
            </a:r>
            <a:r>
              <a:rPr lang="en-US" smtClean="0">
                <a:solidFill>
                  <a:srgbClr val="FF0000"/>
                </a:solidFill>
              </a:rPr>
              <a:t> </a:t>
            </a:r>
            <a:r>
              <a:rPr lang="en-US" smtClean="0">
                <a:solidFill>
                  <a:srgbClr val="C00000"/>
                </a:solidFill>
              </a:rPr>
              <a:t>control of Transport </a:t>
            </a:r>
            <a:r>
              <a:rPr lang="en-US" smtClean="0"/>
              <a:t>networks</a:t>
            </a:r>
          </a:p>
          <a:p>
            <a:pPr lvl="1"/>
            <a:r>
              <a:rPr lang="en-US" smtClean="0"/>
              <a:t>Focus is on </a:t>
            </a:r>
            <a:r>
              <a:rPr lang="en-US" smtClean="0">
                <a:solidFill>
                  <a:srgbClr val="C00000"/>
                </a:solidFill>
              </a:rPr>
              <a:t>functional aspects </a:t>
            </a:r>
            <a:r>
              <a:rPr lang="en-US" smtClean="0"/>
              <a:t>of transport network control/mgmt</a:t>
            </a:r>
          </a:p>
          <a:p>
            <a:pPr lvl="1"/>
            <a:r>
              <a:rPr lang="en-US" smtClean="0"/>
              <a:t>Target is </a:t>
            </a:r>
            <a:r>
              <a:rPr lang="en-US" smtClean="0">
                <a:solidFill>
                  <a:srgbClr val="C00000"/>
                </a:solidFill>
              </a:rPr>
              <a:t>YANG &amp; JSON </a:t>
            </a:r>
            <a:r>
              <a:rPr lang="en-US" smtClean="0"/>
              <a:t>API libraries</a:t>
            </a:r>
          </a:p>
          <a:p>
            <a:pPr lvl="1"/>
            <a:r>
              <a:rPr lang="en-US" smtClean="0"/>
              <a:t>Demonstrable code</a:t>
            </a:r>
          </a:p>
          <a:p>
            <a:pPr>
              <a:spcBef>
                <a:spcPts val="1200"/>
              </a:spcBef>
            </a:pPr>
            <a:r>
              <a:rPr lang="en-US" sz="2200" smtClean="0"/>
              <a:t>Activity scoped based on use case contributions and discussions. Examples include</a:t>
            </a:r>
          </a:p>
          <a:p>
            <a:pPr lvl="1"/>
            <a:r>
              <a:rPr lang="en-US" smtClean="0"/>
              <a:t>Bandwidth on Demand</a:t>
            </a:r>
          </a:p>
          <a:p>
            <a:pPr lvl="1"/>
            <a:r>
              <a:rPr lang="en-US" smtClean="0"/>
              <a:t>E2E Connectivity Service</a:t>
            </a:r>
          </a:p>
          <a:p>
            <a:pPr lvl="1"/>
            <a:r>
              <a:rPr lang="en-US" smtClean="0"/>
              <a:t>Multi-layer Resource Optimization and Restoration</a:t>
            </a:r>
          </a:p>
          <a:p>
            <a:pPr lvl="1"/>
            <a:r>
              <a:rPr lang="en-US" smtClean="0"/>
              <a:t>Multi-Domain Topology and Monitoring</a:t>
            </a:r>
          </a:p>
          <a:p>
            <a:pPr lvl="1"/>
            <a:r>
              <a:rPr lang="en-US" smtClean="0"/>
              <a:t>Network Slicing and Virtualization</a:t>
            </a:r>
            <a:endParaRPr lang="en-US"/>
          </a:p>
        </p:txBody>
      </p:sp>
      <p:sp>
        <p:nvSpPr>
          <p:cNvPr id="4" name="Content Placeholder 3"/>
          <p:cNvSpPr>
            <a:spLocks noGrp="1"/>
          </p:cNvSpPr>
          <p:nvPr>
            <p:ph sz="half" idx="4294967295"/>
          </p:nvPr>
        </p:nvSpPr>
        <p:spPr>
          <a:xfrm>
            <a:off x="4636736" y="997259"/>
            <a:ext cx="4280687" cy="5241699"/>
          </a:xfrm>
          <a:solidFill>
            <a:srgbClr val="4A66AC"/>
          </a:solidFill>
        </p:spPr>
        <p:txBody>
          <a:bodyPr>
            <a:normAutofit fontScale="85000" lnSpcReduction="20000"/>
          </a:bodyPr>
          <a:lstStyle/>
          <a:p>
            <a:pPr>
              <a:spcBef>
                <a:spcPts val="600"/>
              </a:spcBef>
            </a:pPr>
            <a:r>
              <a:rPr lang="en-US" smtClean="0">
                <a:solidFill>
                  <a:schemeClr val="bg1"/>
                </a:solidFill>
              </a:rPr>
              <a:t>Topology Service</a:t>
            </a:r>
          </a:p>
          <a:p>
            <a:pPr lvl="1"/>
            <a:r>
              <a:rPr lang="en-US" sz="1600">
                <a:solidFill>
                  <a:schemeClr val="bg1"/>
                </a:solidFill>
              </a:rPr>
              <a:t>Retrieve Topology, Node, Link &amp; Edge-Point </a:t>
            </a:r>
            <a:r>
              <a:rPr lang="en-US" sz="1600" smtClean="0">
                <a:solidFill>
                  <a:schemeClr val="bg1"/>
                </a:solidFill>
              </a:rPr>
              <a:t>details (Across al layers)</a:t>
            </a:r>
            <a:endParaRPr lang="en-US" sz="1600">
              <a:solidFill>
                <a:schemeClr val="bg1"/>
              </a:solidFill>
            </a:endParaRPr>
          </a:p>
          <a:p>
            <a:pPr>
              <a:spcBef>
                <a:spcPts val="600"/>
              </a:spcBef>
            </a:pPr>
            <a:r>
              <a:rPr lang="en-US" smtClean="0">
                <a:solidFill>
                  <a:schemeClr val="bg1"/>
                </a:solidFill>
              </a:rPr>
              <a:t>Connectivity Service</a:t>
            </a:r>
          </a:p>
          <a:p>
            <a:pPr lvl="1"/>
            <a:r>
              <a:rPr lang="en-US" sz="1600">
                <a:solidFill>
                  <a:schemeClr val="bg1"/>
                </a:solidFill>
              </a:rPr>
              <a:t>Retrieve &amp; Request P2P, P2MP, MP2MP </a:t>
            </a:r>
            <a:r>
              <a:rPr lang="en-US" sz="1600" smtClean="0">
                <a:solidFill>
                  <a:schemeClr val="bg1"/>
                </a:solidFill>
              </a:rPr>
              <a:t>connectivity (Across all layers) </a:t>
            </a:r>
            <a:endParaRPr lang="en-US" sz="1600">
              <a:solidFill>
                <a:schemeClr val="bg1"/>
              </a:solidFill>
            </a:endParaRPr>
          </a:p>
          <a:p>
            <a:pPr>
              <a:spcBef>
                <a:spcPts val="600"/>
              </a:spcBef>
            </a:pPr>
            <a:r>
              <a:rPr lang="en-US" smtClean="0">
                <a:solidFill>
                  <a:schemeClr val="bg1"/>
                </a:solidFill>
              </a:rPr>
              <a:t>Path Computation Service</a:t>
            </a:r>
          </a:p>
          <a:p>
            <a:pPr lvl="1"/>
            <a:r>
              <a:rPr lang="en-US" sz="1600">
                <a:solidFill>
                  <a:schemeClr val="bg1"/>
                </a:solidFill>
              </a:rPr>
              <a:t>Request for Computation &amp; Optimization of paths</a:t>
            </a:r>
          </a:p>
          <a:p>
            <a:pPr>
              <a:spcBef>
                <a:spcPts val="600"/>
              </a:spcBef>
            </a:pPr>
            <a:r>
              <a:rPr lang="en-US" smtClean="0">
                <a:solidFill>
                  <a:schemeClr val="bg1"/>
                </a:solidFill>
              </a:rPr>
              <a:t>Virtual network Service</a:t>
            </a:r>
          </a:p>
          <a:p>
            <a:pPr lvl="1"/>
            <a:r>
              <a:rPr lang="en-US" sz="1600">
                <a:solidFill>
                  <a:schemeClr val="bg1"/>
                </a:solidFill>
              </a:rPr>
              <a:t>Create, Update, Delete Virtual Network topologies</a:t>
            </a:r>
          </a:p>
          <a:p>
            <a:pPr>
              <a:spcBef>
                <a:spcPts val="600"/>
              </a:spcBef>
            </a:pPr>
            <a:r>
              <a:rPr lang="en-US" smtClean="0">
                <a:solidFill>
                  <a:schemeClr val="bg1"/>
                </a:solidFill>
              </a:rPr>
              <a:t>Notification Framework</a:t>
            </a:r>
          </a:p>
          <a:p>
            <a:pPr lvl="1"/>
            <a:r>
              <a:rPr lang="en-US" sz="1600">
                <a:solidFill>
                  <a:schemeClr val="bg1"/>
                </a:solidFill>
              </a:rPr>
              <a:t>Subscription and filtering</a:t>
            </a:r>
          </a:p>
          <a:p>
            <a:pPr lvl="1"/>
            <a:r>
              <a:rPr lang="en-US" sz="1600">
                <a:solidFill>
                  <a:schemeClr val="bg1"/>
                </a:solidFill>
              </a:rPr>
              <a:t>Autonomous </a:t>
            </a:r>
            <a:r>
              <a:rPr lang="en-US" sz="1600" smtClean="0">
                <a:solidFill>
                  <a:schemeClr val="bg1"/>
                </a:solidFill>
              </a:rPr>
              <a:t>mechanism</a:t>
            </a:r>
          </a:p>
          <a:p>
            <a:pPr>
              <a:spcBef>
                <a:spcPts val="600"/>
              </a:spcBef>
            </a:pPr>
            <a:r>
              <a:rPr lang="en-US" sz="2100" smtClean="0">
                <a:solidFill>
                  <a:schemeClr val="bg1"/>
                </a:solidFill>
              </a:rPr>
              <a:t>TAPI 2.0</a:t>
            </a:r>
          </a:p>
          <a:p>
            <a:pPr lvl="1"/>
            <a:r>
              <a:rPr lang="en-US" sz="1600" smtClean="0">
                <a:solidFill>
                  <a:schemeClr val="bg1"/>
                </a:solidFill>
              </a:rPr>
              <a:t>Protection, OAM, Alarm &amp; TCAs</a:t>
            </a:r>
          </a:p>
          <a:p>
            <a:pPr lvl="1"/>
            <a:r>
              <a:rPr lang="en-US" sz="1600" smtClean="0">
                <a:solidFill>
                  <a:schemeClr val="bg1"/>
                </a:solidFill>
              </a:rPr>
              <a:t>Node Connectivity Constraints</a:t>
            </a:r>
            <a:endParaRPr lang="en-US" sz="1600">
              <a:solidFill>
                <a:schemeClr val="bg1"/>
              </a:solidFill>
            </a:endParaRPr>
          </a:p>
        </p:txBody>
      </p:sp>
      <p:sp>
        <p:nvSpPr>
          <p:cNvPr id="6" name="Slide Number Placeholder 5"/>
          <p:cNvSpPr>
            <a:spLocks noGrp="1"/>
          </p:cNvSpPr>
          <p:nvPr>
            <p:ph type="sldNum" sz="quarter" idx="4"/>
          </p:nvPr>
        </p:nvSpPr>
        <p:spPr/>
        <p:txBody>
          <a:bodyPr/>
          <a:lstStyle/>
          <a:p>
            <a:fld id="{95FB27F1-C2FE-E646-9E41-8F3092BBAFAE}" type="slidenum">
              <a:rPr lang="en-US" smtClean="0"/>
              <a:pPr/>
              <a:t>13</a:t>
            </a:fld>
            <a:endParaRPr lang="en-US"/>
          </a:p>
        </p:txBody>
      </p:sp>
      <p:sp>
        <p:nvSpPr>
          <p:cNvPr id="7" name="Footer Placeholder 6"/>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5642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423097"/>
            <a:ext cx="8229600" cy="503238"/>
          </a:xfrm>
        </p:spPr>
        <p:txBody>
          <a:bodyPr/>
          <a:lstStyle/>
          <a:p>
            <a:r>
              <a:rPr lang="en-US" smtClean="0"/>
              <a:t>ONF Transport – API &amp; Interfaces:</a:t>
            </a:r>
            <a:br>
              <a:rPr lang="en-US" smtClean="0"/>
            </a:br>
            <a:r>
              <a:rPr lang="en-US" smtClean="0"/>
              <a:t> Functional Architecture</a:t>
            </a:r>
            <a:endParaRPr lang="en-US"/>
          </a:p>
        </p:txBody>
      </p:sp>
      <p:grpSp>
        <p:nvGrpSpPr>
          <p:cNvPr id="116" name="Group 116"/>
          <p:cNvGrpSpPr/>
          <p:nvPr/>
        </p:nvGrpSpPr>
        <p:grpSpPr>
          <a:xfrm>
            <a:off x="408648" y="1728502"/>
            <a:ext cx="8077200" cy="3856846"/>
            <a:chOff x="372790" y="846118"/>
            <a:chExt cx="8183570" cy="4668041"/>
          </a:xfrm>
        </p:grpSpPr>
        <p:sp>
          <p:nvSpPr>
            <p:cNvPr id="117" name="Rounded Rectangle 116"/>
            <p:cNvSpPr/>
            <p:nvPr/>
          </p:nvSpPr>
          <p:spPr>
            <a:xfrm>
              <a:off x="372790" y="2030599"/>
              <a:ext cx="8183570" cy="2327341"/>
            </a:xfrm>
            <a:prstGeom prst="roundRect">
              <a:avLst/>
            </a:prstGeom>
            <a:solidFill>
              <a:sysClr val="window" lastClr="FFFFFF">
                <a:lumMod val="95000"/>
              </a:sysClr>
            </a:solidFill>
            <a:ln w="19050" cap="flat" cmpd="sng" algn="ctr">
              <a:solidFill>
                <a:srgbClr val="297FD5">
                  <a:lumMod val="60000"/>
                  <a:lumOff val="40000"/>
                </a:srgbClr>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ysClr val="window" lastClr="FFFFFF"/>
                </a:solidFill>
                <a:effectLst/>
                <a:uLnTx/>
                <a:uFillTx/>
                <a:latin typeface="Nokia Pure Text Light" pitchFamily="34" charset="0"/>
                <a:ea typeface="Nokia Pure Text Light" pitchFamily="34" charset="0"/>
                <a:cs typeface="Nokia Pure Text Light" pitchFamily="34" charset="0"/>
              </a:endParaRPr>
            </a:p>
          </p:txBody>
        </p:sp>
        <p:sp>
          <p:nvSpPr>
            <p:cNvPr id="118" name="Rounded Rectangle 117"/>
            <p:cNvSpPr/>
            <p:nvPr/>
          </p:nvSpPr>
          <p:spPr>
            <a:xfrm>
              <a:off x="544602" y="2837828"/>
              <a:ext cx="1382358" cy="533556"/>
            </a:xfrm>
            <a:prstGeom prst="roundRect">
              <a:avLst/>
            </a:prstGeom>
            <a:solidFill>
              <a:srgbClr val="00AAAD"/>
            </a:solidFill>
            <a:ln w="9525" cap="flat" cmpd="sng" algn="ctr">
              <a:solidFill>
                <a:srgbClr val="242852"/>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Topology Service</a:t>
              </a:r>
              <a:endParaRPr kumimoji="0" lang="en-US" sz="1200" b="0"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19" name="Rounded Rectangle 118"/>
            <p:cNvSpPr/>
            <p:nvPr/>
          </p:nvSpPr>
          <p:spPr>
            <a:xfrm>
              <a:off x="2079360" y="2864159"/>
              <a:ext cx="1421282" cy="507225"/>
            </a:xfrm>
            <a:prstGeom prst="roundRect">
              <a:avLst/>
            </a:prstGeom>
            <a:solidFill>
              <a:srgbClr val="3EBBF0">
                <a:lumMod val="60000"/>
                <a:lumOff val="40000"/>
              </a:srgbClr>
            </a:solidFill>
            <a:ln w="9525" cap="flat" cmpd="sng" algn="ctr">
              <a:solidFill>
                <a:srgbClr val="242852"/>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Connectivity Service</a:t>
              </a:r>
              <a:endParaRPr kumimoji="0" lang="en-US" sz="1200" b="0"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20" name="Rounded Rectangle 119"/>
            <p:cNvSpPr/>
            <p:nvPr/>
          </p:nvSpPr>
          <p:spPr>
            <a:xfrm>
              <a:off x="3679560" y="2867693"/>
              <a:ext cx="1680002" cy="533556"/>
            </a:xfrm>
            <a:prstGeom prst="roundRect">
              <a:avLst/>
            </a:prstGeom>
            <a:solidFill>
              <a:srgbClr val="FFCCCC"/>
            </a:solidFill>
            <a:ln w="9525" cap="flat" cmpd="sng" algn="ctr">
              <a:solidFill>
                <a:srgbClr val="242852"/>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Path Computation Service</a:t>
              </a:r>
              <a:endParaRPr kumimoji="0" lang="en-US" sz="1200" b="0"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21" name="Rounded Rectangle 120"/>
            <p:cNvSpPr/>
            <p:nvPr/>
          </p:nvSpPr>
          <p:spPr>
            <a:xfrm>
              <a:off x="544601" y="3604425"/>
              <a:ext cx="7810181" cy="360415"/>
            </a:xfrm>
            <a:prstGeom prst="roundRect">
              <a:avLst/>
            </a:prstGeom>
            <a:solidFill>
              <a:sysClr val="window" lastClr="FFFFFF">
                <a:alpha val="50196"/>
              </a:sysClr>
            </a:solidFill>
            <a:ln w="9525" cap="flat" cmpd="sng" algn="ctr">
              <a:solidFill>
                <a:srgbClr val="242852"/>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Shared Network Information Context </a:t>
              </a:r>
              <a:endParaRPr kumimoji="0" lang="en-US" sz="1200" b="0"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22" name="Rounded Rectangle 121"/>
            <p:cNvSpPr/>
            <p:nvPr/>
          </p:nvSpPr>
          <p:spPr>
            <a:xfrm>
              <a:off x="5487307" y="2867693"/>
              <a:ext cx="1468853" cy="545924"/>
            </a:xfrm>
            <a:prstGeom prst="roundRect">
              <a:avLst/>
            </a:prstGeom>
            <a:solidFill>
              <a:srgbClr val="CCFF99"/>
            </a:solidFill>
            <a:ln w="9525" cap="flat" cmpd="sng" algn="ctr">
              <a:solidFill>
                <a:srgbClr val="242852"/>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Virtual Network Service</a:t>
              </a:r>
              <a:endParaRPr kumimoji="0" lang="en-US" sz="1200" b="0"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23" name="Rounded Rectangle 122"/>
            <p:cNvSpPr/>
            <p:nvPr/>
          </p:nvSpPr>
          <p:spPr>
            <a:xfrm>
              <a:off x="7055344" y="2878295"/>
              <a:ext cx="1299439" cy="537090"/>
            </a:xfrm>
            <a:prstGeom prst="roundRect">
              <a:avLst/>
            </a:prstGeom>
            <a:solidFill>
              <a:srgbClr val="FFFF99"/>
            </a:solidFill>
            <a:ln w="9525" cap="flat" cmpd="sng" algn="ctr">
              <a:solidFill>
                <a:srgbClr val="242852"/>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Notification Service</a:t>
              </a:r>
              <a:endParaRPr kumimoji="0" lang="en-US" sz="1200" b="0"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24" name="Up-Down Arrow 15"/>
            <p:cNvSpPr/>
            <p:nvPr/>
          </p:nvSpPr>
          <p:spPr>
            <a:xfrm>
              <a:off x="4640244" y="4436560"/>
              <a:ext cx="258516" cy="525001"/>
            </a:xfrm>
            <a:prstGeom prst="upDownArrow">
              <a:avLst/>
            </a:prstGeom>
            <a:solidFill>
              <a:srgbClr val="4A66AC">
                <a:lumMod val="40000"/>
                <a:lumOff val="60000"/>
              </a:srgbClr>
            </a:solidFill>
            <a:ln w="9525" cap="flat" cmpd="sng" algn="ctr">
              <a:solidFill>
                <a:srgbClr val="242852"/>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ysClr val="window" lastClr="FFFFFF"/>
                </a:solidFill>
                <a:effectLst/>
                <a:uLnTx/>
                <a:uFillTx/>
                <a:latin typeface="Nokia Pure Text Light" pitchFamily="34" charset="0"/>
                <a:ea typeface="Nokia Pure Text Light" pitchFamily="34" charset="0"/>
                <a:cs typeface="Nokia Pure Text Light" pitchFamily="34" charset="0"/>
              </a:endParaRPr>
            </a:p>
          </p:txBody>
        </p:sp>
        <p:sp>
          <p:nvSpPr>
            <p:cNvPr id="125" name="Oval 16"/>
            <p:cNvSpPr/>
            <p:nvPr/>
          </p:nvSpPr>
          <p:spPr>
            <a:xfrm>
              <a:off x="2594343" y="1929964"/>
              <a:ext cx="391316" cy="176109"/>
            </a:xfrm>
            <a:prstGeom prst="ellipse">
              <a:avLst/>
            </a:prstGeom>
            <a:solidFill>
              <a:srgbClr val="3EBBF0">
                <a:lumMod val="60000"/>
                <a:lumOff val="40000"/>
              </a:srgbClr>
            </a:solidFill>
            <a:ln w="9525" cap="flat" cmpd="sng" algn="ctr">
              <a:solidFill>
                <a:srgbClr val="242852"/>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ysClr val="window" lastClr="FFFFFF"/>
                </a:solidFill>
                <a:effectLst/>
                <a:uLnTx/>
                <a:uFillTx/>
                <a:latin typeface="Nokia Pure Text Light" pitchFamily="34" charset="0"/>
                <a:ea typeface="Nokia Pure Text Light" pitchFamily="34" charset="0"/>
                <a:cs typeface="Nokia Pure Text Light" pitchFamily="34" charset="0"/>
              </a:endParaRPr>
            </a:p>
          </p:txBody>
        </p:sp>
        <p:sp>
          <p:nvSpPr>
            <p:cNvPr id="126" name="Oval 17"/>
            <p:cNvSpPr/>
            <p:nvPr/>
          </p:nvSpPr>
          <p:spPr>
            <a:xfrm>
              <a:off x="6026075" y="1948833"/>
              <a:ext cx="391316" cy="176109"/>
            </a:xfrm>
            <a:prstGeom prst="ellipse">
              <a:avLst/>
            </a:prstGeom>
            <a:solidFill>
              <a:srgbClr val="99FF66"/>
            </a:solidFill>
            <a:ln w="9525" cap="flat" cmpd="sng" algn="ctr">
              <a:solidFill>
                <a:srgbClr val="242852"/>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ysClr val="window" lastClr="FFFFFF"/>
                </a:solidFill>
                <a:effectLst/>
                <a:uLnTx/>
                <a:uFillTx/>
                <a:latin typeface="Nokia Pure Text Light" pitchFamily="34" charset="0"/>
                <a:ea typeface="Nokia Pure Text Light" pitchFamily="34" charset="0"/>
                <a:cs typeface="Nokia Pure Text Light" pitchFamily="34" charset="0"/>
              </a:endParaRPr>
            </a:p>
          </p:txBody>
        </p:sp>
        <p:sp>
          <p:nvSpPr>
            <p:cNvPr id="127" name="Oval 18"/>
            <p:cNvSpPr/>
            <p:nvPr/>
          </p:nvSpPr>
          <p:spPr>
            <a:xfrm>
              <a:off x="4323903" y="1920720"/>
              <a:ext cx="391316" cy="176109"/>
            </a:xfrm>
            <a:prstGeom prst="ellipse">
              <a:avLst/>
            </a:prstGeom>
            <a:solidFill>
              <a:srgbClr val="9D90A0">
                <a:lumMod val="40000"/>
                <a:lumOff val="60000"/>
              </a:srgbClr>
            </a:solidFill>
            <a:ln w="9525" cap="flat" cmpd="sng" algn="ctr">
              <a:solidFill>
                <a:srgbClr val="242852"/>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ysClr val="window" lastClr="FFFFFF"/>
                </a:solidFill>
                <a:effectLst/>
                <a:uLnTx/>
                <a:uFillTx/>
                <a:latin typeface="Nokia Pure Text Light" pitchFamily="34" charset="0"/>
                <a:ea typeface="Nokia Pure Text Light" pitchFamily="34" charset="0"/>
                <a:cs typeface="Nokia Pure Text Light" pitchFamily="34" charset="0"/>
              </a:endParaRPr>
            </a:p>
          </p:txBody>
        </p:sp>
        <p:sp>
          <p:nvSpPr>
            <p:cNvPr id="128" name="Oval 19"/>
            <p:cNvSpPr/>
            <p:nvPr/>
          </p:nvSpPr>
          <p:spPr>
            <a:xfrm>
              <a:off x="7509405" y="1948833"/>
              <a:ext cx="391316" cy="176109"/>
            </a:xfrm>
            <a:prstGeom prst="ellipse">
              <a:avLst/>
            </a:prstGeom>
            <a:solidFill>
              <a:srgbClr val="FFFF00"/>
            </a:solidFill>
            <a:ln w="9525" cap="flat" cmpd="sng" algn="ctr">
              <a:solidFill>
                <a:srgbClr val="242852"/>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ysClr val="window" lastClr="FFFFFF"/>
                </a:solidFill>
                <a:effectLst/>
                <a:uLnTx/>
                <a:uFillTx/>
                <a:latin typeface="Nokia Pure Text Light" pitchFamily="34" charset="0"/>
                <a:ea typeface="Nokia Pure Text Light" pitchFamily="34" charset="0"/>
                <a:cs typeface="Nokia Pure Text Light" pitchFamily="34" charset="0"/>
              </a:endParaRPr>
            </a:p>
          </p:txBody>
        </p:sp>
        <p:sp>
          <p:nvSpPr>
            <p:cNvPr id="129" name="Oval 21"/>
            <p:cNvSpPr/>
            <p:nvPr/>
          </p:nvSpPr>
          <p:spPr>
            <a:xfrm>
              <a:off x="1040123" y="1948833"/>
              <a:ext cx="391316" cy="176109"/>
            </a:xfrm>
            <a:prstGeom prst="ellipse">
              <a:avLst/>
            </a:prstGeom>
            <a:solidFill>
              <a:srgbClr val="00AAAD"/>
            </a:solidFill>
            <a:ln w="9525" cap="flat" cmpd="sng" algn="ctr">
              <a:solidFill>
                <a:srgbClr val="242852"/>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ysClr val="window" lastClr="FFFFFF"/>
                </a:solidFill>
                <a:effectLst/>
                <a:uLnTx/>
                <a:uFillTx/>
                <a:latin typeface="Nokia Pure Text Light" pitchFamily="34" charset="0"/>
                <a:ea typeface="Nokia Pure Text Light" pitchFamily="34" charset="0"/>
                <a:cs typeface="Nokia Pure Text Light" pitchFamily="34" charset="0"/>
              </a:endParaRPr>
            </a:p>
          </p:txBody>
        </p:sp>
        <p:sp>
          <p:nvSpPr>
            <p:cNvPr id="130" name="Rectangle 28"/>
            <p:cNvSpPr/>
            <p:nvPr/>
          </p:nvSpPr>
          <p:spPr>
            <a:xfrm>
              <a:off x="2155560" y="5191838"/>
              <a:ext cx="2088942" cy="322321"/>
            </a:xfrm>
            <a:prstGeom prst="rect">
              <a:avLst/>
            </a:prstGeom>
            <a:gradFill rotWithShape="1">
              <a:gsLst>
                <a:gs pos="0">
                  <a:srgbClr val="4A66AC">
                    <a:tint val="100000"/>
                    <a:shade val="100000"/>
                    <a:satMod val="130000"/>
                  </a:srgbClr>
                </a:gs>
                <a:gs pos="100000">
                  <a:srgbClr val="4A66AC">
                    <a:tint val="50000"/>
                    <a:shade val="100000"/>
                    <a:satMod val="350000"/>
                  </a:srgbClr>
                </a:gs>
              </a:gsLst>
              <a:lin ang="16200000" scaled="0"/>
            </a:gra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31" name="Rectangle 29"/>
            <p:cNvSpPr/>
            <p:nvPr/>
          </p:nvSpPr>
          <p:spPr>
            <a:xfrm>
              <a:off x="2213530" y="5113219"/>
              <a:ext cx="2167004" cy="314480"/>
            </a:xfrm>
            <a:prstGeom prst="rect">
              <a:avLst/>
            </a:prstGeom>
            <a:gradFill rotWithShape="1">
              <a:gsLst>
                <a:gs pos="0">
                  <a:srgbClr val="4A66AC">
                    <a:tint val="100000"/>
                    <a:shade val="100000"/>
                    <a:satMod val="130000"/>
                  </a:srgbClr>
                </a:gs>
                <a:gs pos="100000">
                  <a:srgbClr val="4A66AC">
                    <a:tint val="50000"/>
                    <a:shade val="100000"/>
                    <a:satMod val="350000"/>
                  </a:srgbClr>
                </a:gs>
              </a:gsLst>
              <a:lin ang="16200000" scaled="0"/>
            </a:gra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NE</a:t>
              </a:r>
              <a:endParaRPr kumimoji="0" lang="en-US" sz="1200" b="1"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32" name="Rectangle 30"/>
            <p:cNvSpPr/>
            <p:nvPr/>
          </p:nvSpPr>
          <p:spPr>
            <a:xfrm>
              <a:off x="2275126" y="5009260"/>
              <a:ext cx="2303737" cy="339819"/>
            </a:xfrm>
            <a:prstGeom prst="rect">
              <a:avLst/>
            </a:prstGeom>
            <a:gradFill rotWithShape="1">
              <a:gsLst>
                <a:gs pos="0">
                  <a:srgbClr val="4A66AC">
                    <a:tint val="100000"/>
                    <a:shade val="100000"/>
                    <a:satMod val="130000"/>
                  </a:srgbClr>
                </a:gs>
                <a:gs pos="100000">
                  <a:srgbClr val="4A66AC">
                    <a:tint val="50000"/>
                    <a:shade val="100000"/>
                    <a:satMod val="350000"/>
                  </a:srgbClr>
                </a:gs>
              </a:gsLst>
              <a:lin ang="16200000" scaled="0"/>
            </a:gra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Network Resource Groups</a:t>
              </a:r>
              <a:endParaRPr kumimoji="0" lang="en-US" sz="1200" b="0"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33" name="Rectangle 34"/>
            <p:cNvSpPr/>
            <p:nvPr/>
          </p:nvSpPr>
          <p:spPr>
            <a:xfrm>
              <a:off x="5127360" y="5144140"/>
              <a:ext cx="1999939" cy="314480"/>
            </a:xfrm>
            <a:prstGeom prst="rect">
              <a:avLst/>
            </a:prstGeom>
            <a:gradFill rotWithShape="1">
              <a:gsLst>
                <a:gs pos="0">
                  <a:srgbClr val="4A66AC">
                    <a:tint val="100000"/>
                    <a:shade val="100000"/>
                    <a:satMod val="130000"/>
                  </a:srgbClr>
                </a:gs>
                <a:gs pos="100000">
                  <a:srgbClr val="4A66AC">
                    <a:tint val="50000"/>
                    <a:shade val="100000"/>
                    <a:satMod val="350000"/>
                  </a:srgbClr>
                </a:gs>
              </a:gsLst>
              <a:lin ang="16200000" scaled="0"/>
            </a:gra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NE</a:t>
              </a:r>
              <a:endParaRPr kumimoji="0" lang="en-US" sz="1200" b="1"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34" name="Rectangle 35"/>
            <p:cNvSpPr/>
            <p:nvPr/>
          </p:nvSpPr>
          <p:spPr>
            <a:xfrm>
              <a:off x="5185330" y="5065520"/>
              <a:ext cx="2123134" cy="314480"/>
            </a:xfrm>
            <a:prstGeom prst="rect">
              <a:avLst/>
            </a:prstGeom>
            <a:gradFill rotWithShape="1">
              <a:gsLst>
                <a:gs pos="0">
                  <a:srgbClr val="4A66AC">
                    <a:tint val="100000"/>
                    <a:shade val="100000"/>
                    <a:satMod val="130000"/>
                  </a:srgbClr>
                </a:gs>
                <a:gs pos="100000">
                  <a:srgbClr val="4A66AC">
                    <a:tint val="50000"/>
                    <a:shade val="100000"/>
                    <a:satMod val="350000"/>
                  </a:srgbClr>
                </a:gs>
              </a:gsLst>
              <a:lin ang="16200000" scaled="0"/>
            </a:gra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NE</a:t>
              </a:r>
              <a:endParaRPr kumimoji="0" lang="en-US" sz="1200" b="1"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35" name="Rectangle 36"/>
            <p:cNvSpPr/>
            <p:nvPr/>
          </p:nvSpPr>
          <p:spPr>
            <a:xfrm>
              <a:off x="5246929" y="4986900"/>
              <a:ext cx="2191975" cy="314480"/>
            </a:xfrm>
            <a:prstGeom prst="rect">
              <a:avLst/>
            </a:prstGeom>
            <a:gradFill rotWithShape="1">
              <a:gsLst>
                <a:gs pos="0">
                  <a:srgbClr val="4A66AC">
                    <a:tint val="100000"/>
                    <a:shade val="100000"/>
                    <a:satMod val="130000"/>
                  </a:srgbClr>
                </a:gs>
                <a:gs pos="100000">
                  <a:srgbClr val="4A66AC">
                    <a:tint val="50000"/>
                    <a:shade val="100000"/>
                    <a:satMod val="350000"/>
                  </a:srgbClr>
                </a:gs>
              </a:gsLst>
              <a:lin ang="16200000" scaled="0"/>
            </a:gra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SDN Controller</a:t>
              </a:r>
              <a:endParaRPr kumimoji="0" lang="en-US" sz="1200" b="0"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36" name="Rectangle 43"/>
            <p:cNvSpPr/>
            <p:nvPr/>
          </p:nvSpPr>
          <p:spPr>
            <a:xfrm>
              <a:off x="4916636" y="1003356"/>
              <a:ext cx="1999939" cy="314480"/>
            </a:xfrm>
            <a:prstGeom prst="rect">
              <a:avLst/>
            </a:prstGeom>
            <a:gradFill rotWithShape="1">
              <a:gsLst>
                <a:gs pos="0">
                  <a:srgbClr val="4A66AC">
                    <a:tint val="100000"/>
                    <a:shade val="100000"/>
                    <a:satMod val="130000"/>
                  </a:srgbClr>
                </a:gs>
                <a:gs pos="100000">
                  <a:srgbClr val="4A66AC">
                    <a:tint val="50000"/>
                    <a:shade val="100000"/>
                    <a:satMod val="350000"/>
                  </a:srgbClr>
                </a:gs>
              </a:gsLst>
              <a:lin ang="16200000" scaled="0"/>
            </a:gra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NE</a:t>
              </a:r>
              <a:endParaRPr kumimoji="0" lang="en-US" sz="1200" b="1"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37" name="Rectangle 44"/>
            <p:cNvSpPr/>
            <p:nvPr/>
          </p:nvSpPr>
          <p:spPr>
            <a:xfrm>
              <a:off x="4974606" y="924738"/>
              <a:ext cx="2123134" cy="314480"/>
            </a:xfrm>
            <a:prstGeom prst="rect">
              <a:avLst/>
            </a:prstGeom>
            <a:gradFill rotWithShape="1">
              <a:gsLst>
                <a:gs pos="0">
                  <a:srgbClr val="4A66AC">
                    <a:tint val="100000"/>
                    <a:shade val="100000"/>
                    <a:satMod val="130000"/>
                  </a:srgbClr>
                </a:gs>
                <a:gs pos="100000">
                  <a:srgbClr val="4A66AC">
                    <a:tint val="50000"/>
                    <a:shade val="100000"/>
                    <a:satMod val="350000"/>
                  </a:srgbClr>
                </a:gs>
              </a:gsLst>
              <a:lin ang="16200000" scaled="0"/>
            </a:gra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NE</a:t>
              </a:r>
              <a:endParaRPr kumimoji="0" lang="en-US" sz="1200" b="1"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38" name="Rectangle 45"/>
            <p:cNvSpPr/>
            <p:nvPr/>
          </p:nvSpPr>
          <p:spPr>
            <a:xfrm>
              <a:off x="5036205" y="846118"/>
              <a:ext cx="2191975" cy="314480"/>
            </a:xfrm>
            <a:prstGeom prst="rect">
              <a:avLst/>
            </a:prstGeom>
            <a:gradFill rotWithShape="1">
              <a:gsLst>
                <a:gs pos="0">
                  <a:srgbClr val="4A66AC">
                    <a:tint val="100000"/>
                    <a:shade val="100000"/>
                    <a:satMod val="130000"/>
                  </a:srgbClr>
                </a:gs>
                <a:gs pos="100000">
                  <a:srgbClr val="4A66AC">
                    <a:tint val="50000"/>
                    <a:shade val="100000"/>
                    <a:satMod val="350000"/>
                  </a:srgbClr>
                </a:gs>
              </a:gsLst>
              <a:lin ang="16200000" scaled="0"/>
            </a:gra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SDN Controller</a:t>
              </a:r>
              <a:endParaRPr kumimoji="0" lang="en-US" sz="1200" b="0"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39" name="Rectangle 46"/>
            <p:cNvSpPr/>
            <p:nvPr/>
          </p:nvSpPr>
          <p:spPr>
            <a:xfrm>
              <a:off x="2155560" y="1003357"/>
              <a:ext cx="1999939" cy="314480"/>
            </a:xfrm>
            <a:prstGeom prst="rect">
              <a:avLst/>
            </a:prstGeom>
            <a:gradFill rotWithShape="1">
              <a:gsLst>
                <a:gs pos="0">
                  <a:srgbClr val="4A66AC">
                    <a:tint val="100000"/>
                    <a:shade val="100000"/>
                    <a:satMod val="130000"/>
                  </a:srgbClr>
                </a:gs>
                <a:gs pos="100000">
                  <a:srgbClr val="4A66AC">
                    <a:tint val="50000"/>
                    <a:shade val="100000"/>
                    <a:satMod val="350000"/>
                  </a:srgbClr>
                </a:gs>
              </a:gsLst>
              <a:lin ang="16200000" scaled="0"/>
            </a:gra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NE</a:t>
              </a:r>
              <a:endParaRPr kumimoji="0" lang="en-US" sz="1200" b="1"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40" name="Rectangle 47"/>
            <p:cNvSpPr/>
            <p:nvPr/>
          </p:nvSpPr>
          <p:spPr>
            <a:xfrm>
              <a:off x="2213530" y="924738"/>
              <a:ext cx="2123134" cy="314480"/>
            </a:xfrm>
            <a:prstGeom prst="rect">
              <a:avLst/>
            </a:prstGeom>
            <a:gradFill rotWithShape="1">
              <a:gsLst>
                <a:gs pos="0">
                  <a:srgbClr val="4A66AC">
                    <a:tint val="100000"/>
                    <a:shade val="100000"/>
                    <a:satMod val="130000"/>
                  </a:srgbClr>
                </a:gs>
                <a:gs pos="100000">
                  <a:srgbClr val="4A66AC">
                    <a:tint val="50000"/>
                    <a:shade val="100000"/>
                    <a:satMod val="350000"/>
                  </a:srgbClr>
                </a:gs>
              </a:gsLst>
              <a:lin ang="16200000" scaled="0"/>
            </a:gra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NE</a:t>
              </a:r>
              <a:endParaRPr kumimoji="0" lang="en-US" sz="1200" b="1"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41" name="Rectangle 48"/>
            <p:cNvSpPr/>
            <p:nvPr/>
          </p:nvSpPr>
          <p:spPr>
            <a:xfrm>
              <a:off x="2275129" y="846118"/>
              <a:ext cx="2191975" cy="314480"/>
            </a:xfrm>
            <a:prstGeom prst="rect">
              <a:avLst/>
            </a:prstGeom>
            <a:gradFill rotWithShape="1">
              <a:gsLst>
                <a:gs pos="0">
                  <a:srgbClr val="4A66AC">
                    <a:tint val="100000"/>
                    <a:shade val="100000"/>
                    <a:satMod val="130000"/>
                  </a:srgbClr>
                </a:gs>
                <a:gs pos="100000">
                  <a:srgbClr val="4A66AC">
                    <a:tint val="50000"/>
                    <a:shade val="100000"/>
                    <a:satMod val="350000"/>
                  </a:srgbClr>
                </a:gs>
              </a:gsLst>
              <a:lin ang="16200000" scaled="0"/>
            </a:gra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Application</a:t>
              </a:r>
              <a:endParaRPr kumimoji="0" lang="en-US" sz="1200" b="0"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cxnSp>
          <p:nvCxnSpPr>
            <p:cNvPr id="142" name="Straight Connector 104"/>
            <p:cNvCxnSpPr/>
            <p:nvPr/>
          </p:nvCxnSpPr>
          <p:spPr>
            <a:xfrm>
              <a:off x="7705063" y="2124942"/>
              <a:ext cx="1" cy="753353"/>
            </a:xfrm>
            <a:prstGeom prst="line">
              <a:avLst/>
            </a:prstGeom>
            <a:noFill/>
            <a:ln w="25400" cap="flat" cmpd="sng" algn="ctr">
              <a:solidFill>
                <a:srgbClr val="4A66AC"/>
              </a:solidFill>
              <a:prstDash val="solid"/>
            </a:ln>
            <a:effectLst>
              <a:outerShdw blurRad="40000" dist="20000" dir="5400000" rotWithShape="0">
                <a:srgbClr val="000000">
                  <a:alpha val="38000"/>
                </a:srgbClr>
              </a:outerShdw>
            </a:effectLst>
          </p:spPr>
        </p:cxnSp>
        <p:cxnSp>
          <p:nvCxnSpPr>
            <p:cNvPr id="143" name="Straight Connector 107"/>
            <p:cNvCxnSpPr/>
            <p:nvPr/>
          </p:nvCxnSpPr>
          <p:spPr>
            <a:xfrm>
              <a:off x="1235781" y="2124942"/>
              <a:ext cx="0" cy="712886"/>
            </a:xfrm>
            <a:prstGeom prst="line">
              <a:avLst/>
            </a:prstGeom>
            <a:noFill/>
            <a:ln w="25400" cap="flat" cmpd="sng" algn="ctr">
              <a:solidFill>
                <a:srgbClr val="4A66AC"/>
              </a:solidFill>
              <a:prstDash val="solid"/>
            </a:ln>
            <a:effectLst>
              <a:outerShdw blurRad="40000" dist="20000" dir="5400000" rotWithShape="0">
                <a:srgbClr val="000000">
                  <a:alpha val="38000"/>
                </a:srgbClr>
              </a:outerShdw>
            </a:effectLst>
          </p:spPr>
        </p:cxnSp>
        <p:cxnSp>
          <p:nvCxnSpPr>
            <p:cNvPr id="144" name="Straight Connector 111"/>
            <p:cNvCxnSpPr/>
            <p:nvPr/>
          </p:nvCxnSpPr>
          <p:spPr>
            <a:xfrm>
              <a:off x="6221733" y="2124942"/>
              <a:ext cx="1" cy="742751"/>
            </a:xfrm>
            <a:prstGeom prst="line">
              <a:avLst/>
            </a:prstGeom>
            <a:noFill/>
            <a:ln w="25400" cap="flat" cmpd="sng" algn="ctr">
              <a:solidFill>
                <a:srgbClr val="4A66AC"/>
              </a:solidFill>
              <a:prstDash val="solid"/>
            </a:ln>
            <a:effectLst>
              <a:outerShdw blurRad="40000" dist="20000" dir="5400000" rotWithShape="0">
                <a:srgbClr val="000000">
                  <a:alpha val="38000"/>
                </a:srgbClr>
              </a:outerShdw>
            </a:effectLst>
          </p:spPr>
        </p:cxnSp>
        <p:cxnSp>
          <p:nvCxnSpPr>
            <p:cNvPr id="145" name="Straight Connector 114"/>
            <p:cNvCxnSpPr/>
            <p:nvPr/>
          </p:nvCxnSpPr>
          <p:spPr>
            <a:xfrm>
              <a:off x="4519561" y="2096829"/>
              <a:ext cx="0" cy="770864"/>
            </a:xfrm>
            <a:prstGeom prst="line">
              <a:avLst/>
            </a:prstGeom>
            <a:noFill/>
            <a:ln w="25400" cap="flat" cmpd="sng" algn="ctr">
              <a:solidFill>
                <a:srgbClr val="4A66AC"/>
              </a:solidFill>
              <a:prstDash val="solid"/>
            </a:ln>
            <a:effectLst>
              <a:outerShdw blurRad="40000" dist="20000" dir="5400000" rotWithShape="0">
                <a:srgbClr val="000000">
                  <a:alpha val="38000"/>
                </a:srgbClr>
              </a:outerShdw>
            </a:effectLst>
          </p:spPr>
        </p:cxnSp>
        <p:cxnSp>
          <p:nvCxnSpPr>
            <p:cNvPr id="146" name="Straight Connector 117"/>
            <p:cNvCxnSpPr/>
            <p:nvPr/>
          </p:nvCxnSpPr>
          <p:spPr>
            <a:xfrm>
              <a:off x="2790001" y="2106073"/>
              <a:ext cx="0" cy="758086"/>
            </a:xfrm>
            <a:prstGeom prst="line">
              <a:avLst/>
            </a:prstGeom>
            <a:noFill/>
            <a:ln w="25400" cap="flat" cmpd="sng" algn="ctr">
              <a:solidFill>
                <a:srgbClr val="4A66AC"/>
              </a:solidFill>
              <a:prstDash val="solid"/>
            </a:ln>
            <a:effectLst>
              <a:outerShdw blurRad="40000" dist="20000" dir="5400000" rotWithShape="0">
                <a:srgbClr val="000000">
                  <a:alpha val="38000"/>
                </a:srgbClr>
              </a:outerShdw>
            </a:effectLst>
          </p:spPr>
        </p:cxnSp>
        <p:sp>
          <p:nvSpPr>
            <p:cNvPr id="147" name="Rectangle 118"/>
            <p:cNvSpPr/>
            <p:nvPr/>
          </p:nvSpPr>
          <p:spPr>
            <a:xfrm>
              <a:off x="783961" y="1920720"/>
              <a:ext cx="7391400" cy="282842"/>
            </a:xfrm>
            <a:prstGeom prst="rect">
              <a:avLst/>
            </a:prstGeom>
            <a:solidFill>
              <a:srgbClr val="CCECFF">
                <a:alpha val="49804"/>
              </a:srgbClr>
            </a:solidFill>
            <a:ln w="19050" cap="flat" cmpd="sng" algn="ctr">
              <a:solidFill>
                <a:srgbClr val="C00000"/>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ysClr val="window" lastClr="FFFFFF"/>
                </a:solidFill>
                <a:effectLst/>
                <a:uLnTx/>
                <a:uFillTx/>
                <a:latin typeface="Nokia Pure Text Light" pitchFamily="34" charset="0"/>
                <a:ea typeface="Nokia Pure Text Light" pitchFamily="34" charset="0"/>
                <a:cs typeface="Nokia Pure Text Light" pitchFamily="34" charset="0"/>
              </a:endParaRPr>
            </a:p>
          </p:txBody>
        </p:sp>
        <p:sp>
          <p:nvSpPr>
            <p:cNvPr id="148" name="Rectangle 134"/>
            <p:cNvSpPr/>
            <p:nvPr/>
          </p:nvSpPr>
          <p:spPr>
            <a:xfrm>
              <a:off x="5297784" y="4528681"/>
              <a:ext cx="1829515" cy="282842"/>
            </a:xfrm>
            <a:prstGeom prst="rect">
              <a:avLst/>
            </a:prstGeom>
            <a:noFill/>
            <a:ln w="9525" cap="flat" cmpd="sng" algn="ctr">
              <a:no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Transport API</a:t>
              </a:r>
              <a:endParaRPr kumimoji="0" lang="en-US" sz="1200" b="0"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49" name="Up-Down Arrow 15"/>
            <p:cNvSpPr/>
            <p:nvPr/>
          </p:nvSpPr>
          <p:spPr>
            <a:xfrm>
              <a:off x="4517760" y="1346197"/>
              <a:ext cx="258516" cy="525001"/>
            </a:xfrm>
            <a:prstGeom prst="upDownArrow">
              <a:avLst/>
            </a:prstGeom>
            <a:solidFill>
              <a:srgbClr val="4A66AC">
                <a:lumMod val="40000"/>
                <a:lumOff val="60000"/>
              </a:srgbClr>
            </a:solidFill>
            <a:ln w="9525" cap="flat" cmpd="sng" algn="ctr">
              <a:solidFill>
                <a:srgbClr val="242852"/>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ysClr val="window" lastClr="FFFFFF"/>
                </a:solidFill>
                <a:effectLst/>
                <a:uLnTx/>
                <a:uFillTx/>
                <a:latin typeface="Nokia Pure Text Light" pitchFamily="34" charset="0"/>
                <a:ea typeface="Nokia Pure Text Light" pitchFamily="34" charset="0"/>
                <a:cs typeface="Nokia Pure Text Light" pitchFamily="34" charset="0"/>
              </a:endParaRPr>
            </a:p>
          </p:txBody>
        </p:sp>
        <p:sp>
          <p:nvSpPr>
            <p:cNvPr id="150" name="TextBox 121"/>
            <p:cNvSpPr txBox="1"/>
            <p:nvPr/>
          </p:nvSpPr>
          <p:spPr>
            <a:xfrm>
              <a:off x="4696185" y="1407079"/>
              <a:ext cx="1134217" cy="33525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Transport API</a:t>
              </a:r>
              <a:endParaRPr kumimoji="0" lang="en-US" sz="1200" b="0"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sp>
          <p:nvSpPr>
            <p:cNvPr id="151" name="Rectangle 134"/>
            <p:cNvSpPr/>
            <p:nvPr/>
          </p:nvSpPr>
          <p:spPr>
            <a:xfrm>
              <a:off x="1926960" y="4528681"/>
              <a:ext cx="2788259" cy="282842"/>
            </a:xfrm>
            <a:prstGeom prst="rect">
              <a:avLst/>
            </a:prstGeom>
            <a:noFill/>
            <a:ln w="9525" cap="flat" cmpd="sng" algn="ctr">
              <a:no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SBIs (e.g. TL1, </a:t>
              </a:r>
              <a:r>
                <a:rPr kumimoji="0" lang="en-US" sz="1200" b="0" i="0" u="none" strike="noStrike" kern="1200" cap="none" spc="0" normalizeH="0" baseline="0" noProof="0" err="1"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Openflow</a:t>
              </a:r>
              <a:r>
                <a:rPr kumimoji="0" lang="en-US" sz="1200" b="0" i="0" u="none" strike="noStrike" kern="1200" cap="none" spc="0" normalizeH="0" baseline="0" noProof="0" smtClean="0">
                  <a:ln>
                    <a:noFill/>
                  </a:ln>
                  <a:solidFill>
                    <a:sysClr val="windowText" lastClr="000000"/>
                  </a:solidFill>
                  <a:effectLst/>
                  <a:uLnTx/>
                  <a:uFillTx/>
                  <a:latin typeface="Nokia Pure Text Light" pitchFamily="34" charset="0"/>
                  <a:ea typeface="Nokia Pure Text Light" pitchFamily="34" charset="0"/>
                  <a:cs typeface="Nokia Pure Text Light" pitchFamily="34" charset="0"/>
                </a:rPr>
                <a:t> Optical, etc)</a:t>
              </a:r>
              <a:endParaRPr kumimoji="0" lang="en-US" sz="1200" b="0" i="0" u="none" strike="noStrike" kern="1200" cap="none" spc="0" normalizeH="0" baseline="0" noProof="0">
                <a:ln>
                  <a:noFill/>
                </a:ln>
                <a:solidFill>
                  <a:sysClr val="windowText" lastClr="000000"/>
                </a:solidFill>
                <a:effectLst/>
                <a:uLnTx/>
                <a:uFillTx/>
                <a:latin typeface="Nokia Pure Text Light" pitchFamily="34" charset="0"/>
                <a:ea typeface="Nokia Pure Text Light" pitchFamily="34" charset="0"/>
                <a:cs typeface="Nokia Pure Text Light" pitchFamily="34" charset="0"/>
              </a:endParaRPr>
            </a:p>
          </p:txBody>
        </p:sp>
      </p:grpSp>
      <p:sp>
        <p:nvSpPr>
          <p:cNvPr id="39" name="Slide Number Placeholder 38"/>
          <p:cNvSpPr>
            <a:spLocks noGrp="1"/>
          </p:cNvSpPr>
          <p:nvPr>
            <p:ph type="sldNum" sz="quarter" idx="4"/>
          </p:nvPr>
        </p:nvSpPr>
        <p:spPr/>
        <p:txBody>
          <a:bodyPr/>
          <a:lstStyle/>
          <a:p>
            <a:fld id="{95FB27F1-C2FE-E646-9E41-8F3092BBAFAE}" type="slidenum">
              <a:rPr lang="en-US" smtClean="0"/>
              <a:pPr/>
              <a:t>14</a:t>
            </a:fld>
            <a:endParaRPr lang="en-US"/>
          </a:p>
        </p:txBody>
      </p:sp>
      <p:sp>
        <p:nvSpPr>
          <p:cNvPr id="40" name="Footer Placeholder 39"/>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33622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TAPI Concepts Overview</a:t>
            </a:r>
            <a:endParaRPr lang="en-US"/>
          </a:p>
        </p:txBody>
      </p:sp>
      <p:sp>
        <p:nvSpPr>
          <p:cNvPr id="5" name="Content Placeholder 5"/>
          <p:cNvSpPr txBox="1">
            <a:spLocks/>
          </p:cNvSpPr>
          <p:nvPr/>
        </p:nvSpPr>
        <p:spPr>
          <a:xfrm>
            <a:off x="315589" y="900155"/>
            <a:ext cx="8529006" cy="5256213"/>
          </a:xfrm>
          <a:prstGeom prst="rect">
            <a:avLst/>
          </a:prstGeom>
        </p:spPr>
        <p:txBody>
          <a:bodyPr/>
          <a:lstStyle/>
          <a:p>
            <a:pPr marL="274320" marR="0" lvl="0" indent="-263525" algn="l" defTabSz="914400" rtl="0" eaLnBrk="0" fontAlgn="base" latinLnBrk="0" hangingPunct="0">
              <a:lnSpc>
                <a:spcPct val="100000"/>
              </a:lnSpc>
              <a:spcBef>
                <a:spcPct val="0"/>
              </a:spcBef>
              <a:spcAft>
                <a:spcPts val="600"/>
              </a:spcAft>
              <a:buClr>
                <a:srgbClr val="3333CC"/>
              </a:buClr>
              <a:buSzPct val="75000"/>
              <a:buFont typeface="Wingdings" pitchFamily="2" charset="2"/>
              <a:buChar char="§"/>
              <a:tabLst/>
              <a:defRPr/>
            </a:pP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All TAPI interaction between an API provider (e.g. SDN Controller) and an API Client (e.g. Application, Orchestrator or SDN Controller) occur within a shared “</a:t>
            </a:r>
            <a:r>
              <a:rPr kumimoji="0" lang="en-US" sz="1800" b="0" i="1" u="none" strike="noStrike" kern="0" cap="none" spc="0" normalizeH="0" baseline="0" noProof="0" dirty="0" smtClean="0">
                <a:ln>
                  <a:noFill/>
                </a:ln>
                <a:solidFill>
                  <a:srgbClr val="FF0000"/>
                </a:solidFill>
                <a:effectLst/>
                <a:uLnTx/>
                <a:uFillTx/>
                <a:latin typeface="Gill Sans MT" pitchFamily="34" charset="0"/>
                <a:ea typeface="+mn-ea"/>
                <a:cs typeface="Arial" pitchFamily="34" charset="0"/>
              </a:rPr>
              <a:t>Context</a:t>
            </a: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a:t>
            </a:r>
          </a:p>
          <a:p>
            <a:pPr marL="274320" marR="0" lvl="0" indent="-263525" algn="l" defTabSz="914400" rtl="0" eaLnBrk="0" fontAlgn="base" latinLnBrk="0" hangingPunct="0">
              <a:lnSpc>
                <a:spcPct val="100000"/>
              </a:lnSpc>
              <a:spcBef>
                <a:spcPct val="0"/>
              </a:spcBef>
              <a:spcAft>
                <a:spcPts val="600"/>
              </a:spcAft>
              <a:buClr>
                <a:srgbClr val="3333CC"/>
              </a:buClr>
              <a:buSzPct val="75000"/>
              <a:buFont typeface="Wingdings" pitchFamily="2" charset="2"/>
              <a:buChar char="§"/>
              <a:tabLst/>
              <a:defRPr/>
            </a:pP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TAPI </a:t>
            </a:r>
            <a:r>
              <a:rPr kumimoji="0" lang="en-US" sz="1800" b="0" i="1" u="none" strike="noStrike" kern="0" cap="none" spc="0" normalizeH="0" baseline="0" noProof="0" dirty="0" smtClean="0">
                <a:ln>
                  <a:noFill/>
                </a:ln>
                <a:solidFill>
                  <a:srgbClr val="FF0000"/>
                </a:solidFill>
                <a:effectLst/>
                <a:uLnTx/>
                <a:uFillTx/>
                <a:latin typeface="Gill Sans MT" pitchFamily="34" charset="0"/>
                <a:ea typeface="+mn-ea"/>
                <a:cs typeface="Arial" pitchFamily="34" charset="0"/>
              </a:rPr>
              <a:t>Context</a:t>
            </a: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 is defined by a set of </a:t>
            </a:r>
            <a:r>
              <a:rPr kumimoji="0" lang="en-US" sz="1800" b="0" i="1" u="none" strike="noStrike" kern="0" cap="none" spc="0" normalizeH="0" baseline="0" noProof="0" dirty="0" err="1" smtClean="0">
                <a:ln>
                  <a:noFill/>
                </a:ln>
                <a:solidFill>
                  <a:srgbClr val="FF0000"/>
                </a:solidFill>
                <a:effectLst/>
                <a:uLnTx/>
                <a:uFillTx/>
                <a:latin typeface="Gill Sans MT" pitchFamily="34" charset="0"/>
                <a:ea typeface="+mn-ea"/>
                <a:cs typeface="Arial" pitchFamily="34" charset="0"/>
              </a:rPr>
              <a:t>ServiceEndPoints</a:t>
            </a: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 (and some policy)</a:t>
            </a:r>
          </a:p>
          <a:p>
            <a:pPr marL="731520" marR="0" lvl="1" indent="-285750" algn="l" defTabSz="914400" rtl="0" eaLnBrk="0" fontAlgn="base" latinLnBrk="0" hangingPunct="0">
              <a:lnSpc>
                <a:spcPct val="100000"/>
              </a:lnSpc>
              <a:spcBef>
                <a:spcPct val="0"/>
              </a:spcBef>
              <a:spcAft>
                <a:spcPts val="400"/>
              </a:spcAft>
              <a:buClr>
                <a:srgbClr val="3333CC"/>
              </a:buClr>
              <a:buSzPct val="75000"/>
              <a:buFont typeface="Wingdings" pitchFamily="2" charset="2"/>
              <a:buChar char="§"/>
              <a:tabLst/>
              <a:defRPr/>
            </a:pPr>
            <a:r>
              <a:rPr kumimoji="0" lang="en-US" sz="1600" b="0" i="1" u="none" strike="noStrike" kern="0" cap="none" spc="0" normalizeH="0" baseline="0" noProof="0" dirty="0" err="1" smtClean="0">
                <a:ln>
                  <a:noFill/>
                </a:ln>
                <a:solidFill>
                  <a:schemeClr val="tx1"/>
                </a:solidFill>
                <a:effectLst/>
                <a:uLnTx/>
                <a:uFillTx/>
                <a:latin typeface="Gill Sans MT" pitchFamily="34" charset="0"/>
                <a:cs typeface="Arial" pitchFamily="34" charset="0"/>
              </a:rPr>
              <a:t>ServiceEndPoints</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enable requesting of TAPI Services (e.g. </a:t>
            </a:r>
            <a:r>
              <a:rPr kumimoji="0" lang="en-US" sz="1600" b="0" i="1" u="none" strike="noStrike" kern="0" cap="none" spc="0" normalizeH="0" baseline="0" noProof="0" dirty="0" err="1" smtClean="0">
                <a:ln>
                  <a:noFill/>
                </a:ln>
                <a:solidFill>
                  <a:schemeClr val="tx1"/>
                </a:solidFill>
                <a:effectLst/>
                <a:uLnTx/>
                <a:uFillTx/>
                <a:latin typeface="Gill Sans MT" pitchFamily="34" charset="0"/>
                <a:cs typeface="Arial" pitchFamily="34" charset="0"/>
              </a:rPr>
              <a:t>ConnectivityService</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between them.</a:t>
            </a:r>
          </a:p>
          <a:p>
            <a:pPr marL="731520" marR="0" lvl="1" indent="-285750" algn="l" defTabSz="914400" rtl="0" eaLnBrk="0" fontAlgn="base" latinLnBrk="0" hangingPunct="0">
              <a:lnSpc>
                <a:spcPct val="100000"/>
              </a:lnSpc>
              <a:spcBef>
                <a:spcPct val="0"/>
              </a:spcBef>
              <a:spcAft>
                <a:spcPts val="400"/>
              </a:spcAft>
              <a:buClr>
                <a:srgbClr val="3333CC"/>
              </a:buClr>
              <a:buSzPct val="75000"/>
              <a:buFont typeface="Wingdings" pitchFamily="2" charset="2"/>
              <a:buChar char="§"/>
              <a:tabLst/>
              <a:defRPr/>
            </a:pP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With reference to </a:t>
            </a:r>
            <a:r>
              <a:rPr kumimoji="0" lang="en-US" sz="1600" b="0" i="1" u="none" strike="noStrike" kern="0" cap="none" spc="0" normalizeH="0" baseline="0" noProof="0" dirty="0" err="1" smtClean="0">
                <a:ln>
                  <a:noFill/>
                </a:ln>
                <a:solidFill>
                  <a:schemeClr val="tx1"/>
                </a:solidFill>
                <a:effectLst/>
                <a:uLnTx/>
                <a:uFillTx/>
                <a:latin typeface="Gill Sans MT" pitchFamily="34" charset="0"/>
                <a:cs typeface="Arial" pitchFamily="34" charset="0"/>
              </a:rPr>
              <a:t>ConnectivityServices</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a </a:t>
            </a:r>
            <a:r>
              <a:rPr kumimoji="0" lang="en-US" sz="1600" b="0" i="1" u="none" strike="noStrike" kern="0" cap="none" spc="0" normalizeH="0" baseline="0" noProof="0" dirty="0" err="1" smtClean="0">
                <a:ln>
                  <a:noFill/>
                </a:ln>
                <a:solidFill>
                  <a:schemeClr val="tx1"/>
                </a:solidFill>
                <a:effectLst/>
                <a:uLnTx/>
                <a:uFillTx/>
                <a:latin typeface="Gill Sans MT" pitchFamily="34" charset="0"/>
                <a:cs typeface="Arial" pitchFamily="34" charset="0"/>
              </a:rPr>
              <a:t>ServiceEndPoint</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conceptually represents a pool of “potential” </a:t>
            </a:r>
            <a:r>
              <a:rPr kumimoji="0" lang="en-US" sz="1600" b="0" i="1" u="none" strike="noStrike" kern="0" cap="none" spc="0" normalizeH="0" baseline="0" noProof="0" dirty="0" err="1" smtClean="0">
                <a:ln>
                  <a:noFill/>
                </a:ln>
                <a:solidFill>
                  <a:schemeClr val="tx1"/>
                </a:solidFill>
                <a:effectLst/>
                <a:uLnTx/>
                <a:uFillTx/>
                <a:latin typeface="Gill Sans MT" pitchFamily="34" charset="0"/>
                <a:cs typeface="Arial" pitchFamily="34" charset="0"/>
              </a:rPr>
              <a:t>ConnectionEndPoints</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a:t>
            </a:r>
          </a:p>
          <a:p>
            <a:pPr marL="274320" marR="0" lvl="0" indent="-263525" algn="l" defTabSz="914400" rtl="0" eaLnBrk="0" fontAlgn="base" latinLnBrk="0" hangingPunct="0">
              <a:lnSpc>
                <a:spcPct val="100000"/>
              </a:lnSpc>
              <a:spcBef>
                <a:spcPct val="0"/>
              </a:spcBef>
              <a:spcAft>
                <a:spcPts val="600"/>
              </a:spcAft>
              <a:buClr>
                <a:srgbClr val="3333CC"/>
              </a:buClr>
              <a:buSzPct val="75000"/>
              <a:buFont typeface="Wingdings" pitchFamily="2" charset="2"/>
              <a:buChar char="§"/>
              <a:tabLst/>
              <a:defRPr/>
            </a:pP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A TAPI provider may expose </a:t>
            </a:r>
            <a:r>
              <a:rPr kumimoji="0" lang="en-US" sz="1800" b="0" i="0" u="sng"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one or more</a:t>
            </a: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 abstract </a:t>
            </a:r>
            <a:r>
              <a:rPr kumimoji="0" lang="en-US" sz="1800" b="0" i="1" u="none" strike="noStrike" kern="0" cap="none" spc="0" normalizeH="0" baseline="0" noProof="0" dirty="0" smtClean="0">
                <a:ln>
                  <a:noFill/>
                </a:ln>
                <a:solidFill>
                  <a:srgbClr val="FF0000"/>
                </a:solidFill>
                <a:effectLst/>
                <a:uLnTx/>
                <a:uFillTx/>
                <a:latin typeface="Gill Sans MT" pitchFamily="34" charset="0"/>
                <a:ea typeface="+mn-ea"/>
                <a:cs typeface="Arial" pitchFamily="34" charset="0"/>
              </a:rPr>
              <a:t>Topology</a:t>
            </a: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 within the shared </a:t>
            </a:r>
            <a:r>
              <a:rPr kumimoji="0" lang="en-US" sz="1800" b="0" i="1" u="none" strike="noStrike" kern="0" cap="none" spc="0" normalizeH="0" baseline="0" noProof="0" dirty="0" smtClean="0">
                <a:ln>
                  <a:noFill/>
                </a:ln>
                <a:solidFill>
                  <a:srgbClr val="FF0000"/>
                </a:solidFill>
                <a:effectLst/>
                <a:uLnTx/>
                <a:uFillTx/>
                <a:latin typeface="Gill Sans MT" pitchFamily="34" charset="0"/>
                <a:ea typeface="+mn-ea"/>
                <a:cs typeface="Arial" pitchFamily="34" charset="0"/>
              </a:rPr>
              <a:t>Context</a:t>
            </a:r>
          </a:p>
          <a:p>
            <a:pPr marL="731520" marR="0" lvl="1" indent="-285750" algn="l" defTabSz="914400" rtl="0" eaLnBrk="0" fontAlgn="base" latinLnBrk="0" hangingPunct="0">
              <a:lnSpc>
                <a:spcPct val="100000"/>
              </a:lnSpc>
              <a:spcBef>
                <a:spcPct val="0"/>
              </a:spcBef>
              <a:spcAft>
                <a:spcPts val="400"/>
              </a:spcAft>
              <a:buClr>
                <a:srgbClr val="3333CC"/>
              </a:buClr>
              <a:buSzPct val="75000"/>
              <a:buFont typeface="Wingdings" pitchFamily="2" charset="2"/>
              <a:buChar char="§"/>
              <a:tabLst/>
              <a:defRPr/>
            </a:pP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These topologies </a:t>
            </a:r>
            <a:r>
              <a:rPr kumimoji="0" lang="en-US" sz="1600" b="0" i="0" u="sng" strike="noStrike" kern="0" cap="none" spc="0" normalizeH="0" baseline="0" noProof="0" dirty="0" smtClean="0">
                <a:ln>
                  <a:noFill/>
                </a:ln>
                <a:solidFill>
                  <a:schemeClr val="tx1"/>
                </a:solidFill>
                <a:effectLst/>
                <a:uLnTx/>
                <a:uFillTx/>
                <a:latin typeface="Gill Sans MT" pitchFamily="34" charset="0"/>
                <a:cs typeface="Arial" pitchFamily="34" charset="0"/>
              </a:rPr>
              <a:t>may or may-not </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map 1-to-1 to a provider’s internal topology.</a:t>
            </a:r>
          </a:p>
          <a:p>
            <a:pPr marL="274320" marR="0" lvl="0" indent="-263525" algn="l" defTabSz="914400" rtl="0" eaLnBrk="0" fontAlgn="base" latinLnBrk="0" hangingPunct="0">
              <a:lnSpc>
                <a:spcPct val="100000"/>
              </a:lnSpc>
              <a:spcBef>
                <a:spcPct val="0"/>
              </a:spcBef>
              <a:spcAft>
                <a:spcPts val="600"/>
              </a:spcAft>
              <a:buClr>
                <a:srgbClr val="3333CC"/>
              </a:buClr>
              <a:buSzPct val="75000"/>
              <a:buFont typeface="Wingdings" pitchFamily="2" charset="2"/>
              <a:buChar char="§"/>
              <a:tabLst/>
              <a:defRPr/>
            </a:pP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A </a:t>
            </a:r>
            <a:r>
              <a:rPr kumimoji="0" lang="en-US" sz="1800" b="0" i="1" u="none" strike="noStrike" kern="0" cap="none" spc="0" normalizeH="0" baseline="0" noProof="0" dirty="0" smtClean="0">
                <a:ln>
                  <a:noFill/>
                </a:ln>
                <a:solidFill>
                  <a:srgbClr val="FF0000"/>
                </a:solidFill>
                <a:effectLst/>
                <a:uLnTx/>
                <a:uFillTx/>
                <a:latin typeface="Gill Sans MT" pitchFamily="34" charset="0"/>
                <a:ea typeface="+mn-ea"/>
                <a:cs typeface="Arial" pitchFamily="34" charset="0"/>
              </a:rPr>
              <a:t>Topology</a:t>
            </a: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 is expressed in terms of </a:t>
            </a:r>
            <a:r>
              <a:rPr kumimoji="0" lang="en-US" sz="1800" b="0" i="1" u="none" strike="noStrike" kern="0" cap="none" spc="0" normalizeH="0" baseline="0" noProof="0" dirty="0" smtClean="0">
                <a:ln>
                  <a:noFill/>
                </a:ln>
                <a:solidFill>
                  <a:srgbClr val="FF0000"/>
                </a:solidFill>
                <a:effectLst/>
                <a:uLnTx/>
                <a:uFillTx/>
                <a:latin typeface="Gill Sans MT" pitchFamily="34" charset="0"/>
                <a:ea typeface="+mn-ea"/>
                <a:cs typeface="Arial" pitchFamily="34" charset="0"/>
              </a:rPr>
              <a:t>Nodes</a:t>
            </a: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 and </a:t>
            </a:r>
            <a:r>
              <a:rPr kumimoji="0" lang="en-US" sz="1800" b="0" i="1" u="none" strike="noStrike" kern="0" cap="none" spc="0" normalizeH="0" baseline="0" noProof="0" dirty="0" smtClean="0">
                <a:ln>
                  <a:noFill/>
                </a:ln>
                <a:solidFill>
                  <a:srgbClr val="FF0000"/>
                </a:solidFill>
                <a:effectLst/>
                <a:uLnTx/>
                <a:uFillTx/>
                <a:latin typeface="Gill Sans MT" pitchFamily="34" charset="0"/>
                <a:ea typeface="+mn-ea"/>
                <a:cs typeface="Arial" pitchFamily="34" charset="0"/>
              </a:rPr>
              <a:t>Links</a:t>
            </a: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 between them.</a:t>
            </a:r>
          </a:p>
          <a:p>
            <a:pPr marL="731520" marR="0" lvl="1" indent="-285750" algn="l" defTabSz="914400" rtl="0" eaLnBrk="0" fontAlgn="base" latinLnBrk="0" hangingPunct="0">
              <a:lnSpc>
                <a:spcPct val="100000"/>
              </a:lnSpc>
              <a:spcBef>
                <a:spcPct val="0"/>
              </a:spcBef>
              <a:spcAft>
                <a:spcPts val="400"/>
              </a:spcAft>
              <a:buClr>
                <a:srgbClr val="3333CC"/>
              </a:buClr>
              <a:buSzPct val="75000"/>
              <a:buFont typeface="Wingdings" pitchFamily="2" charset="2"/>
              <a:buChar char="§"/>
              <a:tabLst/>
              <a:defRPr/>
            </a:pPr>
            <a:r>
              <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rPr>
              <a:t>Links</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terminate on </a:t>
            </a:r>
            <a:r>
              <a:rPr kumimoji="0" lang="en-US" sz="1600" b="0" i="1" u="none" strike="noStrike" kern="0" cap="none" spc="0" normalizeH="0" baseline="0" noProof="0" dirty="0" err="1" smtClean="0">
                <a:ln>
                  <a:noFill/>
                </a:ln>
                <a:solidFill>
                  <a:schemeClr val="tx1"/>
                </a:solidFill>
                <a:effectLst/>
                <a:uLnTx/>
                <a:uFillTx/>
                <a:latin typeface="Gill Sans MT" pitchFamily="34" charset="0"/>
                <a:cs typeface="Arial" pitchFamily="34" charset="0"/>
              </a:rPr>
              <a:t>NodeEdgePoints</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a:t>
            </a:r>
            <a:r>
              <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rPr>
              <a:t>Nodes</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aggregate </a:t>
            </a:r>
            <a:r>
              <a:rPr kumimoji="0" lang="en-US" sz="1600" b="0" i="1" u="none" strike="noStrike" kern="0" cap="none" spc="0" normalizeH="0" baseline="0" noProof="0" dirty="0" err="1" smtClean="0">
                <a:ln>
                  <a:noFill/>
                </a:ln>
                <a:solidFill>
                  <a:schemeClr val="tx1"/>
                </a:solidFill>
                <a:effectLst/>
                <a:uLnTx/>
                <a:uFillTx/>
                <a:latin typeface="Gill Sans MT" pitchFamily="34" charset="0"/>
                <a:cs typeface="Arial" pitchFamily="34" charset="0"/>
              </a:rPr>
              <a:t>NodeEdgePoint</a:t>
            </a:r>
            <a:endPar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endParaRPr>
          </a:p>
          <a:p>
            <a:pPr marL="731520" marR="0" lvl="1" indent="-285750" algn="l" defTabSz="914400" rtl="0" eaLnBrk="0" fontAlgn="base" latinLnBrk="0" hangingPunct="0">
              <a:lnSpc>
                <a:spcPct val="100000"/>
              </a:lnSpc>
              <a:spcBef>
                <a:spcPct val="0"/>
              </a:spcBef>
              <a:spcAft>
                <a:spcPts val="400"/>
              </a:spcAft>
              <a:buClr>
                <a:srgbClr val="3333CC"/>
              </a:buClr>
              <a:buSzPct val="75000"/>
              <a:buFont typeface="Wingdings" pitchFamily="2" charset="2"/>
              <a:buChar char="§"/>
              <a:tabLst/>
              <a:defRPr/>
            </a:pPr>
            <a:r>
              <a:rPr kumimoji="0" lang="en-US" sz="1600" b="0" i="1" u="none" strike="noStrike" kern="0" cap="none" spc="0" normalizeH="0" baseline="0" noProof="0" dirty="0" err="1" smtClean="0">
                <a:ln>
                  <a:noFill/>
                </a:ln>
                <a:solidFill>
                  <a:schemeClr val="tx1"/>
                </a:solidFill>
                <a:effectLst/>
                <a:uLnTx/>
                <a:uFillTx/>
                <a:latin typeface="Gill Sans MT" pitchFamily="34" charset="0"/>
                <a:cs typeface="Arial" pitchFamily="34" charset="0"/>
              </a:rPr>
              <a:t>NodeEdgePoint</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and </a:t>
            </a:r>
            <a:r>
              <a:rPr kumimoji="0" lang="en-US" sz="1600" b="0" i="1" u="none" strike="noStrike" kern="0" cap="none" spc="0" normalizeH="0" baseline="0" noProof="0" dirty="0" err="1" smtClean="0">
                <a:ln>
                  <a:noFill/>
                </a:ln>
                <a:solidFill>
                  <a:schemeClr val="tx1"/>
                </a:solidFill>
                <a:effectLst/>
                <a:uLnTx/>
                <a:uFillTx/>
                <a:latin typeface="Gill Sans MT" pitchFamily="34" charset="0"/>
                <a:cs typeface="Arial" pitchFamily="34" charset="0"/>
              </a:rPr>
              <a:t>ConnectionEndPoints</a:t>
            </a:r>
            <a:r>
              <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rPr>
              <a:t>  </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have a server-client/</a:t>
            </a:r>
            <a:r>
              <a:rPr kumimoji="0" lang="en-US" sz="1600" b="0" i="0" u="none" strike="noStrike" kern="0" cap="none" spc="0" normalizeH="0" baseline="0" noProof="0" dirty="0" err="1" smtClean="0">
                <a:ln>
                  <a:noFill/>
                </a:ln>
                <a:solidFill>
                  <a:schemeClr val="tx1"/>
                </a:solidFill>
                <a:effectLst/>
                <a:uLnTx/>
                <a:uFillTx/>
                <a:latin typeface="Gill Sans MT" pitchFamily="34" charset="0"/>
                <a:cs typeface="Arial" pitchFamily="34" charset="0"/>
              </a:rPr>
              <a:t>mux-demux</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etc relationship in terms of data-plane signal hierarchy</a:t>
            </a:r>
          </a:p>
          <a:p>
            <a:pPr marL="274320" marR="0" lvl="0" indent="-263525" algn="l" defTabSz="914400" rtl="0" eaLnBrk="0" fontAlgn="base" latinLnBrk="0" hangingPunct="0">
              <a:lnSpc>
                <a:spcPct val="100000"/>
              </a:lnSpc>
              <a:spcBef>
                <a:spcPct val="0"/>
              </a:spcBef>
              <a:spcAft>
                <a:spcPts val="600"/>
              </a:spcAft>
              <a:buClr>
                <a:srgbClr val="3333CC"/>
              </a:buClr>
              <a:buSzPct val="75000"/>
              <a:buFont typeface="Wingdings" pitchFamily="2" charset="2"/>
              <a:buChar char="§"/>
              <a:tabLst/>
              <a:defRPr/>
            </a:pP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TAPI provider creates(provisions) one or more </a:t>
            </a:r>
            <a:r>
              <a:rPr kumimoji="0" lang="en-US" sz="1800" b="0" i="1" u="none" strike="noStrike" kern="0" cap="none" spc="0" normalizeH="0" baseline="0" noProof="0" dirty="0" smtClean="0">
                <a:ln>
                  <a:noFill/>
                </a:ln>
                <a:solidFill>
                  <a:srgbClr val="FF0000"/>
                </a:solidFill>
                <a:effectLst/>
                <a:uLnTx/>
                <a:uFillTx/>
                <a:latin typeface="Gill Sans MT" pitchFamily="34" charset="0"/>
                <a:ea typeface="+mn-ea"/>
                <a:cs typeface="Arial" pitchFamily="34" charset="0"/>
              </a:rPr>
              <a:t>Connections</a:t>
            </a: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 in response to a successful </a:t>
            </a:r>
            <a:r>
              <a:rPr kumimoji="0" lang="en-US" sz="1800" b="0" i="1" u="none" strike="noStrike" kern="0" cap="none" spc="0" normalizeH="0" baseline="0" noProof="0" dirty="0" err="1" smtClean="0">
                <a:ln>
                  <a:noFill/>
                </a:ln>
                <a:solidFill>
                  <a:srgbClr val="FF0000"/>
                </a:solidFill>
                <a:effectLst/>
                <a:uLnTx/>
                <a:uFillTx/>
                <a:latin typeface="Gill Sans MT" pitchFamily="34" charset="0"/>
                <a:ea typeface="+mn-ea"/>
                <a:cs typeface="Arial" pitchFamily="34" charset="0"/>
              </a:rPr>
              <a:t>ConnectivityService</a:t>
            </a: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 request between a set of </a:t>
            </a:r>
            <a:r>
              <a:rPr kumimoji="0" lang="en-US" sz="1800" b="0" i="0" u="sng"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2 or more</a:t>
            </a: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 </a:t>
            </a:r>
            <a:r>
              <a:rPr kumimoji="0" lang="en-US" sz="1800" b="0" i="1" u="none" strike="noStrike" kern="0" cap="none" spc="0" normalizeH="0" baseline="0" noProof="0" dirty="0" err="1" smtClean="0">
                <a:ln>
                  <a:noFill/>
                </a:ln>
                <a:solidFill>
                  <a:srgbClr val="FF0000"/>
                </a:solidFill>
                <a:effectLst/>
                <a:uLnTx/>
                <a:uFillTx/>
                <a:latin typeface="Gill Sans MT" pitchFamily="34" charset="0"/>
                <a:ea typeface="+mn-ea"/>
                <a:cs typeface="Arial" pitchFamily="34" charset="0"/>
              </a:rPr>
              <a:t>ServiceEndPoints</a:t>
            </a:r>
            <a:r>
              <a:rPr kumimoji="0" lang="en-US" sz="1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 </a:t>
            </a:r>
          </a:p>
          <a:p>
            <a:pPr marL="731520" marR="0" lvl="1" indent="-285750" algn="l" defTabSz="914400" rtl="0" eaLnBrk="0" fontAlgn="base" latinLnBrk="0" hangingPunct="0">
              <a:lnSpc>
                <a:spcPct val="100000"/>
              </a:lnSpc>
              <a:spcBef>
                <a:spcPct val="0"/>
              </a:spcBef>
              <a:spcAft>
                <a:spcPts val="400"/>
              </a:spcAft>
              <a:buClr>
                <a:srgbClr val="3333CC"/>
              </a:buClr>
              <a:buSzPct val="75000"/>
              <a:buFont typeface="Wingdings" pitchFamily="2" charset="2"/>
              <a:buChar char="§"/>
              <a:tabLst/>
              <a:defRPr/>
            </a:pPr>
            <a:r>
              <a:rPr kumimoji="0" lang="en-US" sz="1600" b="0" i="1" u="none" strike="noStrike" kern="0" cap="none" spc="0" normalizeH="0" baseline="0" noProof="0" dirty="0" err="1" smtClean="0">
                <a:ln>
                  <a:noFill/>
                </a:ln>
                <a:solidFill>
                  <a:schemeClr val="tx1"/>
                </a:solidFill>
                <a:effectLst/>
                <a:uLnTx/>
                <a:uFillTx/>
                <a:latin typeface="Gill Sans MT" pitchFamily="34" charset="0"/>
                <a:cs typeface="Arial" pitchFamily="34" charset="0"/>
              </a:rPr>
              <a:t>ConnectionEndPoints</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encapsulate information related to a </a:t>
            </a:r>
            <a:r>
              <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rPr>
              <a:t>Connection</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at the ingress/egress points of every </a:t>
            </a:r>
            <a:r>
              <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rPr>
              <a:t>Node</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that the </a:t>
            </a:r>
            <a:r>
              <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rPr>
              <a:t>Connection</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traverses in a </a:t>
            </a:r>
            <a:r>
              <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rPr>
              <a:t>Topology</a:t>
            </a:r>
          </a:p>
          <a:p>
            <a:pPr marL="731520" marR="0" lvl="1" indent="-285750" algn="l" defTabSz="914400" rtl="0" eaLnBrk="0" fontAlgn="base" latinLnBrk="0" hangingPunct="0">
              <a:lnSpc>
                <a:spcPct val="100000"/>
              </a:lnSpc>
              <a:spcBef>
                <a:spcPct val="0"/>
              </a:spcBef>
              <a:spcAft>
                <a:spcPts val="400"/>
              </a:spcAft>
              <a:buClr>
                <a:srgbClr val="3333CC"/>
              </a:buClr>
              <a:buSzPct val="75000"/>
              <a:buFont typeface="Wingdings" pitchFamily="2" charset="2"/>
              <a:buChar char="§"/>
              <a:tabLst/>
              <a:defRPr/>
            </a:pP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Knowledge of  </a:t>
            </a:r>
            <a:r>
              <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rPr>
              <a:t>Topology</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is needed to understand the </a:t>
            </a:r>
            <a:r>
              <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rPr>
              <a:t>Route</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of a </a:t>
            </a:r>
            <a:r>
              <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rPr>
              <a:t>Connection</a:t>
            </a:r>
          </a:p>
          <a:p>
            <a:pPr marL="731520" marR="0" lvl="1" indent="-285750" algn="l" defTabSz="914400" rtl="0" eaLnBrk="0" fontAlgn="base" latinLnBrk="0" hangingPunct="0">
              <a:lnSpc>
                <a:spcPct val="100000"/>
              </a:lnSpc>
              <a:spcBef>
                <a:spcPct val="0"/>
              </a:spcBef>
              <a:spcAft>
                <a:spcPts val="400"/>
              </a:spcAft>
              <a:buClr>
                <a:srgbClr val="3333CC"/>
              </a:buClr>
              <a:buSzPct val="75000"/>
              <a:buFont typeface="Wingdings" pitchFamily="2" charset="2"/>
              <a:buChar char="§"/>
              <a:tabLst/>
              <a:defRPr/>
            </a:pPr>
            <a:r>
              <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rPr>
              <a:t>Route</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of a </a:t>
            </a:r>
            <a:r>
              <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rPr>
              <a:t>Connection</a:t>
            </a:r>
            <a:r>
              <a:rPr kumimoji="0" lang="en-US" sz="16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is described as a list (series) of lower-level </a:t>
            </a:r>
            <a:r>
              <a:rPr kumimoji="0" lang="en-US" sz="1600" b="0" i="1" u="none" strike="noStrike" kern="0" cap="none" spc="0" normalizeH="0" baseline="0" noProof="0" dirty="0" smtClean="0">
                <a:ln>
                  <a:noFill/>
                </a:ln>
                <a:solidFill>
                  <a:schemeClr val="tx1"/>
                </a:solidFill>
                <a:effectLst/>
                <a:uLnTx/>
                <a:uFillTx/>
                <a:latin typeface="Gill Sans MT" pitchFamily="34" charset="0"/>
                <a:cs typeface="Arial" pitchFamily="34" charset="0"/>
              </a:rPr>
              <a:t>Connections</a:t>
            </a:r>
            <a:endParaRPr kumimoji="0" lang="en-US" sz="1800" b="0" i="0" u="none" strike="noStrike" kern="0" cap="none" spc="0" normalizeH="0" baseline="0" noProof="0" dirty="0">
              <a:ln>
                <a:noFill/>
              </a:ln>
              <a:solidFill>
                <a:schemeClr val="tx1"/>
              </a:solidFill>
              <a:effectLst/>
              <a:uLnTx/>
              <a:uFillTx/>
              <a:latin typeface="Gill Sans MT" pitchFamily="34" charset="0"/>
              <a:cs typeface="Arial" pitchFamily="34" charset="0"/>
            </a:endParaRPr>
          </a:p>
        </p:txBody>
      </p:sp>
      <p:sp>
        <p:nvSpPr>
          <p:cNvPr id="6" name="Slide Number Placeholder 5"/>
          <p:cNvSpPr>
            <a:spLocks noGrp="1"/>
          </p:cNvSpPr>
          <p:nvPr>
            <p:ph type="sldNum" sz="quarter" idx="4"/>
          </p:nvPr>
        </p:nvSpPr>
        <p:spPr/>
        <p:txBody>
          <a:bodyPr/>
          <a:lstStyle/>
          <a:p>
            <a:fld id="{95FB27F1-C2FE-E646-9E41-8F3092BBAFAE}" type="slidenum">
              <a:rPr lang="en-US" smtClean="0"/>
              <a:pPr/>
              <a:t>15</a:t>
            </a:fld>
            <a:endParaRPr lang="en-US"/>
          </a:p>
        </p:txBody>
      </p:sp>
      <p:sp>
        <p:nvSpPr>
          <p:cNvPr id="7" name="Footer Placeholder 6"/>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TAPI Interface Overview</a:t>
            </a:r>
            <a:endParaRPr lang="en-US"/>
          </a:p>
        </p:txBody>
      </p:sp>
      <p:sp>
        <p:nvSpPr>
          <p:cNvPr id="7" name="Content Placeholder 3"/>
          <p:cNvSpPr txBox="1">
            <a:spLocks/>
          </p:cNvSpPr>
          <p:nvPr/>
        </p:nvSpPr>
        <p:spPr>
          <a:xfrm>
            <a:off x="356050" y="990600"/>
            <a:ext cx="8439992" cy="5181600"/>
          </a:xfrm>
          <a:prstGeom prst="rect">
            <a:avLst/>
          </a:prstGeom>
        </p:spPr>
        <p:txBody>
          <a:bodyPr>
            <a:normAutofit fontScale="92500" lnSpcReduction="10000"/>
          </a:bodyPr>
          <a:lstStyle/>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0" i="0" u="none" strike="noStrike" kern="0" cap="none" spc="0" normalizeH="0" baseline="0" noProof="0" smtClean="0">
                <a:ln>
                  <a:noFill/>
                </a:ln>
                <a:solidFill>
                  <a:schemeClr val="tx1"/>
                </a:solidFill>
                <a:effectLst/>
                <a:uLnTx/>
                <a:uFillTx/>
                <a:latin typeface="Gill Sans MT" pitchFamily="34" charset="0"/>
                <a:ea typeface="+mn-ea"/>
                <a:cs typeface="Arial" pitchFamily="34" charset="0"/>
              </a:rPr>
              <a:t>TAPI SDK 1.0 is an initial release that targets interfaces to key Transport SDN controller functions</a:t>
            </a: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endParaRPr kumimoji="0" lang="en-US" sz="2000" b="0" i="0" u="none" strike="noStrike" kern="0" cap="none" spc="0" normalizeH="0" baseline="0" noProof="0" smtClean="0">
              <a:ln>
                <a:noFill/>
              </a:ln>
              <a:solidFill>
                <a:schemeClr val="tx1"/>
              </a:solidFill>
              <a:effectLst/>
              <a:uLnTx/>
              <a:uFillTx/>
              <a:latin typeface="Gill Sans MT" pitchFamily="34" charset="0"/>
              <a:ea typeface="+mn-ea"/>
              <a:cs typeface="Arial" pitchFamily="34" charset="0"/>
            </a:endParaRP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0" i="0" u="none" strike="noStrike" kern="0" cap="none" spc="0" normalizeH="0" baseline="0" noProof="0" smtClean="0">
                <a:ln>
                  <a:noFill/>
                </a:ln>
                <a:solidFill>
                  <a:srgbClr val="FF0000"/>
                </a:solidFill>
                <a:effectLst/>
                <a:uLnTx/>
                <a:uFillTx/>
                <a:latin typeface="Gill Sans MT" pitchFamily="34" charset="0"/>
                <a:ea typeface="+mn-ea"/>
                <a:cs typeface="Arial" pitchFamily="34" charset="0"/>
              </a:rPr>
              <a:t>Topology Service</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Retrieve Topology, Node, Link &amp; Edge-Point details – (L0-L2) layers</a:t>
            </a: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0" i="0" u="none" strike="noStrike" kern="0" cap="none" spc="0" normalizeH="0" baseline="0" noProof="0" smtClean="0">
                <a:ln>
                  <a:noFill/>
                </a:ln>
                <a:solidFill>
                  <a:srgbClr val="FF0000"/>
                </a:solidFill>
                <a:effectLst/>
                <a:uLnTx/>
                <a:uFillTx/>
                <a:latin typeface="Gill Sans MT" pitchFamily="34" charset="0"/>
                <a:ea typeface="+mn-ea"/>
                <a:cs typeface="Arial" pitchFamily="34" charset="0"/>
              </a:rPr>
              <a:t>Connectivity Service</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Retrieve &amp; Request P2P, P2MP, MP2MP connectivity - (L0-L2) layers</a:t>
            </a: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0" i="0" u="none" strike="noStrike" kern="0" cap="none" spc="0" normalizeH="0" baseline="0" noProof="0" smtClean="0">
                <a:ln>
                  <a:noFill/>
                </a:ln>
                <a:solidFill>
                  <a:srgbClr val="FF0000"/>
                </a:solidFill>
                <a:effectLst/>
                <a:uLnTx/>
                <a:uFillTx/>
                <a:latin typeface="Gill Sans MT" pitchFamily="34" charset="0"/>
                <a:ea typeface="+mn-ea"/>
                <a:cs typeface="Arial" pitchFamily="34" charset="0"/>
              </a:rPr>
              <a:t>Path Computation Service</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Request for Computation &amp; Optimization of paths</a:t>
            </a: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0" i="0" u="none" strike="noStrike" kern="0" cap="none" spc="0" normalizeH="0" baseline="0" noProof="0" smtClean="0">
                <a:ln>
                  <a:noFill/>
                </a:ln>
                <a:solidFill>
                  <a:srgbClr val="FF0000"/>
                </a:solidFill>
                <a:effectLst/>
                <a:uLnTx/>
                <a:uFillTx/>
                <a:latin typeface="Gill Sans MT" pitchFamily="34" charset="0"/>
                <a:ea typeface="+mn-ea"/>
                <a:cs typeface="Arial" pitchFamily="34" charset="0"/>
              </a:rPr>
              <a:t>Virtual Network Service</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Create, Update, Delete Virtual Network topologies</a:t>
            </a: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0" i="0" u="none" strike="noStrike" kern="0" cap="none" spc="0" normalizeH="0" baseline="0" noProof="0" smtClean="0">
                <a:ln>
                  <a:noFill/>
                </a:ln>
                <a:solidFill>
                  <a:srgbClr val="FF0000"/>
                </a:solidFill>
                <a:effectLst/>
                <a:uLnTx/>
                <a:uFillTx/>
                <a:latin typeface="Gill Sans MT" pitchFamily="34" charset="0"/>
                <a:ea typeface="+mn-ea"/>
                <a:cs typeface="Arial" pitchFamily="34" charset="0"/>
              </a:rPr>
              <a:t>Notification Framework</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Subscription and filtering</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Autonomous mechanism</a:t>
            </a: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endParaRPr kumimoji="0" lang="en-US" sz="2000" b="0" i="0" u="none" strike="noStrike" kern="0" cap="none" spc="0" normalizeH="0" baseline="0" noProof="0">
              <a:ln>
                <a:noFill/>
              </a:ln>
              <a:solidFill>
                <a:schemeClr val="tx1"/>
              </a:solidFill>
              <a:effectLst/>
              <a:uLnTx/>
              <a:uFillTx/>
              <a:latin typeface="Gill Sans MT" pitchFamily="34" charset="0"/>
              <a:ea typeface="+mn-ea"/>
              <a:cs typeface="Arial" pitchFamily="34" charset="0"/>
            </a:endParaRPr>
          </a:p>
        </p:txBody>
      </p:sp>
      <p:sp>
        <p:nvSpPr>
          <p:cNvPr id="4" name="Slide Number Placeholder 3"/>
          <p:cNvSpPr>
            <a:spLocks noGrp="1"/>
          </p:cNvSpPr>
          <p:nvPr>
            <p:ph type="sldNum" sz="quarter" idx="4"/>
          </p:nvPr>
        </p:nvSpPr>
        <p:spPr/>
        <p:txBody>
          <a:bodyPr/>
          <a:lstStyle/>
          <a:p>
            <a:fld id="{95FB27F1-C2FE-E646-9E41-8F3092BBAFAE}" type="slidenum">
              <a:rPr lang="en-US" smtClean="0"/>
              <a:pPr/>
              <a:t>16</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T-API Shared Context</a:t>
            </a:r>
            <a:endParaRPr lang="en-US"/>
          </a:p>
        </p:txBody>
      </p:sp>
      <p:sp>
        <p:nvSpPr>
          <p:cNvPr id="9" name="Content Placeholder 6"/>
          <p:cNvSpPr txBox="1">
            <a:spLocks/>
          </p:cNvSpPr>
          <p:nvPr/>
        </p:nvSpPr>
        <p:spPr bwMode="auto">
          <a:xfrm>
            <a:off x="298916" y="1020481"/>
            <a:ext cx="8543925" cy="51529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0" i="0" u="none" strike="noStrike" kern="0" cap="none" spc="0" normalizeH="0" baseline="0" noProof="0" smtClean="0">
                <a:ln>
                  <a:noFill/>
                </a:ln>
                <a:solidFill>
                  <a:schemeClr val="tx1"/>
                </a:solidFill>
                <a:effectLst/>
                <a:uLnTx/>
                <a:uFillTx/>
                <a:latin typeface="Gill Sans MT" pitchFamily="34" charset="0"/>
                <a:ea typeface="+mn-ea"/>
                <a:cs typeface="Arial" pitchFamily="34" charset="0"/>
              </a:rPr>
              <a:t>Shared Context – entire context for the T-API Provider &amp; Client interaction</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Context for Topology, Connectivity, Path Computation, Virtual Network and Notification Service APIs</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Defined by set of</a:t>
            </a:r>
            <a:r>
              <a:rPr kumimoji="0" lang="en-US" sz="1800" b="0" i="0" u="none" strike="noStrike" kern="0" cap="none" spc="0" normalizeH="0" baseline="0" noProof="0" smtClean="0">
                <a:ln>
                  <a:noFill/>
                </a:ln>
                <a:solidFill>
                  <a:srgbClr val="FF0000"/>
                </a:solidFill>
                <a:effectLst/>
                <a:uLnTx/>
                <a:uFillTx/>
                <a:latin typeface="Gill Sans MT" pitchFamily="34" charset="0"/>
                <a:cs typeface="Arial" pitchFamily="34" charset="0"/>
              </a:rPr>
              <a:t> </a:t>
            </a:r>
            <a:r>
              <a:rPr kumimoji="0" lang="en-US" sz="1800" b="1" i="0" u="none" strike="noStrike" kern="0" cap="none" spc="0" normalizeH="0" baseline="0" noProof="0" smtClean="0">
                <a:ln>
                  <a:noFill/>
                </a:ln>
                <a:solidFill>
                  <a:srgbClr val="FF0000"/>
                </a:solidFill>
                <a:effectLst/>
                <a:uLnTx/>
                <a:uFillTx/>
                <a:latin typeface="Gill Sans MT" pitchFamily="34" charset="0"/>
                <a:cs typeface="Arial" pitchFamily="34" charset="0"/>
              </a:rPr>
              <a:t>Service-End-Points</a:t>
            </a:r>
            <a:endPar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endParaRP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Includes </a:t>
            </a:r>
            <a:r>
              <a:rPr kumimoji="0" lang="en-US" sz="1800" b="1" i="1" u="none" strike="noStrike" kern="0" cap="none" spc="0" normalizeH="0" baseline="0" noProof="0" smtClean="0">
                <a:ln>
                  <a:noFill/>
                </a:ln>
                <a:solidFill>
                  <a:schemeClr val="tx1"/>
                </a:solidFill>
                <a:effectLst/>
                <a:uLnTx/>
                <a:uFillTx/>
                <a:latin typeface="Gill Sans MT" pitchFamily="34" charset="0"/>
                <a:cs typeface="Arial" pitchFamily="34" charset="0"/>
              </a:rPr>
              <a:t>one or more top-level </a:t>
            </a:r>
            <a:r>
              <a:rPr kumimoji="0" lang="en-US" sz="1800" b="1" i="0" u="none" strike="noStrike" kern="0" cap="none" spc="0" normalizeH="0" baseline="0" noProof="0" smtClean="0">
                <a:ln>
                  <a:noFill/>
                </a:ln>
                <a:solidFill>
                  <a:srgbClr val="FF0000"/>
                </a:solidFill>
                <a:effectLst/>
                <a:uLnTx/>
                <a:uFillTx/>
                <a:latin typeface="Gill Sans MT" pitchFamily="34" charset="0"/>
                <a:cs typeface="Arial" pitchFamily="34" charset="0"/>
              </a:rPr>
              <a:t>Topologies</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within the shared context that are</a:t>
            </a:r>
          </a:p>
          <a:p>
            <a:pPr marL="1097280" marR="0" lvl="2" indent="-22860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Either statically assigned by the Provider</a:t>
            </a:r>
          </a:p>
          <a:p>
            <a:pPr marL="1097280" marR="0" lvl="2" indent="-22860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Or dynamically created by the Client using </a:t>
            </a:r>
            <a:r>
              <a:rPr kumimoji="0" lang="en-US" sz="1700" b="1" i="0" u="none" strike="noStrike" kern="0" cap="none" spc="0" normalizeH="0" baseline="0" noProof="0" smtClean="0">
                <a:ln>
                  <a:noFill/>
                </a:ln>
                <a:solidFill>
                  <a:srgbClr val="FF0000"/>
                </a:solidFill>
                <a:effectLst/>
                <a:uLnTx/>
                <a:uFillTx/>
                <a:latin typeface="Gill Sans MT" pitchFamily="34" charset="0"/>
                <a:cs typeface="Arial" pitchFamily="34" charset="0"/>
              </a:rPr>
              <a:t>Virtual Network Service</a:t>
            </a: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 API </a:t>
            </a:r>
          </a:p>
          <a:p>
            <a:pPr marL="1097280" marR="0" lvl="2" indent="-22860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Defined by a set of </a:t>
            </a:r>
            <a:r>
              <a:rPr kumimoji="0" lang="en-US" sz="1700" b="1" i="0" u="none" strike="noStrike" kern="0" cap="none" spc="0" normalizeH="0" baseline="0" noProof="0" smtClean="0">
                <a:ln>
                  <a:noFill/>
                </a:ln>
                <a:solidFill>
                  <a:srgbClr val="FF0000"/>
                </a:solidFill>
                <a:effectLst/>
                <a:uLnTx/>
                <a:uFillTx/>
                <a:latin typeface="Gill Sans MT" pitchFamily="34" charset="0"/>
                <a:cs typeface="Arial" pitchFamily="34" charset="0"/>
              </a:rPr>
              <a:t>Nodes</a:t>
            </a: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 and </a:t>
            </a:r>
            <a:r>
              <a:rPr kumimoji="0" lang="en-US" sz="1700" b="1" i="0" u="none" strike="noStrike" kern="0" cap="none" spc="0" normalizeH="0" baseline="0" noProof="0" smtClean="0">
                <a:ln>
                  <a:noFill/>
                </a:ln>
                <a:solidFill>
                  <a:srgbClr val="FF0000"/>
                </a:solidFill>
                <a:effectLst/>
                <a:uLnTx/>
                <a:uFillTx/>
                <a:latin typeface="Gill Sans MT" pitchFamily="34" charset="0"/>
                <a:cs typeface="Arial" pitchFamily="34" charset="0"/>
              </a:rPr>
              <a:t>Links</a:t>
            </a:r>
            <a:endPar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endParaRPr>
          </a:p>
          <a:p>
            <a:pPr marL="1097280" marR="0" lvl="2" indent="-22860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A</a:t>
            </a:r>
            <a:r>
              <a:rPr kumimoji="0" lang="en-US" sz="1700" b="1" i="0" u="none" strike="noStrike" kern="0" cap="none" spc="0" normalizeH="0" baseline="0" noProof="0" smtClean="0">
                <a:ln>
                  <a:noFill/>
                </a:ln>
                <a:solidFill>
                  <a:srgbClr val="FF0000"/>
                </a:solidFill>
                <a:effectLst/>
                <a:uLnTx/>
                <a:uFillTx/>
                <a:latin typeface="Gill Sans MT" pitchFamily="34" charset="0"/>
                <a:cs typeface="Arial" pitchFamily="34" charset="0"/>
              </a:rPr>
              <a:t> Node </a:t>
            </a: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aggregates</a:t>
            </a:r>
            <a:r>
              <a:rPr kumimoji="0" lang="en-US" sz="1700" b="1" i="0" u="none" strike="noStrike" kern="0" cap="none" spc="0" normalizeH="0" baseline="0" noProof="0" smtClean="0">
                <a:ln>
                  <a:noFill/>
                </a:ln>
                <a:solidFill>
                  <a:srgbClr val="FF0000"/>
                </a:solidFill>
                <a:effectLst/>
                <a:uLnTx/>
                <a:uFillTx/>
                <a:latin typeface="Gill Sans MT" pitchFamily="34" charset="0"/>
                <a:cs typeface="Arial" pitchFamily="34" charset="0"/>
              </a:rPr>
              <a:t> Node-Edge-Points</a:t>
            </a: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 </a:t>
            </a:r>
            <a:r>
              <a:rPr kumimoji="0" lang="en-US" sz="1700" b="1" i="0" u="none" strike="noStrike" kern="0" cap="none" spc="0" normalizeH="0" baseline="0" noProof="0" smtClean="0">
                <a:ln>
                  <a:noFill/>
                </a:ln>
                <a:solidFill>
                  <a:srgbClr val="FF0000"/>
                </a:solidFill>
                <a:effectLst/>
                <a:uLnTx/>
                <a:uFillTx/>
                <a:latin typeface="Gill Sans MT" pitchFamily="34" charset="0"/>
                <a:cs typeface="Arial" pitchFamily="34" charset="0"/>
              </a:rPr>
              <a:t>Link </a:t>
            </a: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terminates on </a:t>
            </a:r>
            <a:r>
              <a:rPr kumimoji="0" lang="en-US" sz="1700" b="1" i="0" u="none" strike="noStrike" kern="0" cap="none" spc="0" normalizeH="0" baseline="0" noProof="0" smtClean="0">
                <a:ln>
                  <a:noFill/>
                </a:ln>
                <a:solidFill>
                  <a:srgbClr val="FF0000"/>
                </a:solidFill>
                <a:effectLst/>
                <a:uLnTx/>
                <a:uFillTx/>
                <a:latin typeface="Gill Sans MT" pitchFamily="34" charset="0"/>
                <a:cs typeface="Arial" pitchFamily="34" charset="0"/>
              </a:rPr>
              <a:t>Node-Edge-Points</a:t>
            </a: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 </a:t>
            </a:r>
          </a:p>
          <a:p>
            <a:pPr marL="1097280" marR="0" lvl="2" indent="-22860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A </a:t>
            </a:r>
            <a:r>
              <a:rPr kumimoji="0" lang="en-US" sz="1700" b="1" i="0" u="none" strike="noStrike" kern="0" cap="none" spc="0" normalizeH="0" baseline="0" noProof="0" smtClean="0">
                <a:ln>
                  <a:noFill/>
                </a:ln>
                <a:solidFill>
                  <a:srgbClr val="FF0000"/>
                </a:solidFill>
                <a:effectLst/>
                <a:uLnTx/>
                <a:uFillTx/>
                <a:latin typeface="Gill Sans MT" pitchFamily="34" charset="0"/>
                <a:cs typeface="Arial" pitchFamily="34" charset="0"/>
              </a:rPr>
              <a:t>Node</a:t>
            </a: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 can encompass an </a:t>
            </a:r>
            <a:r>
              <a:rPr kumimoji="0" lang="en-US" sz="1700" b="1" i="1" u="none" strike="noStrike" kern="0" cap="none" spc="0" normalizeH="0" baseline="0" noProof="0" smtClean="0">
                <a:ln>
                  <a:noFill/>
                </a:ln>
                <a:solidFill>
                  <a:schemeClr val="tx1"/>
                </a:solidFill>
                <a:effectLst/>
                <a:uLnTx/>
                <a:uFillTx/>
                <a:latin typeface="Gill Sans MT" pitchFamily="34" charset="0"/>
                <a:cs typeface="Arial" pitchFamily="34" charset="0"/>
              </a:rPr>
              <a:t>internal</a:t>
            </a: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 </a:t>
            </a:r>
            <a:r>
              <a:rPr kumimoji="0" lang="en-US" sz="1700" b="1" i="0" u="none" strike="noStrike" kern="0" cap="none" spc="0" normalizeH="0" baseline="0" noProof="0" smtClean="0">
                <a:ln>
                  <a:noFill/>
                </a:ln>
                <a:solidFill>
                  <a:srgbClr val="FF0000"/>
                </a:solidFill>
                <a:effectLst/>
                <a:uLnTx/>
                <a:uFillTx/>
                <a:latin typeface="Gill Sans MT" pitchFamily="34" charset="0"/>
                <a:cs typeface="Arial" pitchFamily="34" charset="0"/>
              </a:rPr>
              <a:t>Topology</a:t>
            </a: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 and be recursively decomposed into its </a:t>
            </a:r>
            <a:r>
              <a:rPr kumimoji="0" lang="en-US" sz="1700" b="1" i="1" u="none" strike="noStrike" kern="0" cap="none" spc="0" normalizeH="0" baseline="0" noProof="0" smtClean="0">
                <a:ln>
                  <a:noFill/>
                </a:ln>
                <a:solidFill>
                  <a:schemeClr val="tx1"/>
                </a:solidFill>
                <a:effectLst/>
                <a:uLnTx/>
                <a:uFillTx/>
                <a:latin typeface="Gill Sans MT" pitchFamily="34" charset="0"/>
                <a:cs typeface="Arial" pitchFamily="34" charset="0"/>
              </a:rPr>
              <a:t>lower-level</a:t>
            </a:r>
            <a:r>
              <a:rPr kumimoji="0" lang="en-US" sz="1700" b="1" i="0" u="none" strike="noStrike" kern="0" cap="none" spc="0" normalizeH="0" baseline="0" noProof="0" smtClean="0">
                <a:ln>
                  <a:noFill/>
                </a:ln>
                <a:solidFill>
                  <a:srgbClr val="FF0000"/>
                </a:solidFill>
                <a:effectLst/>
                <a:uLnTx/>
                <a:uFillTx/>
                <a:latin typeface="Gill Sans MT" pitchFamily="34" charset="0"/>
                <a:cs typeface="Arial" pitchFamily="34" charset="0"/>
              </a:rPr>
              <a:t> Nodes</a:t>
            </a:r>
            <a:r>
              <a:rPr kumimoji="0" lang="en-US" sz="1700" b="0" i="0" u="none" strike="noStrike" kern="0" cap="none" spc="0" normalizeH="0" baseline="0" noProof="0" smtClean="0">
                <a:ln>
                  <a:noFill/>
                </a:ln>
                <a:solidFill>
                  <a:schemeClr val="tx1"/>
                </a:solidFill>
                <a:effectLst/>
                <a:uLnTx/>
                <a:uFillTx/>
                <a:latin typeface="Gill Sans MT" pitchFamily="34" charset="0"/>
                <a:cs typeface="Arial" pitchFamily="34" charset="0"/>
              </a:rPr>
              <a:t> and </a:t>
            </a:r>
            <a:r>
              <a:rPr kumimoji="0" lang="en-US" sz="1700" b="1" i="0" u="none" strike="noStrike" kern="0" cap="none" spc="0" normalizeH="0" baseline="0" noProof="0" smtClean="0">
                <a:ln>
                  <a:noFill/>
                </a:ln>
                <a:solidFill>
                  <a:srgbClr val="FF0000"/>
                </a:solidFill>
                <a:effectLst/>
                <a:uLnTx/>
                <a:uFillTx/>
                <a:latin typeface="Gill Sans MT" pitchFamily="34" charset="0"/>
                <a:cs typeface="Arial" pitchFamily="34" charset="0"/>
              </a:rPr>
              <a:t>Links</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Provides scope for control (create/update/delete) of </a:t>
            </a:r>
            <a:r>
              <a:rPr kumimoji="0" lang="en-US" sz="1800" b="1" i="0" u="none" strike="noStrike" kern="0" cap="none" spc="0" normalizeH="0" baseline="0" noProof="0" smtClean="0">
                <a:ln>
                  <a:noFill/>
                </a:ln>
                <a:solidFill>
                  <a:srgbClr val="FF0000"/>
                </a:solidFill>
                <a:effectLst/>
                <a:uLnTx/>
                <a:uFillTx/>
                <a:latin typeface="Gill Sans MT" pitchFamily="34" charset="0"/>
                <a:cs typeface="Arial" pitchFamily="34" charset="0"/>
              </a:rPr>
              <a:t>Connections</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(and its </a:t>
            </a:r>
            <a:r>
              <a:rPr kumimoji="0" lang="en-US" sz="1800" b="1" i="0" u="none" strike="noStrike" kern="0" cap="none" spc="0" normalizeH="0" baseline="0" noProof="0" smtClean="0">
                <a:ln>
                  <a:noFill/>
                </a:ln>
                <a:solidFill>
                  <a:srgbClr val="FF0000"/>
                </a:solidFill>
                <a:effectLst/>
                <a:uLnTx/>
                <a:uFillTx/>
                <a:latin typeface="Gill Sans MT" pitchFamily="34" charset="0"/>
                <a:cs typeface="Arial" pitchFamily="34" charset="0"/>
              </a:rPr>
              <a:t>Connection-End-Points</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using </a:t>
            </a:r>
            <a:r>
              <a:rPr kumimoji="0" lang="en-US" sz="1800" b="1" i="0" u="none" strike="noStrike" kern="0" cap="none" spc="0" normalizeH="0" baseline="0" noProof="0" smtClean="0">
                <a:ln>
                  <a:noFill/>
                </a:ln>
                <a:solidFill>
                  <a:srgbClr val="FF0000"/>
                </a:solidFill>
                <a:effectLst/>
                <a:uLnTx/>
                <a:uFillTx/>
                <a:latin typeface="Gill Sans MT" pitchFamily="34" charset="0"/>
                <a:cs typeface="Arial" pitchFamily="34" charset="0"/>
              </a:rPr>
              <a:t>Connectivity Service</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APIs</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Utilizes one or more </a:t>
            </a:r>
            <a:r>
              <a:rPr kumimoji="0" lang="en-US" sz="1800" b="1" i="0" u="none" strike="noStrike" kern="0" cap="none" spc="0" normalizeH="0" baseline="0" noProof="0" smtClean="0">
                <a:ln>
                  <a:noFill/>
                </a:ln>
                <a:solidFill>
                  <a:srgbClr val="FF0000"/>
                </a:solidFill>
                <a:effectLst/>
                <a:uLnTx/>
                <a:uFillTx/>
                <a:latin typeface="Gill Sans MT" pitchFamily="34" charset="0"/>
                <a:cs typeface="Arial" pitchFamily="34" charset="0"/>
              </a:rPr>
              <a:t>shared namespace</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Setup &amp; requirements of shared context depends on offline negotiation/agreement between TAPI provider &amp; its client</a:t>
            </a:r>
          </a:p>
          <a:p>
            <a:pPr marL="1097280" marR="0" lvl="2" indent="-22860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600" b="0" i="0" u="none" strike="noStrike" kern="0" cap="none" spc="0" normalizeH="0" baseline="0" noProof="0" smtClean="0">
                <a:ln>
                  <a:noFill/>
                </a:ln>
                <a:solidFill>
                  <a:schemeClr val="tx1"/>
                </a:solidFill>
                <a:effectLst/>
                <a:uLnTx/>
                <a:uFillTx/>
                <a:latin typeface="Gill Sans MT" pitchFamily="34" charset="0"/>
                <a:cs typeface="Arial" pitchFamily="34" charset="0"/>
              </a:rPr>
              <a:t>Determines type and degree of abstraction that is provided</a:t>
            </a:r>
            <a:endParaRPr kumimoji="0" lang="en-US" sz="1600" b="1" i="0" u="none" strike="noStrike" kern="0" cap="none" spc="0" normalizeH="0" baseline="0" noProof="0" smtClean="0">
              <a:ln>
                <a:noFill/>
              </a:ln>
              <a:solidFill>
                <a:srgbClr val="FF0000"/>
              </a:solidFill>
              <a:effectLst/>
              <a:uLnTx/>
              <a:uFillTx/>
              <a:latin typeface="Gill Sans MT" pitchFamily="34" charset="0"/>
              <a:cs typeface="Arial" pitchFamily="34" charset="0"/>
            </a:endParaRP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0" i="0" u="none" strike="noStrike" kern="0" cap="none" spc="0" normalizeH="0" baseline="0" noProof="0" smtClean="0">
                <a:ln>
                  <a:noFill/>
                </a:ln>
                <a:solidFill>
                  <a:schemeClr val="tx1"/>
                </a:solidFill>
                <a:effectLst/>
                <a:uLnTx/>
                <a:uFillTx/>
                <a:latin typeface="Gill Sans MT" pitchFamily="34" charset="0"/>
                <a:ea typeface="+mn-ea"/>
                <a:cs typeface="Arial" pitchFamily="34" charset="0"/>
              </a:rPr>
              <a:t>Must not be confused with API provider’s or client’s internal context</a:t>
            </a:r>
            <a:endParaRPr kumimoji="0" lang="en-US" sz="2000" b="0" i="0" u="none" strike="noStrike" kern="0" cap="none" spc="0" normalizeH="0" baseline="0" noProof="0">
              <a:ln>
                <a:noFill/>
              </a:ln>
              <a:solidFill>
                <a:schemeClr val="tx1"/>
              </a:solidFill>
              <a:effectLst/>
              <a:uLnTx/>
              <a:uFillTx/>
              <a:latin typeface="Gill Sans MT" pitchFamily="34" charset="0"/>
              <a:ea typeface="+mn-ea"/>
              <a:cs typeface="Arial" pitchFamily="34" charset="0"/>
            </a:endParaRPr>
          </a:p>
        </p:txBody>
      </p:sp>
      <p:sp>
        <p:nvSpPr>
          <p:cNvPr id="4" name="Slide Number Placeholder 3"/>
          <p:cNvSpPr>
            <a:spLocks noGrp="1"/>
          </p:cNvSpPr>
          <p:nvPr>
            <p:ph type="sldNum" sz="quarter" idx="4"/>
          </p:nvPr>
        </p:nvSpPr>
        <p:spPr/>
        <p:txBody>
          <a:bodyPr/>
          <a:lstStyle/>
          <a:p>
            <a:fld id="{95FB27F1-C2FE-E646-9E41-8F3092BBAFAE}" type="slidenum">
              <a:rPr lang="en-US" smtClean="0"/>
              <a:pPr/>
              <a:t>17</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479428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Topology Service (Retrieval APIs only)</a:t>
            </a:r>
            <a:endParaRPr lang="en-US"/>
          </a:p>
        </p:txBody>
      </p:sp>
      <p:sp>
        <p:nvSpPr>
          <p:cNvPr id="14" name="Content Placeholder 3"/>
          <p:cNvSpPr txBox="1">
            <a:spLocks/>
          </p:cNvSpPr>
          <p:nvPr/>
        </p:nvSpPr>
        <p:spPr>
          <a:xfrm>
            <a:off x="307497" y="972590"/>
            <a:ext cx="8520914" cy="5544590"/>
          </a:xfrm>
          <a:prstGeom prst="rect">
            <a:avLst/>
          </a:prstGeom>
        </p:spPr>
        <p:txBody>
          <a:bodyPr>
            <a:normAutofit fontScale="85000" lnSpcReduction="20000"/>
          </a:bodyPr>
          <a:lstStyle/>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1" i="0" u="none" strike="noStrike" kern="0" cap="none" spc="0" normalizeH="0" baseline="0" noProof="0" smtClean="0">
                <a:ln>
                  <a:noFill/>
                </a:ln>
                <a:solidFill>
                  <a:srgbClr val="FF0000"/>
                </a:solidFill>
                <a:effectLst/>
                <a:uLnTx/>
                <a:uFillTx/>
                <a:latin typeface="Gill Sans MT" pitchFamily="34" charset="0"/>
                <a:ea typeface="+mn-ea"/>
                <a:cs typeface="Arial" pitchFamily="34" charset="0"/>
              </a:rPr>
              <a:t>Get Topology Details</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Returns attributes of the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Topology</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identified by the provided input Id</a:t>
            </a:r>
            <a:r>
              <a:rPr kumimoji="0" lang="en-US" sz="1200" b="0" i="0" u="none" strike="noStrike" kern="0" cap="none" spc="0" normalizeH="0" baseline="0" noProof="0" smtClean="0">
                <a:ln>
                  <a:noFill/>
                </a:ln>
                <a:solidFill>
                  <a:schemeClr val="tx1"/>
                </a:solidFill>
                <a:effectLst/>
                <a:uLnTx/>
                <a:uFillTx/>
                <a:latin typeface="Gill Sans MT" pitchFamily="34" charset="0"/>
                <a:cs typeface="Arial" pitchFamily="34" charset="0"/>
              </a:rPr>
              <a:t> </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This includes references to lower-level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Nodes</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&amp;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Links </a:t>
            </a:r>
            <a:r>
              <a:rPr kumimoji="0" lang="en-US" sz="1100" b="0" i="0" u="none" strike="noStrike" kern="0" cap="none" spc="0" normalizeH="0" baseline="0" noProof="0" smtClean="0">
                <a:ln>
                  <a:noFill/>
                </a:ln>
                <a:solidFill>
                  <a:schemeClr val="tx1"/>
                </a:solidFill>
                <a:effectLst/>
                <a:uLnTx/>
                <a:uFillTx/>
                <a:latin typeface="Gill Sans MT" pitchFamily="34" charset="0"/>
                <a:cs typeface="Arial" pitchFamily="34" charset="0"/>
              </a:rPr>
              <a:t> </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encompassed by the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Topology</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a:t>
            </a:r>
            <a:r>
              <a:rPr kumimoji="0" lang="en-US" sz="1100" b="0" i="0" u="none" strike="noStrike" kern="0" cap="none" spc="0" normalizeH="0" baseline="0" noProof="0" smtClean="0">
                <a:ln>
                  <a:noFill/>
                </a:ln>
                <a:solidFill>
                  <a:schemeClr val="tx1"/>
                </a:solidFill>
                <a:effectLst/>
                <a:uLnTx/>
                <a:uFillTx/>
                <a:latin typeface="Gill Sans MT" pitchFamily="34" charset="0"/>
                <a:cs typeface="Arial" pitchFamily="34" charset="0"/>
              </a:rPr>
              <a:t> </a:t>
            </a:r>
            <a:endParaRPr kumimoji="0" lang="en-US" sz="1400" b="0" i="0" u="none" strike="noStrike" kern="0" cap="none" spc="0" normalizeH="0" baseline="0" noProof="0" smtClean="0">
              <a:ln>
                <a:noFill/>
              </a:ln>
              <a:solidFill>
                <a:schemeClr val="tx1"/>
              </a:solidFill>
              <a:effectLst/>
              <a:uLnTx/>
              <a:uFillTx/>
              <a:latin typeface="Gill Sans MT" pitchFamily="34" charset="0"/>
              <a:cs typeface="Arial" pitchFamily="34" charset="0"/>
            </a:endParaRP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1" i="0" u="none" strike="noStrike" kern="0" cap="none" spc="0" normalizeH="0" baseline="0" noProof="0" smtClean="0">
                <a:ln>
                  <a:noFill/>
                </a:ln>
                <a:solidFill>
                  <a:srgbClr val="FF0000"/>
                </a:solidFill>
                <a:effectLst/>
                <a:uLnTx/>
                <a:uFillTx/>
                <a:latin typeface="Gill Sans MT" pitchFamily="34" charset="0"/>
                <a:ea typeface="+mn-ea"/>
                <a:cs typeface="Arial" pitchFamily="34" charset="0"/>
              </a:rPr>
              <a:t>Get Node Details</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Returns attributes of the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Node</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identified by the provided input Id</a:t>
            </a:r>
            <a:r>
              <a:rPr kumimoji="0" lang="en-US" sz="1200" b="0" i="0" u="none" strike="noStrike" kern="0" cap="none" spc="0" normalizeH="0" baseline="0" noProof="0" smtClean="0">
                <a:ln>
                  <a:noFill/>
                </a:ln>
                <a:solidFill>
                  <a:schemeClr val="tx1"/>
                </a:solidFill>
                <a:effectLst/>
                <a:uLnTx/>
                <a:uFillTx/>
                <a:latin typeface="Gill Sans MT" pitchFamily="34" charset="0"/>
                <a:cs typeface="Arial" pitchFamily="34" charset="0"/>
              </a:rPr>
              <a:t> </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This includes references to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Node-Edge-Points</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aggregated by the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Node</a:t>
            </a:r>
            <a:endPar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endParaRP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This also includes attributes representing the identification, naming, states and forwarding capabilities of the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Node</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a:t>
            </a:r>
            <a:r>
              <a:rPr kumimoji="0" lang="en-US" sz="1100" b="0" i="0" u="none" strike="noStrike" kern="0" cap="none" spc="0" normalizeH="0" baseline="0" noProof="0" smtClean="0">
                <a:ln>
                  <a:noFill/>
                </a:ln>
                <a:solidFill>
                  <a:schemeClr val="tx1"/>
                </a:solidFill>
                <a:effectLst/>
                <a:uLnTx/>
                <a:uFillTx/>
                <a:latin typeface="Gill Sans MT" pitchFamily="34" charset="0"/>
                <a:cs typeface="Arial" pitchFamily="34" charset="0"/>
              </a:rPr>
              <a:t> </a:t>
            </a:r>
            <a:endParaRPr kumimoji="0" lang="en-US" sz="1400" b="0" i="0" u="none" strike="noStrike" kern="0" cap="none" spc="0" normalizeH="0" baseline="0" noProof="0" smtClean="0">
              <a:ln>
                <a:noFill/>
              </a:ln>
              <a:solidFill>
                <a:schemeClr val="tx1"/>
              </a:solidFill>
              <a:effectLst/>
              <a:uLnTx/>
              <a:uFillTx/>
              <a:latin typeface="Gill Sans MT" pitchFamily="34" charset="0"/>
              <a:cs typeface="Arial" pitchFamily="34" charset="0"/>
            </a:endParaRP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1" i="0" u="none" strike="noStrike" kern="0" cap="none" spc="0" normalizeH="0" baseline="0" noProof="0" smtClean="0">
                <a:ln>
                  <a:noFill/>
                </a:ln>
                <a:solidFill>
                  <a:srgbClr val="FF0000"/>
                </a:solidFill>
                <a:effectLst/>
                <a:uLnTx/>
                <a:uFillTx/>
                <a:latin typeface="Gill Sans MT" pitchFamily="34" charset="0"/>
                <a:ea typeface="+mn-ea"/>
                <a:cs typeface="Arial" pitchFamily="34" charset="0"/>
              </a:rPr>
              <a:t>Get Link Details</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Returns attributes of the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Link</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identified by the provided input Id.</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This includes references to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Node-Edge-Points</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terminating the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Link</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This includes references to the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Nodes</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associated by the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Link</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a:t>
            </a: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1" i="0" u="none" strike="noStrike" kern="0" cap="none" spc="0" normalizeH="0" baseline="0" noProof="0" smtClean="0">
                <a:ln>
                  <a:noFill/>
                </a:ln>
                <a:solidFill>
                  <a:srgbClr val="FF0000"/>
                </a:solidFill>
                <a:effectLst/>
                <a:uLnTx/>
                <a:uFillTx/>
                <a:latin typeface="Gill Sans MT" pitchFamily="34" charset="0"/>
                <a:ea typeface="+mn-ea"/>
                <a:cs typeface="Arial" pitchFamily="34" charset="0"/>
              </a:rPr>
              <a:t>Get Node-Edge-Point Details</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Returns attributes of the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Node-Edge-Point</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identified by the provided input Id.</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This currently does </a:t>
            </a:r>
            <a:r>
              <a:rPr kumimoji="0" lang="en-US" sz="1800" b="1" i="0" u="none" strike="noStrike" kern="0" cap="none" spc="0" normalizeH="0" baseline="0" noProof="0" smtClean="0">
                <a:ln>
                  <a:noFill/>
                </a:ln>
                <a:solidFill>
                  <a:srgbClr val="FF0000"/>
                </a:solidFill>
                <a:effectLst/>
                <a:uLnTx/>
                <a:uFillTx/>
                <a:latin typeface="Gill Sans MT" pitchFamily="34" charset="0"/>
                <a:cs typeface="Arial" pitchFamily="34" charset="0"/>
              </a:rPr>
              <a:t>NOT</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include reference to mapped/contained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Service-End-Points</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 or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Connection-End-Points</a:t>
            </a:r>
            <a:endPar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endParaRPr>
          </a:p>
          <a:p>
            <a:pPr marL="1097280" marR="0" lvl="2" indent="-22860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600" b="0" i="0" u="none" strike="noStrike" kern="0" cap="none" spc="0" normalizeH="0" baseline="0" noProof="0" smtClean="0">
                <a:ln>
                  <a:noFill/>
                </a:ln>
                <a:solidFill>
                  <a:schemeClr val="tx1"/>
                </a:solidFill>
                <a:effectLst/>
                <a:uLnTx/>
                <a:uFillTx/>
                <a:latin typeface="Gill Sans MT" pitchFamily="34" charset="0"/>
                <a:cs typeface="Arial" pitchFamily="34" charset="0"/>
              </a:rPr>
              <a:t>TAPI </a:t>
            </a:r>
            <a:r>
              <a:rPr kumimoji="0" lang="en-US" sz="1600" b="0" i="1" u="none" strike="noStrike" kern="0" cap="none" spc="0" normalizeH="0" baseline="0" noProof="0" smtClean="0">
                <a:ln>
                  <a:noFill/>
                </a:ln>
                <a:solidFill>
                  <a:schemeClr val="tx1"/>
                </a:solidFill>
                <a:effectLst/>
                <a:uLnTx/>
                <a:uFillTx/>
                <a:latin typeface="Gill Sans MT" pitchFamily="34" charset="0"/>
                <a:cs typeface="Arial" pitchFamily="34" charset="0"/>
              </a:rPr>
              <a:t>Service-End-Point/Connection-End-Point </a:t>
            </a:r>
            <a:r>
              <a:rPr kumimoji="0" lang="en-US" sz="1600" b="0" i="0" u="none" strike="noStrike" kern="0" cap="none" spc="0" normalizeH="0" baseline="0" noProof="0" smtClean="0">
                <a:ln>
                  <a:noFill/>
                </a:ln>
                <a:solidFill>
                  <a:schemeClr val="tx1"/>
                </a:solidFill>
                <a:effectLst/>
                <a:uLnTx/>
                <a:uFillTx/>
                <a:latin typeface="Gill Sans MT" pitchFamily="34" charset="0"/>
                <a:cs typeface="Arial" pitchFamily="34" charset="0"/>
              </a:rPr>
              <a:t>instead have references to the associated </a:t>
            </a:r>
            <a:r>
              <a:rPr kumimoji="0" lang="en-US" sz="1600" b="0" i="1" u="none" strike="noStrike" kern="0" cap="none" spc="0" normalizeH="0" baseline="0" noProof="0" smtClean="0">
                <a:ln>
                  <a:noFill/>
                </a:ln>
                <a:solidFill>
                  <a:schemeClr val="tx1"/>
                </a:solidFill>
                <a:effectLst/>
                <a:uLnTx/>
                <a:uFillTx/>
                <a:latin typeface="Gill Sans MT" pitchFamily="34" charset="0"/>
                <a:cs typeface="Arial" pitchFamily="34" charset="0"/>
              </a:rPr>
              <a:t>Node-Edge-Point</a:t>
            </a:r>
            <a:endPar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endParaRP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0" i="0" u="none" strike="noStrike" kern="0" cap="none" spc="0" normalizeH="0" baseline="0" noProof="0" smtClean="0">
                <a:ln>
                  <a:noFill/>
                </a:ln>
                <a:solidFill>
                  <a:schemeClr val="tx1"/>
                </a:solidFill>
                <a:effectLst/>
                <a:uLnTx/>
                <a:uFillTx/>
                <a:latin typeface="Gill Sans MT" pitchFamily="34" charset="0"/>
                <a:ea typeface="+mn-ea"/>
                <a:cs typeface="Arial" pitchFamily="34" charset="0"/>
              </a:rPr>
              <a:t>All of the APIs support a retrieve-scope Filter: </a:t>
            </a:r>
            <a:r>
              <a:rPr kumimoji="0" lang="en-US" sz="2000" b="0" i="1" u="none" strike="noStrike" kern="0" cap="none" spc="0" normalizeH="0" baseline="0" noProof="0" smtClean="0">
                <a:ln>
                  <a:noFill/>
                </a:ln>
                <a:solidFill>
                  <a:srgbClr val="FF0000"/>
                </a:solidFill>
                <a:effectLst/>
                <a:uLnTx/>
                <a:uFillTx/>
                <a:latin typeface="Gill Sans MT" pitchFamily="34" charset="0"/>
                <a:ea typeface="+mn-ea"/>
                <a:cs typeface="Arial" pitchFamily="34" charset="0"/>
              </a:rPr>
              <a:t>Layer-Protocol</a:t>
            </a:r>
            <a:r>
              <a:rPr kumimoji="0" lang="en-US" sz="2000" b="0" i="0" u="none" strike="noStrike" kern="0" cap="none" spc="0" normalizeH="0" baseline="0" noProof="0" smtClean="0">
                <a:ln>
                  <a:noFill/>
                </a:ln>
                <a:solidFill>
                  <a:schemeClr val="tx1"/>
                </a:solidFill>
                <a:effectLst/>
                <a:uLnTx/>
                <a:uFillTx/>
                <a:latin typeface="Gill Sans MT" pitchFamily="34" charset="0"/>
                <a:ea typeface="+mn-ea"/>
                <a:cs typeface="Arial" pitchFamily="34" charset="0"/>
              </a:rPr>
              <a:t> List</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If set, API call will return output that is relevant to the specified </a:t>
            </a:r>
            <a:r>
              <a:rPr kumimoji="0" lang="en-US" sz="1800" b="0" i="1" u="none" strike="noStrike" kern="0" cap="none" spc="0" normalizeH="0" baseline="0" noProof="0" smtClean="0">
                <a:ln>
                  <a:noFill/>
                </a:ln>
                <a:solidFill>
                  <a:schemeClr val="tx1"/>
                </a:solidFill>
                <a:effectLst/>
                <a:uLnTx/>
                <a:uFillTx/>
                <a:latin typeface="Gill Sans MT" pitchFamily="34" charset="0"/>
                <a:cs typeface="Arial" pitchFamily="34" charset="0"/>
              </a:rPr>
              <a:t>Layer </a:t>
            </a: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only</a:t>
            </a:r>
            <a:endParaRPr kumimoji="0" lang="en-US" sz="1800" b="0" i="0" u="none" strike="noStrike" kern="0" cap="none" spc="0" normalizeH="0" baseline="0" noProof="0">
              <a:ln>
                <a:noFill/>
              </a:ln>
              <a:solidFill>
                <a:schemeClr val="tx1"/>
              </a:solidFill>
              <a:effectLst/>
              <a:uLnTx/>
              <a:uFillTx/>
              <a:latin typeface="Gill Sans MT" pitchFamily="34" charset="0"/>
              <a:cs typeface="Arial" pitchFamily="34" charset="0"/>
            </a:endParaRPr>
          </a:p>
        </p:txBody>
      </p:sp>
      <p:sp>
        <p:nvSpPr>
          <p:cNvPr id="4" name="Slide Number Placeholder 3"/>
          <p:cNvSpPr>
            <a:spLocks noGrp="1"/>
          </p:cNvSpPr>
          <p:nvPr>
            <p:ph type="sldNum" sz="quarter" idx="4"/>
          </p:nvPr>
        </p:nvSpPr>
        <p:spPr/>
        <p:txBody>
          <a:bodyPr/>
          <a:lstStyle/>
          <a:p>
            <a:fld id="{95FB27F1-C2FE-E646-9E41-8F3092BBAFAE}" type="slidenum">
              <a:rPr lang="en-US" smtClean="0"/>
              <a:pPr/>
              <a:t>18</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6989277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Connectivity Service (Retrieval API)</a:t>
            </a:r>
            <a:endParaRPr lang="en-US"/>
          </a:p>
        </p:txBody>
      </p:sp>
      <p:sp>
        <p:nvSpPr>
          <p:cNvPr id="4" name="Content Placeholder 3"/>
          <p:cNvSpPr>
            <a:spLocks noGrp="1"/>
          </p:cNvSpPr>
          <p:nvPr>
            <p:ph idx="4294967295"/>
          </p:nvPr>
        </p:nvSpPr>
        <p:spPr>
          <a:xfrm>
            <a:off x="485522" y="892063"/>
            <a:ext cx="8229600" cy="5573474"/>
          </a:xfrm>
        </p:spPr>
        <p:txBody>
          <a:bodyPr>
            <a:normAutofit fontScale="70000" lnSpcReduction="20000"/>
          </a:bodyPr>
          <a:lstStyle/>
          <a:p>
            <a:r>
              <a:rPr lang="en-US" b="1" smtClean="0">
                <a:solidFill>
                  <a:srgbClr val="FF0000"/>
                </a:solidFill>
              </a:rPr>
              <a:t>Get Connectivity Service-End-Point List</a:t>
            </a:r>
          </a:p>
          <a:p>
            <a:pPr lvl="1"/>
            <a:r>
              <a:rPr lang="en-US" smtClean="0"/>
              <a:t>Returns list of </a:t>
            </a:r>
            <a:r>
              <a:rPr lang="en-US" i="1" smtClean="0"/>
              <a:t>ServiceEndPoints</a:t>
            </a:r>
            <a:r>
              <a:rPr lang="en-US" smtClean="0"/>
              <a:t> that can be used or being used in a connectivity </a:t>
            </a:r>
            <a:r>
              <a:rPr lang="en-US" i="1" smtClean="0"/>
              <a:t>Service</a:t>
            </a:r>
            <a:r>
              <a:rPr lang="en-US" smtClean="0"/>
              <a:t> request</a:t>
            </a:r>
          </a:p>
          <a:p>
            <a:pPr lvl="1"/>
            <a:r>
              <a:rPr lang="en-US" smtClean="0"/>
              <a:t>This also includes the attribute details for each </a:t>
            </a:r>
            <a:r>
              <a:rPr lang="en-US" i="1" err="1" smtClean="0"/>
              <a:t>ServiceEndPoint</a:t>
            </a:r>
            <a:endParaRPr lang="en-US" smtClean="0">
              <a:solidFill>
                <a:srgbClr val="FF0000"/>
              </a:solidFill>
            </a:endParaRPr>
          </a:p>
          <a:p>
            <a:r>
              <a:rPr lang="en-US" b="1" smtClean="0">
                <a:solidFill>
                  <a:srgbClr val="FF0000"/>
                </a:solidFill>
              </a:rPr>
              <a:t>Get Connectivity Service-End-Point Details</a:t>
            </a:r>
          </a:p>
          <a:p>
            <a:pPr lvl="1"/>
            <a:r>
              <a:rPr lang="en-US" smtClean="0"/>
              <a:t>Returns attributes of the </a:t>
            </a:r>
            <a:r>
              <a:rPr lang="en-US" i="1" err="1" smtClean="0"/>
              <a:t>ServiceEndPoint</a:t>
            </a:r>
            <a:r>
              <a:rPr lang="en-US" i="1" smtClean="0"/>
              <a:t> </a:t>
            </a:r>
            <a:r>
              <a:rPr lang="en-US" smtClean="0"/>
              <a:t> identified by the provided input Id.</a:t>
            </a:r>
          </a:p>
          <a:p>
            <a:r>
              <a:rPr lang="en-US" b="1" smtClean="0">
                <a:solidFill>
                  <a:srgbClr val="FF0000"/>
                </a:solidFill>
              </a:rPr>
              <a:t>Get Connectivity-Service List</a:t>
            </a:r>
          </a:p>
          <a:p>
            <a:pPr lvl="1"/>
            <a:r>
              <a:rPr lang="en-US" smtClean="0"/>
              <a:t>Returns list of </a:t>
            </a:r>
            <a:r>
              <a:rPr lang="en-US" i="1" smtClean="0"/>
              <a:t>Service</a:t>
            </a:r>
            <a:r>
              <a:rPr lang="en-US" smtClean="0"/>
              <a:t> entities that represent the connectivity requests that were received </a:t>
            </a:r>
          </a:p>
          <a:p>
            <a:pPr lvl="1"/>
            <a:r>
              <a:rPr lang="en-US" smtClean="0"/>
              <a:t>This also includes attribute details for each </a:t>
            </a:r>
            <a:r>
              <a:rPr lang="en-US" i="1" smtClean="0"/>
              <a:t>Service</a:t>
            </a:r>
            <a:r>
              <a:rPr lang="en-US" smtClean="0"/>
              <a:t> including</a:t>
            </a:r>
          </a:p>
          <a:p>
            <a:pPr lvl="1"/>
            <a:r>
              <a:rPr lang="en-US" smtClean="0"/>
              <a:t>Includes references to </a:t>
            </a:r>
            <a:r>
              <a:rPr lang="en-US" i="1" smtClean="0"/>
              <a:t>ServiceEndPoints</a:t>
            </a:r>
            <a:r>
              <a:rPr lang="en-US" smtClean="0"/>
              <a:t> terminating the </a:t>
            </a:r>
            <a:r>
              <a:rPr lang="en-US" i="1" smtClean="0"/>
              <a:t>Service</a:t>
            </a:r>
            <a:endParaRPr lang="en-US" smtClean="0"/>
          </a:p>
          <a:p>
            <a:pPr lvl="1"/>
            <a:r>
              <a:rPr lang="en-US" smtClean="0"/>
              <a:t>Optionally includes references to any </a:t>
            </a:r>
            <a:r>
              <a:rPr lang="en-US" i="1" smtClean="0"/>
              <a:t>Connections</a:t>
            </a:r>
            <a:r>
              <a:rPr lang="en-US" smtClean="0"/>
              <a:t> realizing the </a:t>
            </a:r>
            <a:r>
              <a:rPr lang="en-US" i="1" smtClean="0"/>
              <a:t>Service </a:t>
            </a:r>
            <a:endParaRPr lang="en-US" b="1" smtClean="0"/>
          </a:p>
          <a:p>
            <a:r>
              <a:rPr lang="en-US" b="1" smtClean="0">
                <a:solidFill>
                  <a:srgbClr val="FF0000"/>
                </a:solidFill>
              </a:rPr>
              <a:t>Get Connectivity-Service Details</a:t>
            </a:r>
          </a:p>
          <a:p>
            <a:pPr lvl="1"/>
            <a:r>
              <a:rPr lang="en-US" smtClean="0"/>
              <a:t>Returns attributes of the </a:t>
            </a:r>
            <a:r>
              <a:rPr lang="en-US" i="1" smtClean="0"/>
              <a:t>Service</a:t>
            </a:r>
            <a:r>
              <a:rPr lang="en-US" smtClean="0"/>
              <a:t> entity identified by the provided input Id, that represents a received connectivity request.</a:t>
            </a:r>
          </a:p>
          <a:p>
            <a:pPr lvl="1"/>
            <a:r>
              <a:rPr lang="en-US" smtClean="0"/>
              <a:t>This includes references to </a:t>
            </a:r>
            <a:r>
              <a:rPr lang="en-US" i="1" smtClean="0"/>
              <a:t>ServiceEndPoints</a:t>
            </a:r>
            <a:r>
              <a:rPr lang="en-US" smtClean="0"/>
              <a:t> terminating the </a:t>
            </a:r>
            <a:r>
              <a:rPr lang="en-US" i="1" smtClean="0"/>
              <a:t>Service</a:t>
            </a:r>
            <a:r>
              <a:rPr lang="en-US" smtClean="0"/>
              <a:t>.</a:t>
            </a:r>
          </a:p>
          <a:p>
            <a:pPr lvl="1"/>
            <a:r>
              <a:rPr lang="en-US" smtClean="0"/>
              <a:t>This optionally includes references to any </a:t>
            </a:r>
            <a:r>
              <a:rPr lang="en-US" i="1" smtClean="0"/>
              <a:t>Connections</a:t>
            </a:r>
            <a:r>
              <a:rPr lang="en-US" smtClean="0"/>
              <a:t> realizing the </a:t>
            </a:r>
            <a:r>
              <a:rPr lang="en-US" i="1" smtClean="0"/>
              <a:t>Service</a:t>
            </a:r>
            <a:r>
              <a:rPr lang="en-US" smtClean="0"/>
              <a:t>.</a:t>
            </a:r>
          </a:p>
          <a:p>
            <a:r>
              <a:rPr lang="en-US" b="1" smtClean="0">
                <a:solidFill>
                  <a:srgbClr val="FF0000"/>
                </a:solidFill>
              </a:rPr>
              <a:t>Get Connection Details</a:t>
            </a:r>
            <a:endParaRPr lang="en-US" smtClean="0">
              <a:solidFill>
                <a:srgbClr val="FF0000"/>
              </a:solidFill>
            </a:endParaRPr>
          </a:p>
          <a:p>
            <a:pPr lvl="1"/>
            <a:r>
              <a:rPr lang="en-US" smtClean="0"/>
              <a:t>Returns attributes of the </a:t>
            </a:r>
            <a:r>
              <a:rPr lang="en-US" i="1" smtClean="0"/>
              <a:t>Connection</a:t>
            </a:r>
            <a:r>
              <a:rPr lang="en-US" smtClean="0"/>
              <a:t> entity identified by the provided input Id.</a:t>
            </a:r>
          </a:p>
          <a:p>
            <a:pPr lvl="1"/>
            <a:r>
              <a:rPr lang="en-US" smtClean="0"/>
              <a:t>This includes references to </a:t>
            </a:r>
            <a:r>
              <a:rPr lang="en-US" i="1" smtClean="0"/>
              <a:t>ConnectionEndPoints</a:t>
            </a:r>
            <a:r>
              <a:rPr lang="en-US" smtClean="0"/>
              <a:t> terminating the </a:t>
            </a:r>
            <a:r>
              <a:rPr lang="en-US" i="1" smtClean="0"/>
              <a:t>Connection</a:t>
            </a:r>
            <a:r>
              <a:rPr lang="en-US" smtClean="0"/>
              <a:t>.</a:t>
            </a:r>
          </a:p>
          <a:p>
            <a:pPr lvl="1"/>
            <a:r>
              <a:rPr lang="en-US" smtClean="0"/>
              <a:t>This includes references to </a:t>
            </a:r>
            <a:r>
              <a:rPr lang="en-US" i="1" smtClean="0"/>
              <a:t>Paths</a:t>
            </a:r>
            <a:r>
              <a:rPr lang="en-US" smtClean="0"/>
              <a:t> in the underlying </a:t>
            </a:r>
            <a:r>
              <a:rPr lang="en-US" i="1" smtClean="0"/>
              <a:t>Topology</a:t>
            </a:r>
            <a:r>
              <a:rPr lang="en-US" smtClean="0"/>
              <a:t>.</a:t>
            </a:r>
          </a:p>
          <a:p>
            <a:pPr lvl="1"/>
            <a:r>
              <a:rPr lang="en-US" smtClean="0"/>
              <a:t>This includes reference to the </a:t>
            </a:r>
            <a:r>
              <a:rPr lang="en-US" i="1" smtClean="0"/>
              <a:t>Node</a:t>
            </a:r>
            <a:r>
              <a:rPr lang="en-US" smtClean="0"/>
              <a:t> containing this </a:t>
            </a:r>
            <a:r>
              <a:rPr lang="en-US" i="1" smtClean="0"/>
              <a:t>Connection</a:t>
            </a:r>
            <a:r>
              <a:rPr lang="en-US" smtClean="0"/>
              <a:t>.</a:t>
            </a:r>
          </a:p>
          <a:p>
            <a:r>
              <a:rPr lang="en-US" b="1" smtClean="0">
                <a:solidFill>
                  <a:srgbClr val="FF0000"/>
                </a:solidFill>
              </a:rPr>
              <a:t>Get Connection-End-Point Details</a:t>
            </a:r>
          </a:p>
          <a:p>
            <a:pPr lvl="1"/>
            <a:r>
              <a:rPr lang="en-US" smtClean="0"/>
              <a:t>Returns attributes of </a:t>
            </a:r>
            <a:r>
              <a:rPr lang="en-US" i="1" err="1" smtClean="0"/>
              <a:t>ConnectionEndPoint</a:t>
            </a:r>
            <a:r>
              <a:rPr lang="en-US" i="1" smtClean="0"/>
              <a:t> </a:t>
            </a:r>
            <a:r>
              <a:rPr lang="en-US" smtClean="0"/>
              <a:t> identified by the provided input Id.</a:t>
            </a:r>
          </a:p>
          <a:p>
            <a:pPr lvl="1"/>
            <a:r>
              <a:rPr lang="en-US" smtClean="0"/>
              <a:t>This includes reference to the </a:t>
            </a:r>
            <a:r>
              <a:rPr lang="en-US" i="1" err="1" smtClean="0"/>
              <a:t>NodeEdgePoint</a:t>
            </a:r>
            <a:r>
              <a:rPr lang="en-US" smtClean="0"/>
              <a:t> containing this </a:t>
            </a:r>
            <a:r>
              <a:rPr lang="en-US" i="1" err="1" smtClean="0"/>
              <a:t>ConnectionEndPoint</a:t>
            </a:r>
            <a:r>
              <a:rPr lang="en-US" smtClean="0"/>
              <a:t>.</a:t>
            </a:r>
            <a:endParaRPr lang="en-US">
              <a:solidFill>
                <a:srgbClr val="FF0000"/>
              </a:solidFill>
            </a:endParaRPr>
          </a:p>
        </p:txBody>
      </p:sp>
      <p:sp>
        <p:nvSpPr>
          <p:cNvPr id="5" name="Slide Number Placeholder 4"/>
          <p:cNvSpPr>
            <a:spLocks noGrp="1"/>
          </p:cNvSpPr>
          <p:nvPr>
            <p:ph type="sldNum" sz="quarter" idx="4"/>
          </p:nvPr>
        </p:nvSpPr>
        <p:spPr/>
        <p:txBody>
          <a:bodyPr/>
          <a:lstStyle/>
          <a:p>
            <a:fld id="{95FB27F1-C2FE-E646-9E41-8F3092BBAFAE}" type="slidenum">
              <a:rPr lang="en-US" smtClean="0"/>
              <a:pPr/>
              <a:t>19</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7702703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Short </a:t>
            </a:r>
            <a:r>
              <a:rPr lang="es-ES_tradnl" err="1" smtClean="0"/>
              <a:t>course</a:t>
            </a:r>
            <a:r>
              <a:rPr lang="es-ES_tradnl" smtClean="0"/>
              <a:t> Materials</a:t>
            </a:r>
            <a:endParaRPr lang="en-GB"/>
          </a:p>
        </p:txBody>
      </p:sp>
      <p:sp>
        <p:nvSpPr>
          <p:cNvPr id="3" name="Marcador de contenido 2"/>
          <p:cNvSpPr>
            <a:spLocks noGrp="1"/>
          </p:cNvSpPr>
          <p:nvPr>
            <p:ph idx="1"/>
          </p:nvPr>
        </p:nvSpPr>
        <p:spPr/>
        <p:txBody>
          <a:bodyPr/>
          <a:lstStyle/>
          <a:p>
            <a:r>
              <a:rPr lang="es-ES_tradnl" dirty="0" err="1" smtClean="0"/>
              <a:t>VirtualBox</a:t>
            </a:r>
            <a:r>
              <a:rPr lang="es-ES_tradnl" dirty="0" smtClean="0"/>
              <a:t> VM </a:t>
            </a:r>
            <a:r>
              <a:rPr lang="es-ES_tradnl" dirty="0" err="1" smtClean="0"/>
              <a:t>image</a:t>
            </a:r>
            <a:r>
              <a:rPr lang="es-ES_tradnl" dirty="0" smtClean="0"/>
              <a:t>:</a:t>
            </a:r>
            <a:endParaRPr lang="en-GB" dirty="0" smtClean="0"/>
          </a:p>
          <a:p>
            <a:pPr lvl="1"/>
            <a:r>
              <a:rPr lang="en-GB" dirty="0" smtClean="0">
                <a:hlinkClick r:id="rId2"/>
              </a:rPr>
              <a:t>http://tiny.cc/ofc-tapi-sc</a:t>
            </a:r>
            <a:endParaRPr lang="en-GB" dirty="0" smtClean="0"/>
          </a:p>
          <a:p>
            <a:r>
              <a:rPr lang="es-ES_tradnl" dirty="0" err="1" smtClean="0"/>
              <a:t>Github</a:t>
            </a:r>
            <a:r>
              <a:rPr lang="es-ES_tradnl" dirty="0" smtClean="0"/>
              <a:t> </a:t>
            </a:r>
            <a:r>
              <a:rPr lang="es-ES_tradnl" dirty="0" err="1" smtClean="0"/>
              <a:t>repository</a:t>
            </a:r>
            <a:r>
              <a:rPr lang="es-ES_tradnl" dirty="0" smtClean="0"/>
              <a:t>:</a:t>
            </a:r>
          </a:p>
          <a:p>
            <a:pPr lvl="1"/>
            <a:r>
              <a:rPr lang="en-GB" dirty="0" smtClean="0">
                <a:hlinkClick r:id="rId3"/>
              </a:rPr>
              <a:t>https://github.com/rvilalta/OFC_TAPI_SC</a:t>
            </a:r>
            <a:endParaRPr lang="en-GB" dirty="0" smtClean="0"/>
          </a:p>
          <a:p>
            <a:r>
              <a:rPr lang="es-ES_tradnl" dirty="0" smtClean="0"/>
              <a:t>Wifi:</a:t>
            </a:r>
          </a:p>
          <a:p>
            <a:pPr lvl="1"/>
            <a:r>
              <a:rPr lang="es-ES_tradnl" dirty="0" smtClean="0"/>
              <a:t>SSID: OFC</a:t>
            </a:r>
          </a:p>
          <a:p>
            <a:pPr lvl="1"/>
            <a:r>
              <a:rPr lang="es-ES_tradnl" dirty="0" err="1" smtClean="0"/>
              <a:t>Password</a:t>
            </a:r>
            <a:r>
              <a:rPr lang="es-ES_tradnl" dirty="0" smtClean="0"/>
              <a:t>: OFC-2017</a:t>
            </a:r>
            <a:endParaRPr lang="en-GB" dirty="0" smtClean="0"/>
          </a:p>
          <a:p>
            <a:pPr lvl="1"/>
            <a:endParaRPr lang="en-GB" dirty="0"/>
          </a:p>
        </p:txBody>
      </p:sp>
      <p:sp>
        <p:nvSpPr>
          <p:cNvPr id="4" name="Slide Number Placeholder 3"/>
          <p:cNvSpPr>
            <a:spLocks noGrp="1"/>
          </p:cNvSpPr>
          <p:nvPr>
            <p:ph type="sldNum" sz="quarter" idx="4"/>
          </p:nvPr>
        </p:nvSpPr>
        <p:spPr/>
        <p:txBody>
          <a:bodyPr/>
          <a:lstStyle/>
          <a:p>
            <a:fld id="{95FB27F1-C2FE-E646-9E41-8F3092BBAFAE}" type="slidenum">
              <a:rPr lang="en-US" smtClean="0"/>
              <a:pPr/>
              <a:t>2</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41843477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Connectivity Service (Request)</a:t>
            </a:r>
            <a:endParaRPr lang="en-US"/>
          </a:p>
        </p:txBody>
      </p:sp>
      <p:sp>
        <p:nvSpPr>
          <p:cNvPr id="4" name="Content Placeholder 3"/>
          <p:cNvSpPr>
            <a:spLocks noGrp="1"/>
          </p:cNvSpPr>
          <p:nvPr>
            <p:ph idx="4294967295"/>
          </p:nvPr>
        </p:nvSpPr>
        <p:spPr>
          <a:xfrm>
            <a:off x="396509" y="940615"/>
            <a:ext cx="8375257" cy="5694854"/>
          </a:xfrm>
        </p:spPr>
        <p:txBody>
          <a:bodyPr>
            <a:normAutofit fontScale="70000" lnSpcReduction="20000"/>
          </a:bodyPr>
          <a:lstStyle/>
          <a:p>
            <a:r>
              <a:rPr lang="en-US" smtClean="0"/>
              <a:t>Related to creation of forwarding entities</a:t>
            </a:r>
          </a:p>
          <a:p>
            <a:pPr lvl="1"/>
            <a:r>
              <a:rPr lang="en-US" smtClean="0"/>
              <a:t>Intent-like – option allows the TAPI Provider to compute path and realize the service request</a:t>
            </a:r>
            <a:endParaRPr lang="en-US" smtClean="0">
              <a:solidFill>
                <a:srgbClr val="FF0000"/>
              </a:solidFill>
            </a:endParaRPr>
          </a:p>
          <a:p>
            <a:pPr lvl="1"/>
            <a:r>
              <a:rPr lang="en-US" smtClean="0"/>
              <a:t>Current focus is </a:t>
            </a:r>
            <a:r>
              <a:rPr lang="en-US" smtClean="0">
                <a:solidFill>
                  <a:srgbClr val="FF0000"/>
                </a:solidFill>
              </a:rPr>
              <a:t>point-to-point</a:t>
            </a:r>
          </a:p>
          <a:p>
            <a:pPr lvl="2"/>
            <a:r>
              <a:rPr lang="en-US" smtClean="0"/>
              <a:t>Many initial uses, e.g., </a:t>
            </a:r>
            <a:r>
              <a:rPr lang="en-US" err="1" smtClean="0"/>
              <a:t>BoD</a:t>
            </a:r>
            <a:r>
              <a:rPr lang="en-US" smtClean="0"/>
              <a:t>, DC Interconnect</a:t>
            </a:r>
          </a:p>
          <a:p>
            <a:pPr lvl="2"/>
            <a:r>
              <a:rPr lang="en-US" smtClean="0"/>
              <a:t>Prototyped in 2014 Demonstration</a:t>
            </a:r>
          </a:p>
          <a:p>
            <a:pPr lvl="1"/>
            <a:r>
              <a:rPr lang="en-US" smtClean="0"/>
              <a:t>APIs flexible to support other types (p2mp, mp2mp) - Use case analysis planned in near future</a:t>
            </a:r>
          </a:p>
          <a:p>
            <a:r>
              <a:rPr lang="en-US" smtClean="0"/>
              <a:t>Create Connectivity Service</a:t>
            </a:r>
            <a:endParaRPr lang="en-US"/>
          </a:p>
          <a:p>
            <a:pPr lvl="1"/>
            <a:r>
              <a:rPr lang="en-US" b="1" smtClean="0">
                <a:solidFill>
                  <a:srgbClr val="FF0000"/>
                </a:solidFill>
              </a:rPr>
              <a:t>Service Endpoint List </a:t>
            </a:r>
            <a:r>
              <a:rPr lang="en-US" smtClean="0"/>
              <a:t>– each Endpoint is described by </a:t>
            </a:r>
          </a:p>
          <a:p>
            <a:pPr lvl="2"/>
            <a:r>
              <a:rPr lang="en-US" smtClean="0"/>
              <a:t>Name (TRI/URI/Proprietary string)</a:t>
            </a:r>
          </a:p>
          <a:p>
            <a:pPr lvl="3"/>
            <a:r>
              <a:rPr lang="en-US" smtClean="0"/>
              <a:t>TRI formats for ODU, ETH, MPLS-TP to be specified by the IA (implementation)</a:t>
            </a:r>
          </a:p>
          <a:p>
            <a:pPr lvl="2"/>
            <a:r>
              <a:rPr lang="en-US" smtClean="0"/>
              <a:t>Role (Symmetric, Root, Leaf) and Directionality (Input, Output, Bidirectional)</a:t>
            </a:r>
          </a:p>
          <a:p>
            <a:pPr lvl="2"/>
            <a:r>
              <a:rPr lang="en-US" smtClean="0"/>
              <a:t>Layer of the </a:t>
            </a:r>
            <a:r>
              <a:rPr lang="en-US" i="1" err="1" smtClean="0"/>
              <a:t>ServiceEndPoint</a:t>
            </a:r>
            <a:r>
              <a:rPr lang="en-US" smtClean="0"/>
              <a:t> if it supports multiple layers</a:t>
            </a:r>
            <a:r>
              <a:rPr lang="en-US" i="1" smtClean="0"/>
              <a:t> </a:t>
            </a:r>
            <a:endParaRPr lang="en-US" smtClean="0"/>
          </a:p>
          <a:p>
            <a:pPr lvl="1"/>
            <a:r>
              <a:rPr lang="en-US" b="1" smtClean="0">
                <a:solidFill>
                  <a:srgbClr val="FF0000"/>
                </a:solidFill>
              </a:rPr>
              <a:t>Connectivity Requirements</a:t>
            </a:r>
            <a:endParaRPr lang="en-US" b="1"/>
          </a:p>
          <a:p>
            <a:pPr lvl="2"/>
            <a:r>
              <a:rPr lang="en-US" smtClean="0"/>
              <a:t>Service Type (P2P, P2MP, MP) - required </a:t>
            </a:r>
          </a:p>
          <a:p>
            <a:pPr lvl="2"/>
            <a:r>
              <a:rPr lang="en-US" smtClean="0"/>
              <a:t>Capacity/Bandwidth – fixed or a range – required</a:t>
            </a:r>
          </a:p>
          <a:p>
            <a:pPr lvl="2"/>
            <a:r>
              <a:rPr lang="en-US" smtClean="0"/>
              <a:t>Service Layer (ETH, MPLS-TP, ODU, OCH)</a:t>
            </a:r>
          </a:p>
          <a:p>
            <a:pPr lvl="2"/>
            <a:r>
              <a:rPr lang="en-US" smtClean="0"/>
              <a:t>Service Level - a abstract value the meaning of which is mutually agreed – typically represents metrics such as - Class of service, priority, resiliency, availability</a:t>
            </a:r>
            <a:endParaRPr lang="en-US"/>
          </a:p>
          <a:p>
            <a:pPr lvl="2"/>
            <a:r>
              <a:rPr lang="en-US" smtClean="0"/>
              <a:t>Latency - integer value and unit - upper bound</a:t>
            </a:r>
            <a:endParaRPr lang="en-US"/>
          </a:p>
          <a:p>
            <a:pPr lvl="2"/>
            <a:r>
              <a:rPr lang="en-US" smtClean="0"/>
              <a:t>Cost - Vector of one or more metrics that would enable the provider to make a decision when implementing the Service</a:t>
            </a:r>
            <a:endParaRPr lang="en-US"/>
          </a:p>
          <a:p>
            <a:pPr lvl="2"/>
            <a:r>
              <a:rPr lang="en-US" err="1" smtClean="0"/>
              <a:t>Coroute</a:t>
            </a:r>
            <a:r>
              <a:rPr lang="en-US" smtClean="0"/>
              <a:t>-Inclusion or Diversity Exclusion - an include/exclude Service ID(s) –indicates that the requested service should be co-routed or diverse (not share resources) from specified service</a:t>
            </a:r>
          </a:p>
          <a:p>
            <a:pPr lvl="2"/>
            <a:r>
              <a:rPr lang="en-US" smtClean="0"/>
              <a:t>Include </a:t>
            </a:r>
            <a:r>
              <a:rPr lang="en-US" i="1" smtClean="0"/>
              <a:t>Path</a:t>
            </a:r>
            <a:r>
              <a:rPr lang="en-US" smtClean="0"/>
              <a:t> – indicates partial set of nodes and links to be used</a:t>
            </a:r>
          </a:p>
          <a:p>
            <a:pPr lvl="2"/>
            <a:r>
              <a:rPr lang="en-US" smtClean="0"/>
              <a:t>Exclude </a:t>
            </a:r>
            <a:r>
              <a:rPr lang="en-US" i="1" smtClean="0"/>
              <a:t>Path</a:t>
            </a:r>
            <a:r>
              <a:rPr lang="en-US" smtClean="0"/>
              <a:t> - indicates partial set of nodes and links to be avoided</a:t>
            </a:r>
          </a:p>
          <a:p>
            <a:pPr lvl="2"/>
            <a:r>
              <a:rPr lang="en-US" smtClean="0">
                <a:solidFill>
                  <a:srgbClr val="FF0000"/>
                </a:solidFill>
              </a:rPr>
              <a:t>Start Time &amp; End Time</a:t>
            </a:r>
          </a:p>
          <a:p>
            <a:pPr lvl="1"/>
            <a:r>
              <a:rPr lang="en-US" b="1" smtClean="0">
                <a:solidFill>
                  <a:srgbClr val="FF0000"/>
                </a:solidFill>
              </a:rPr>
              <a:t>Output</a:t>
            </a:r>
            <a:r>
              <a:rPr lang="en-US" smtClean="0"/>
              <a:t>: Service ID and the created </a:t>
            </a:r>
            <a:r>
              <a:rPr lang="en-US" b="1" smtClean="0">
                <a:solidFill>
                  <a:srgbClr val="FF0000"/>
                </a:solidFill>
              </a:rPr>
              <a:t>Connection</a:t>
            </a:r>
          </a:p>
        </p:txBody>
      </p:sp>
      <p:sp>
        <p:nvSpPr>
          <p:cNvPr id="5" name="Slide Number Placeholder 4"/>
          <p:cNvSpPr>
            <a:spLocks noGrp="1"/>
          </p:cNvSpPr>
          <p:nvPr>
            <p:ph type="sldNum" sz="quarter" idx="4"/>
          </p:nvPr>
        </p:nvSpPr>
        <p:spPr/>
        <p:txBody>
          <a:bodyPr/>
          <a:lstStyle/>
          <a:p>
            <a:fld id="{95FB27F1-C2FE-E646-9E41-8F3092BBAFAE}" type="slidenum">
              <a:rPr lang="en-US" smtClean="0"/>
              <a:pPr/>
              <a:t>20</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9002665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Path Computation Service (Request)</a:t>
            </a:r>
            <a:endParaRPr lang="en-US"/>
          </a:p>
        </p:txBody>
      </p:sp>
      <p:sp>
        <p:nvSpPr>
          <p:cNvPr id="4" name="Content Placeholder 3"/>
          <p:cNvSpPr>
            <a:spLocks noGrp="1"/>
          </p:cNvSpPr>
          <p:nvPr>
            <p:ph idx="4294967295"/>
          </p:nvPr>
        </p:nvSpPr>
        <p:spPr>
          <a:xfrm>
            <a:off x="396510" y="997259"/>
            <a:ext cx="8229600" cy="5256213"/>
          </a:xfrm>
        </p:spPr>
        <p:txBody>
          <a:bodyPr>
            <a:normAutofit fontScale="92500" lnSpcReduction="20000"/>
          </a:bodyPr>
          <a:lstStyle/>
          <a:p>
            <a:r>
              <a:rPr lang="en-US" sz="1900" smtClean="0"/>
              <a:t>Compute P2P Path</a:t>
            </a:r>
          </a:p>
          <a:p>
            <a:pPr lvl="1"/>
            <a:r>
              <a:rPr lang="en-US" sz="1700" smtClean="0"/>
              <a:t>The API client can request the API provider to compute a single path or a batch of paths with provided set of constraints</a:t>
            </a:r>
          </a:p>
          <a:p>
            <a:pPr lvl="1"/>
            <a:r>
              <a:rPr lang="en-US" sz="1700" smtClean="0"/>
              <a:t>The API provider should have topology information (including TE information) of the network in which the path computation is applied</a:t>
            </a:r>
          </a:p>
          <a:p>
            <a:pPr lvl="1"/>
            <a:r>
              <a:rPr lang="en-US" sz="1700" smtClean="0"/>
              <a:t>Inputs</a:t>
            </a:r>
          </a:p>
          <a:p>
            <a:pPr lvl="2"/>
            <a:r>
              <a:rPr lang="en-US" sz="1700" smtClean="0">
                <a:solidFill>
                  <a:srgbClr val="FF0000"/>
                </a:solidFill>
              </a:rPr>
              <a:t>Service Endpoint List </a:t>
            </a:r>
            <a:r>
              <a:rPr lang="en-US" sz="1700" smtClean="0"/>
              <a:t>– same endpoints as the Connectivity API</a:t>
            </a:r>
          </a:p>
          <a:p>
            <a:pPr lvl="2"/>
            <a:r>
              <a:rPr lang="en-US" sz="1700" smtClean="0">
                <a:solidFill>
                  <a:srgbClr val="FF0000"/>
                </a:solidFill>
              </a:rPr>
              <a:t>Routing (Connectivity) Constraints </a:t>
            </a:r>
            <a:r>
              <a:rPr lang="en-US" sz="1700" smtClean="0"/>
              <a:t>including</a:t>
            </a:r>
          </a:p>
          <a:p>
            <a:pPr lvl="3"/>
            <a:r>
              <a:rPr lang="en-US" sz="1700" smtClean="0"/>
              <a:t>Required Constraints such as Capacity</a:t>
            </a:r>
          </a:p>
          <a:p>
            <a:pPr lvl="3"/>
            <a:r>
              <a:rPr lang="en-US" sz="1700" smtClean="0"/>
              <a:t>Optional Constraints such as Layer,  Latency, Cost, etc</a:t>
            </a:r>
          </a:p>
          <a:p>
            <a:pPr lvl="2"/>
            <a:r>
              <a:rPr lang="en-US" sz="1700" smtClean="0">
                <a:solidFill>
                  <a:srgbClr val="FF0000"/>
                </a:solidFill>
              </a:rPr>
              <a:t>Objective function</a:t>
            </a:r>
          </a:p>
          <a:p>
            <a:pPr lvl="3"/>
            <a:endParaRPr lang="en-US" smtClean="0"/>
          </a:p>
          <a:p>
            <a:pPr lvl="1"/>
            <a:r>
              <a:rPr lang="en-US" sz="1700" smtClean="0"/>
              <a:t>Output </a:t>
            </a:r>
          </a:p>
          <a:p>
            <a:pPr lvl="2"/>
            <a:r>
              <a:rPr lang="en-US" sz="1700" smtClean="0"/>
              <a:t>A list of </a:t>
            </a:r>
            <a:r>
              <a:rPr lang="en-US" sz="1700" smtClean="0">
                <a:solidFill>
                  <a:srgbClr val="FF0000"/>
                </a:solidFill>
              </a:rPr>
              <a:t>Path</a:t>
            </a:r>
            <a:r>
              <a:rPr lang="en-US" sz="1700" smtClean="0"/>
              <a:t> options each of which is an ordered list of </a:t>
            </a:r>
            <a:r>
              <a:rPr lang="en-US" sz="1700" smtClean="0">
                <a:solidFill>
                  <a:srgbClr val="FF0000"/>
                </a:solidFill>
              </a:rPr>
              <a:t>TE Links </a:t>
            </a:r>
            <a:r>
              <a:rPr lang="en-US" sz="1700" smtClean="0"/>
              <a:t>– either as strict hops (</a:t>
            </a:r>
            <a:r>
              <a:rPr lang="en-US" sz="1700" err="1" smtClean="0">
                <a:solidFill>
                  <a:srgbClr val="FF0000"/>
                </a:solidFill>
              </a:rPr>
              <a:t>NodeEdgePoints</a:t>
            </a:r>
            <a:r>
              <a:rPr lang="en-US" sz="1700" smtClean="0"/>
              <a:t>) or loose hops (</a:t>
            </a:r>
            <a:r>
              <a:rPr lang="en-US" sz="1700" smtClean="0">
                <a:solidFill>
                  <a:srgbClr val="FF0000"/>
                </a:solidFill>
              </a:rPr>
              <a:t>Nodes</a:t>
            </a:r>
            <a:r>
              <a:rPr lang="en-US" sz="1700" smtClean="0"/>
              <a:t>)</a:t>
            </a:r>
          </a:p>
          <a:p>
            <a:r>
              <a:rPr lang="en-US" sz="1900" smtClean="0"/>
              <a:t>Optimize P2P Path</a:t>
            </a:r>
          </a:p>
          <a:p>
            <a:pPr lvl="1"/>
            <a:r>
              <a:rPr lang="en-US" sz="1700" smtClean="0"/>
              <a:t>Modify an existing path to optimize as per the objective function</a:t>
            </a:r>
          </a:p>
          <a:p>
            <a:pPr lvl="1"/>
            <a:r>
              <a:rPr lang="en-US" sz="1700" smtClean="0"/>
              <a:t>In addition to above, is provided Optimization Constraints as input</a:t>
            </a:r>
            <a:endParaRPr lang="en-US" sz="1700"/>
          </a:p>
        </p:txBody>
      </p:sp>
      <p:sp>
        <p:nvSpPr>
          <p:cNvPr id="5" name="Slide Number Placeholder 4"/>
          <p:cNvSpPr>
            <a:spLocks noGrp="1"/>
          </p:cNvSpPr>
          <p:nvPr>
            <p:ph type="sldNum" sz="quarter" idx="4"/>
          </p:nvPr>
        </p:nvSpPr>
        <p:spPr/>
        <p:txBody>
          <a:bodyPr/>
          <a:lstStyle/>
          <a:p>
            <a:fld id="{95FB27F1-C2FE-E646-9E41-8F3092BBAFAE}" type="slidenum">
              <a:rPr lang="en-US" smtClean="0"/>
              <a:pPr/>
              <a:t>21</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4869921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Virtual Network Service (Request)</a:t>
            </a:r>
            <a:endParaRPr lang="en-US"/>
          </a:p>
        </p:txBody>
      </p:sp>
      <p:sp>
        <p:nvSpPr>
          <p:cNvPr id="4" name="Content Placeholder 3"/>
          <p:cNvSpPr>
            <a:spLocks noGrp="1"/>
          </p:cNvSpPr>
          <p:nvPr>
            <p:ph idx="4294967295"/>
          </p:nvPr>
        </p:nvSpPr>
        <p:spPr>
          <a:xfrm>
            <a:off x="428878" y="997259"/>
            <a:ext cx="8229600" cy="5256213"/>
          </a:xfrm>
        </p:spPr>
        <p:txBody>
          <a:bodyPr>
            <a:normAutofit lnSpcReduction="10000"/>
          </a:bodyPr>
          <a:lstStyle/>
          <a:p>
            <a:r>
              <a:rPr lang="en-US" sz="1800" smtClean="0"/>
              <a:t>APIs to allow an API-Client to request creation, deletion, update of virtual network (client created) Topologies with its shared context</a:t>
            </a:r>
          </a:p>
          <a:p>
            <a:r>
              <a:rPr lang="en-US" sz="1800" smtClean="0"/>
              <a:t>Create Virtual Network (VN) Topology</a:t>
            </a:r>
          </a:p>
          <a:p>
            <a:pPr lvl="1"/>
            <a:r>
              <a:rPr lang="en-US" smtClean="0"/>
              <a:t>Inputs</a:t>
            </a:r>
          </a:p>
          <a:p>
            <a:pPr lvl="2"/>
            <a:r>
              <a:rPr lang="en-US" smtClean="0">
                <a:solidFill>
                  <a:srgbClr val="FF0000"/>
                </a:solidFill>
              </a:rPr>
              <a:t>Service Endpoint List </a:t>
            </a:r>
            <a:r>
              <a:rPr lang="en-US" smtClean="0"/>
              <a:t>– same endpoints as the Connectivity API</a:t>
            </a:r>
          </a:p>
          <a:p>
            <a:pPr lvl="2"/>
            <a:r>
              <a:rPr lang="en-US" smtClean="0">
                <a:solidFill>
                  <a:srgbClr val="FF0000"/>
                </a:solidFill>
              </a:rPr>
              <a:t>Topology Constraints </a:t>
            </a:r>
            <a:r>
              <a:rPr lang="en-US" smtClean="0"/>
              <a:t>including</a:t>
            </a:r>
          </a:p>
          <a:p>
            <a:pPr lvl="3"/>
            <a:r>
              <a:rPr lang="en-US" smtClean="0"/>
              <a:t>Traffic matrix: A matrix to describe the traffic (e.g. bandwidth) between each pair of the client’s access points</a:t>
            </a:r>
          </a:p>
          <a:p>
            <a:pPr lvl="3"/>
            <a:r>
              <a:rPr lang="en-US" smtClean="0"/>
              <a:t>Optional Constraints such as Layer,  Latency, Cost, etc</a:t>
            </a:r>
          </a:p>
          <a:p>
            <a:pPr lvl="2"/>
            <a:r>
              <a:rPr lang="en-US" smtClean="0">
                <a:solidFill>
                  <a:srgbClr val="FF0000"/>
                </a:solidFill>
              </a:rPr>
              <a:t>Start Time &amp; End Time</a:t>
            </a:r>
          </a:p>
          <a:p>
            <a:pPr lvl="1"/>
            <a:r>
              <a:rPr lang="en-US" smtClean="0"/>
              <a:t>Output</a:t>
            </a:r>
          </a:p>
          <a:p>
            <a:pPr lvl="2"/>
            <a:r>
              <a:rPr lang="en-US" smtClean="0"/>
              <a:t>Topology ID of the topology that has been created</a:t>
            </a:r>
          </a:p>
          <a:p>
            <a:r>
              <a:rPr lang="en-US" sz="1800" smtClean="0"/>
              <a:t>The </a:t>
            </a:r>
            <a:r>
              <a:rPr lang="en-US" sz="1800" smtClean="0">
                <a:solidFill>
                  <a:srgbClr val="FF0000"/>
                </a:solidFill>
              </a:rPr>
              <a:t>VN Topology </a:t>
            </a:r>
            <a:r>
              <a:rPr lang="en-US" sz="1800" smtClean="0"/>
              <a:t>can be retrieved using </a:t>
            </a:r>
            <a:r>
              <a:rPr lang="en-US" sz="1800" smtClean="0">
                <a:solidFill>
                  <a:srgbClr val="FF0000"/>
                </a:solidFill>
              </a:rPr>
              <a:t>Topology Service </a:t>
            </a:r>
            <a:r>
              <a:rPr lang="en-US" sz="1800" smtClean="0"/>
              <a:t>API and is no different than the static Provider created topology</a:t>
            </a:r>
          </a:p>
          <a:p>
            <a:pPr lvl="1"/>
            <a:r>
              <a:rPr lang="en-US" sz="1600" smtClean="0"/>
              <a:t>API Client would use the </a:t>
            </a:r>
            <a:r>
              <a:rPr lang="en-US" sz="1600" smtClean="0">
                <a:solidFill>
                  <a:srgbClr val="FF0000"/>
                </a:solidFill>
              </a:rPr>
              <a:t>Connectivity Service </a:t>
            </a:r>
            <a:r>
              <a:rPr lang="en-US" sz="1600" smtClean="0"/>
              <a:t>APIs to create </a:t>
            </a:r>
            <a:r>
              <a:rPr lang="en-US" sz="1600" smtClean="0">
                <a:solidFill>
                  <a:srgbClr val="FF0000"/>
                </a:solidFill>
              </a:rPr>
              <a:t>Connections</a:t>
            </a:r>
            <a:r>
              <a:rPr lang="en-US" sz="1600" smtClean="0"/>
              <a:t> on-demand over the </a:t>
            </a:r>
            <a:r>
              <a:rPr lang="en-US" sz="1600" smtClean="0">
                <a:solidFill>
                  <a:srgbClr val="FF0000"/>
                </a:solidFill>
              </a:rPr>
              <a:t>VN Topology</a:t>
            </a:r>
          </a:p>
          <a:p>
            <a:pPr lvl="1"/>
            <a:endParaRPr lang="en-US" smtClean="0"/>
          </a:p>
          <a:p>
            <a:pPr lvl="1"/>
            <a:endParaRPr lang="en-US"/>
          </a:p>
        </p:txBody>
      </p:sp>
      <p:sp>
        <p:nvSpPr>
          <p:cNvPr id="5" name="Slide Number Placeholder 4"/>
          <p:cNvSpPr>
            <a:spLocks noGrp="1"/>
          </p:cNvSpPr>
          <p:nvPr>
            <p:ph type="sldNum" sz="quarter" idx="4"/>
          </p:nvPr>
        </p:nvSpPr>
        <p:spPr/>
        <p:txBody>
          <a:bodyPr/>
          <a:lstStyle/>
          <a:p>
            <a:fld id="{95FB27F1-C2FE-E646-9E41-8F3092BBAFAE}" type="slidenum">
              <a:rPr lang="en-US" smtClean="0"/>
              <a:pPr/>
              <a:t>22</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8163580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TAPI Resource : Topology Constructs</a:t>
            </a:r>
            <a:endParaRPr lang="en-US"/>
          </a:p>
        </p:txBody>
      </p:sp>
      <p:sp>
        <p:nvSpPr>
          <p:cNvPr id="3" name="Content Placeholder 2"/>
          <p:cNvSpPr>
            <a:spLocks noGrp="1"/>
          </p:cNvSpPr>
          <p:nvPr>
            <p:ph idx="4294967295"/>
          </p:nvPr>
        </p:nvSpPr>
        <p:spPr>
          <a:xfrm>
            <a:off x="250853" y="989167"/>
            <a:ext cx="8642294" cy="5411633"/>
          </a:xfrm>
        </p:spPr>
        <p:txBody>
          <a:bodyPr/>
          <a:lstStyle/>
          <a:p>
            <a:r>
              <a:rPr lang="en-US" sz="1800" b="1" smtClean="0">
                <a:solidFill>
                  <a:srgbClr val="FF0000"/>
                </a:solidFill>
              </a:rPr>
              <a:t>(API) Context </a:t>
            </a:r>
            <a:r>
              <a:rPr lang="en-US" sz="1800" smtClean="0"/>
              <a:t>– defines the </a:t>
            </a:r>
            <a:r>
              <a:rPr lang="en-US" sz="1800" smtClean="0">
                <a:solidFill>
                  <a:srgbClr val="FF0000"/>
                </a:solidFill>
              </a:rPr>
              <a:t>scope of control and naming </a:t>
            </a:r>
            <a:r>
              <a:rPr lang="en-US" sz="1800" smtClean="0"/>
              <a:t>that a particular T-API provider or its client application has with respect to the information exchanged over the interface.</a:t>
            </a:r>
          </a:p>
          <a:p>
            <a:pPr lvl="1"/>
            <a:r>
              <a:rPr lang="en-US" sz="1600" smtClean="0"/>
              <a:t>This </a:t>
            </a:r>
            <a:r>
              <a:rPr lang="en-US" sz="1600" i="1" smtClean="0"/>
              <a:t>Context</a:t>
            </a:r>
            <a:r>
              <a:rPr lang="en-US" sz="1600" smtClean="0"/>
              <a:t> is </a:t>
            </a:r>
            <a:r>
              <a:rPr lang="en-US" sz="1600" smtClean="0">
                <a:solidFill>
                  <a:srgbClr val="FF0000"/>
                </a:solidFill>
              </a:rPr>
              <a:t>shared between the API provider and its client </a:t>
            </a:r>
            <a:r>
              <a:rPr lang="en-US" sz="1600" smtClean="0"/>
              <a:t>and determines the makeup of the network resource abstractions over which the API operates.</a:t>
            </a:r>
          </a:p>
          <a:p>
            <a:r>
              <a:rPr lang="en-US" sz="1800" b="1" smtClean="0">
                <a:solidFill>
                  <a:srgbClr val="FF0000"/>
                </a:solidFill>
              </a:rPr>
              <a:t>Topology</a:t>
            </a:r>
            <a:r>
              <a:rPr lang="en-US" sz="1800" b="1" smtClean="0"/>
              <a:t> </a:t>
            </a:r>
            <a:r>
              <a:rPr lang="en-US" sz="1800" smtClean="0"/>
              <a:t>– representation of the </a:t>
            </a:r>
            <a:r>
              <a:rPr lang="en-US" sz="1800" smtClean="0">
                <a:solidFill>
                  <a:srgbClr val="FF0000"/>
                </a:solidFill>
              </a:rPr>
              <a:t>transparent topological-aspects</a:t>
            </a:r>
            <a:r>
              <a:rPr lang="en-US" sz="1800" smtClean="0"/>
              <a:t> of a </a:t>
            </a:r>
            <a:r>
              <a:rPr lang="en-US" sz="1800" i="1" smtClean="0"/>
              <a:t>Forwarding-Domain (FD)</a:t>
            </a:r>
            <a:endParaRPr lang="en-US" sz="1800" smtClean="0"/>
          </a:p>
          <a:p>
            <a:pPr lvl="1"/>
            <a:r>
              <a:rPr lang="en-US" sz="1600" i="1" smtClean="0"/>
              <a:t>Topology</a:t>
            </a:r>
            <a:r>
              <a:rPr lang="en-US" sz="1600" smtClean="0"/>
              <a:t> describes the underlying topological network of </a:t>
            </a:r>
            <a:r>
              <a:rPr lang="en-US" sz="1600" i="1" smtClean="0">
                <a:solidFill>
                  <a:srgbClr val="FF0000"/>
                </a:solidFill>
              </a:rPr>
              <a:t>Nodes</a:t>
            </a:r>
            <a:r>
              <a:rPr lang="en-US" sz="1600" smtClean="0">
                <a:solidFill>
                  <a:srgbClr val="FF0000"/>
                </a:solidFill>
              </a:rPr>
              <a:t> and </a:t>
            </a:r>
            <a:r>
              <a:rPr lang="en-US" sz="1600" i="1" smtClean="0">
                <a:solidFill>
                  <a:srgbClr val="FF0000"/>
                </a:solidFill>
              </a:rPr>
              <a:t>Links</a:t>
            </a:r>
            <a:r>
              <a:rPr lang="en-US" sz="1600" smtClean="0"/>
              <a:t> that enable the forwarding function provided by the </a:t>
            </a:r>
            <a:r>
              <a:rPr lang="en-US" sz="1600" i="1" smtClean="0"/>
              <a:t>FD</a:t>
            </a:r>
            <a:r>
              <a:rPr lang="en-US" sz="1600" smtClean="0"/>
              <a:t>.</a:t>
            </a:r>
          </a:p>
          <a:p>
            <a:r>
              <a:rPr lang="en-US" sz="1800" b="1" smtClean="0">
                <a:solidFill>
                  <a:srgbClr val="FF0000"/>
                </a:solidFill>
              </a:rPr>
              <a:t>Node</a:t>
            </a:r>
            <a:r>
              <a:rPr lang="en-US" sz="1800" smtClean="0"/>
              <a:t> – representation of the </a:t>
            </a:r>
            <a:r>
              <a:rPr lang="en-US" sz="1800" smtClean="0">
                <a:solidFill>
                  <a:srgbClr val="FF0000"/>
                </a:solidFill>
              </a:rPr>
              <a:t>opaque forwarding-aspects </a:t>
            </a:r>
            <a:r>
              <a:rPr lang="en-US" sz="1800" smtClean="0"/>
              <a:t>of the </a:t>
            </a:r>
            <a:r>
              <a:rPr lang="en-US" sz="1800" i="1" smtClean="0"/>
              <a:t>Forwarding-Domain (FD)</a:t>
            </a:r>
            <a:r>
              <a:rPr lang="en-US" sz="1800" smtClean="0"/>
              <a:t> </a:t>
            </a:r>
          </a:p>
          <a:p>
            <a:pPr lvl="1"/>
            <a:r>
              <a:rPr lang="en-US" sz="1600" i="1" smtClean="0"/>
              <a:t>Node</a:t>
            </a:r>
            <a:r>
              <a:rPr lang="en-US" sz="1600" smtClean="0"/>
              <a:t> describes the edge ports of the </a:t>
            </a:r>
            <a:r>
              <a:rPr lang="en-US" sz="1600" i="1" smtClean="0"/>
              <a:t>FD</a:t>
            </a:r>
            <a:r>
              <a:rPr lang="en-US" sz="1600" smtClean="0"/>
              <a:t> (</a:t>
            </a:r>
            <a:r>
              <a:rPr lang="en-US" sz="1600" i="1" smtClean="0">
                <a:solidFill>
                  <a:srgbClr val="FF0000"/>
                </a:solidFill>
              </a:rPr>
              <a:t>Node-Edge-Point</a:t>
            </a:r>
            <a:r>
              <a:rPr lang="en-US" sz="1600" smtClean="0"/>
              <a:t>) and the </a:t>
            </a:r>
            <a:r>
              <a:rPr lang="en-US" sz="1600" smtClean="0">
                <a:solidFill>
                  <a:srgbClr val="FF0000"/>
                </a:solidFill>
              </a:rPr>
              <a:t>forwarding capabilities </a:t>
            </a:r>
            <a:r>
              <a:rPr lang="en-US" sz="1600" smtClean="0"/>
              <a:t>between those edge ports.</a:t>
            </a:r>
          </a:p>
          <a:p>
            <a:r>
              <a:rPr lang="en-US" sz="1800" b="1" smtClean="0">
                <a:solidFill>
                  <a:srgbClr val="FF0000"/>
                </a:solidFill>
              </a:rPr>
              <a:t>Link</a:t>
            </a:r>
            <a:r>
              <a:rPr lang="en-US" sz="1800" b="1" smtClean="0"/>
              <a:t> – </a:t>
            </a:r>
            <a:r>
              <a:rPr lang="en-US" sz="1800" smtClean="0"/>
              <a:t>representation of the </a:t>
            </a:r>
            <a:r>
              <a:rPr lang="en-US" sz="1800" smtClean="0">
                <a:solidFill>
                  <a:srgbClr val="FF0000"/>
                </a:solidFill>
              </a:rPr>
              <a:t>effective adjacency </a:t>
            </a:r>
            <a:r>
              <a:rPr lang="en-US" sz="1800" smtClean="0"/>
              <a:t>between two or more associated </a:t>
            </a:r>
            <a:r>
              <a:rPr lang="en-US" sz="1800" i="1" smtClean="0"/>
              <a:t>Nodes</a:t>
            </a:r>
            <a:r>
              <a:rPr lang="en-US" sz="1800" smtClean="0"/>
              <a:t> in a </a:t>
            </a:r>
            <a:r>
              <a:rPr lang="en-US" sz="1800" i="1" smtClean="0"/>
              <a:t>Topology</a:t>
            </a:r>
            <a:r>
              <a:rPr lang="en-US" sz="1800" smtClean="0"/>
              <a:t>. </a:t>
            </a:r>
          </a:p>
          <a:p>
            <a:pPr lvl="1"/>
            <a:r>
              <a:rPr lang="en-US" sz="1600" i="1" smtClean="0"/>
              <a:t>Link</a:t>
            </a:r>
            <a:r>
              <a:rPr lang="en-US" sz="1600" smtClean="0"/>
              <a:t> is </a:t>
            </a:r>
            <a:r>
              <a:rPr lang="en-US" sz="1600" smtClean="0">
                <a:solidFill>
                  <a:srgbClr val="FF0000"/>
                </a:solidFill>
              </a:rPr>
              <a:t>terminated by </a:t>
            </a:r>
            <a:r>
              <a:rPr lang="en-US" sz="1600" i="1" smtClean="0">
                <a:solidFill>
                  <a:srgbClr val="FF0000"/>
                </a:solidFill>
              </a:rPr>
              <a:t>Node-Edge-Points</a:t>
            </a:r>
            <a:r>
              <a:rPr lang="en-US" sz="1600" smtClean="0">
                <a:solidFill>
                  <a:srgbClr val="FF0000"/>
                </a:solidFill>
              </a:rPr>
              <a:t> </a:t>
            </a:r>
            <a:r>
              <a:rPr lang="en-US" sz="1600" smtClean="0"/>
              <a:t>of the associated </a:t>
            </a:r>
            <a:r>
              <a:rPr lang="en-US" sz="1600" i="1" smtClean="0"/>
              <a:t>Nodes</a:t>
            </a:r>
            <a:r>
              <a:rPr lang="en-US" sz="1600" smtClean="0"/>
              <a:t>. The </a:t>
            </a:r>
            <a:r>
              <a:rPr lang="en-US" sz="1600" i="1" smtClean="0"/>
              <a:t>Node-Edge-Points</a:t>
            </a:r>
            <a:r>
              <a:rPr lang="en-US" sz="1600" smtClean="0"/>
              <a:t> have a specific </a:t>
            </a:r>
            <a:r>
              <a:rPr lang="en-US" sz="1600" i="1" smtClean="0"/>
              <a:t>role</a:t>
            </a:r>
            <a:r>
              <a:rPr lang="en-US" sz="1600" smtClean="0"/>
              <a:t> with respect to the </a:t>
            </a:r>
            <a:r>
              <a:rPr lang="en-US" sz="1600" i="1" smtClean="0"/>
              <a:t>Link</a:t>
            </a:r>
            <a:endParaRPr lang="en-US" sz="1600" smtClean="0"/>
          </a:p>
          <a:p>
            <a:endParaRPr lang="en-US" sz="1600"/>
          </a:p>
        </p:txBody>
      </p:sp>
      <p:sp>
        <p:nvSpPr>
          <p:cNvPr id="4" name="Slide Number Placeholder 3"/>
          <p:cNvSpPr>
            <a:spLocks noGrp="1"/>
          </p:cNvSpPr>
          <p:nvPr>
            <p:ph type="sldNum" sz="quarter" idx="4"/>
          </p:nvPr>
        </p:nvSpPr>
        <p:spPr/>
        <p:txBody>
          <a:bodyPr/>
          <a:lstStyle/>
          <a:p>
            <a:fld id="{95FB27F1-C2FE-E646-9E41-8F3092BBAFAE}" type="slidenum">
              <a:rPr lang="en-US" smtClean="0"/>
              <a:pPr/>
              <a:t>23</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745846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53" y="364263"/>
            <a:ext cx="8722231" cy="503238"/>
          </a:xfrm>
        </p:spPr>
        <p:txBody>
          <a:bodyPr/>
          <a:lstStyle/>
          <a:p>
            <a:r>
              <a:rPr lang="en-US" smtClean="0"/>
              <a:t>TAPI Resource: End-Point/Termination Constructs</a:t>
            </a:r>
            <a:endParaRPr lang="en-US"/>
          </a:p>
        </p:txBody>
      </p:sp>
      <p:sp>
        <p:nvSpPr>
          <p:cNvPr id="3" name="Content Placeholder 2"/>
          <p:cNvSpPr>
            <a:spLocks noGrp="1"/>
          </p:cNvSpPr>
          <p:nvPr>
            <p:ph idx="4294967295"/>
          </p:nvPr>
        </p:nvSpPr>
        <p:spPr>
          <a:xfrm>
            <a:off x="412694" y="1021535"/>
            <a:ext cx="8229600" cy="5256213"/>
          </a:xfrm>
        </p:spPr>
        <p:txBody>
          <a:bodyPr/>
          <a:lstStyle/>
          <a:p>
            <a:r>
              <a:rPr lang="en-US" sz="1800" b="1" smtClean="0">
                <a:solidFill>
                  <a:srgbClr val="FF0000"/>
                </a:solidFill>
              </a:rPr>
              <a:t>Node-Edge-Point</a:t>
            </a:r>
            <a:r>
              <a:rPr lang="en-US" sz="1800" b="1" smtClean="0"/>
              <a:t> </a:t>
            </a:r>
            <a:r>
              <a:rPr lang="en-US" sz="1800" smtClean="0"/>
              <a:t>- represents the </a:t>
            </a:r>
            <a:r>
              <a:rPr lang="en-US" sz="1800" smtClean="0">
                <a:solidFill>
                  <a:srgbClr val="FF0000"/>
                </a:solidFill>
              </a:rPr>
              <a:t>node-facing aspect </a:t>
            </a:r>
            <a:r>
              <a:rPr lang="en-US" sz="1800" smtClean="0"/>
              <a:t>of the edge-port functions for accessing the forwarding capabilities provided by the </a:t>
            </a:r>
            <a:r>
              <a:rPr lang="en-US" sz="1800" i="1" smtClean="0"/>
              <a:t>Node</a:t>
            </a:r>
            <a:r>
              <a:rPr lang="en-US" sz="1800" smtClean="0"/>
              <a:t>. </a:t>
            </a:r>
          </a:p>
          <a:p>
            <a:pPr lvl="1"/>
            <a:r>
              <a:rPr lang="en-US" sz="1600" i="1" smtClean="0"/>
              <a:t>Node-Edge-Point</a:t>
            </a:r>
            <a:r>
              <a:rPr lang="en-US" sz="1600" smtClean="0"/>
              <a:t> provides an </a:t>
            </a:r>
            <a:r>
              <a:rPr lang="en-US" sz="1600" smtClean="0">
                <a:solidFill>
                  <a:srgbClr val="FF0000"/>
                </a:solidFill>
              </a:rPr>
              <a:t>encapsulation of addressing, mapping, termination, adaptation and OAM functions</a:t>
            </a:r>
            <a:r>
              <a:rPr lang="en-US" sz="1600" smtClean="0"/>
              <a:t> of one or more transport layers (including circuit and packet forms) performed at the entry/exit points of </a:t>
            </a:r>
            <a:r>
              <a:rPr lang="en-US" sz="1600" i="1" smtClean="0"/>
              <a:t>Node</a:t>
            </a:r>
            <a:r>
              <a:rPr lang="en-US" sz="1600" smtClean="0"/>
              <a:t>.</a:t>
            </a:r>
          </a:p>
          <a:p>
            <a:r>
              <a:rPr lang="en-US" sz="1800" b="1" smtClean="0">
                <a:solidFill>
                  <a:srgbClr val="FF0000"/>
                </a:solidFill>
              </a:rPr>
              <a:t>Service-End-Point</a:t>
            </a:r>
            <a:r>
              <a:rPr lang="en-US" sz="1800" b="1" smtClean="0"/>
              <a:t> </a:t>
            </a:r>
            <a:r>
              <a:rPr lang="en-US" sz="1800" smtClean="0"/>
              <a:t> - represents the </a:t>
            </a:r>
            <a:r>
              <a:rPr lang="en-US" sz="1800" smtClean="0">
                <a:solidFill>
                  <a:srgbClr val="FF0000"/>
                </a:solidFill>
              </a:rPr>
              <a:t>outward-facing aspect </a:t>
            </a:r>
            <a:r>
              <a:rPr lang="en-US" sz="1800" smtClean="0"/>
              <a:t>of the edge-port functions for accessing the forwarding capabilities provided by </a:t>
            </a:r>
            <a:r>
              <a:rPr lang="en-US" sz="1800" i="1" smtClean="0"/>
              <a:t>Node</a:t>
            </a:r>
            <a:r>
              <a:rPr lang="en-US" sz="1800" smtClean="0"/>
              <a:t>.</a:t>
            </a:r>
          </a:p>
          <a:p>
            <a:pPr lvl="1"/>
            <a:r>
              <a:rPr lang="en-US" sz="1600" i="1" smtClean="0"/>
              <a:t>Service-End-Point</a:t>
            </a:r>
            <a:r>
              <a:rPr lang="en-US" sz="1600" smtClean="0"/>
              <a:t> provides a </a:t>
            </a:r>
            <a:r>
              <a:rPr lang="en-US" sz="1600" smtClean="0">
                <a:solidFill>
                  <a:srgbClr val="FF0000"/>
                </a:solidFill>
              </a:rPr>
              <a:t>limited, simplified view of interest to external clients</a:t>
            </a:r>
            <a:r>
              <a:rPr lang="en-US" sz="1600" smtClean="0"/>
              <a:t> (e.g. client addressing, capacity, resource availability, etc), that enable the clients to make a connectivity service request without the need to understand the provider network internals.</a:t>
            </a:r>
          </a:p>
          <a:p>
            <a:pPr lvl="1"/>
            <a:r>
              <a:rPr lang="en-US" sz="1600" smtClean="0"/>
              <a:t> </a:t>
            </a:r>
            <a:r>
              <a:rPr lang="en-US" sz="1600" i="1" smtClean="0"/>
              <a:t>Service-End-Point</a:t>
            </a:r>
            <a:r>
              <a:rPr lang="en-US" sz="1600" smtClean="0"/>
              <a:t> have a mapping relationship (</a:t>
            </a:r>
            <a:r>
              <a:rPr lang="en-US" sz="1600" i="1" smtClean="0"/>
              <a:t>one-to-one, one-to-many, many-to-many</a:t>
            </a:r>
            <a:r>
              <a:rPr lang="en-US" sz="1600" smtClean="0"/>
              <a:t>) to </a:t>
            </a:r>
            <a:r>
              <a:rPr lang="en-US" sz="1600" i="1" smtClean="0"/>
              <a:t>Node-Edge-Points</a:t>
            </a:r>
            <a:endParaRPr lang="en-US" sz="1600" smtClean="0"/>
          </a:p>
          <a:p>
            <a:r>
              <a:rPr lang="en-US" sz="1800" b="1" smtClean="0">
                <a:solidFill>
                  <a:srgbClr val="FF0000"/>
                </a:solidFill>
              </a:rPr>
              <a:t>Connection-End-Point</a:t>
            </a:r>
            <a:r>
              <a:rPr lang="en-US" sz="1800" b="1" smtClean="0"/>
              <a:t> </a:t>
            </a:r>
            <a:r>
              <a:rPr lang="en-US" sz="1800" smtClean="0"/>
              <a:t>- represents the </a:t>
            </a:r>
            <a:r>
              <a:rPr lang="en-US" sz="1800" smtClean="0">
                <a:solidFill>
                  <a:srgbClr val="FF0000"/>
                </a:solidFill>
              </a:rPr>
              <a:t>ingress/egress port </a:t>
            </a:r>
            <a:r>
              <a:rPr lang="en-US" sz="1800" smtClean="0"/>
              <a:t>functions  for accessing to the forwarding function provided by the </a:t>
            </a:r>
            <a:r>
              <a:rPr lang="en-US" sz="1800" i="1" smtClean="0"/>
              <a:t>Connection</a:t>
            </a:r>
            <a:r>
              <a:rPr lang="en-US" sz="1800" smtClean="0"/>
              <a:t>.</a:t>
            </a:r>
          </a:p>
          <a:p>
            <a:pPr lvl="1"/>
            <a:r>
              <a:rPr lang="en-US" sz="1600" i="1" smtClean="0"/>
              <a:t>Connection-End-Point</a:t>
            </a:r>
            <a:r>
              <a:rPr lang="en-US" sz="1600" smtClean="0"/>
              <a:t> have </a:t>
            </a:r>
            <a:r>
              <a:rPr lang="en-US" sz="1600" smtClean="0">
                <a:solidFill>
                  <a:srgbClr val="FF0000"/>
                </a:solidFill>
              </a:rPr>
              <a:t>client-server</a:t>
            </a:r>
            <a:r>
              <a:rPr lang="en-US" sz="1600" smtClean="0"/>
              <a:t> relationship with </a:t>
            </a:r>
            <a:r>
              <a:rPr lang="en-US" sz="1600" i="1" smtClean="0"/>
              <a:t>Node-Edge-Points</a:t>
            </a:r>
            <a:endParaRPr lang="en-US" sz="1600" smtClean="0"/>
          </a:p>
          <a:p>
            <a:endParaRPr lang="en-US" sz="1600"/>
          </a:p>
        </p:txBody>
      </p:sp>
      <p:sp>
        <p:nvSpPr>
          <p:cNvPr id="4" name="Slide Number Placeholder 3"/>
          <p:cNvSpPr>
            <a:spLocks noGrp="1"/>
          </p:cNvSpPr>
          <p:nvPr>
            <p:ph type="sldNum" sz="quarter" idx="4"/>
          </p:nvPr>
        </p:nvSpPr>
        <p:spPr/>
        <p:txBody>
          <a:bodyPr/>
          <a:lstStyle/>
          <a:p>
            <a:fld id="{95FB27F1-C2FE-E646-9E41-8F3092BBAFAE}" type="slidenum">
              <a:rPr lang="en-US" smtClean="0"/>
              <a:pPr/>
              <a:t>24</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38660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smtClean="0"/>
              <a:t>TAPI Resource : Forwarding Constructs</a:t>
            </a:r>
            <a:endParaRPr lang="en-US" sz="2400"/>
          </a:p>
        </p:txBody>
      </p:sp>
      <p:sp>
        <p:nvSpPr>
          <p:cNvPr id="3" name="Content Placeholder 2"/>
          <p:cNvSpPr>
            <a:spLocks noGrp="1"/>
          </p:cNvSpPr>
          <p:nvPr>
            <p:ph idx="4294967295"/>
          </p:nvPr>
        </p:nvSpPr>
        <p:spPr>
          <a:xfrm>
            <a:off x="445062" y="972983"/>
            <a:ext cx="8229600" cy="5256213"/>
          </a:xfrm>
        </p:spPr>
        <p:txBody>
          <a:bodyPr/>
          <a:lstStyle/>
          <a:p>
            <a:r>
              <a:rPr lang="en-US" sz="1800" b="1" smtClean="0">
                <a:solidFill>
                  <a:srgbClr val="FF0000"/>
                </a:solidFill>
              </a:rPr>
              <a:t>Connectivity Service </a:t>
            </a:r>
            <a:r>
              <a:rPr lang="en-US" sz="1800" smtClean="0"/>
              <a:t>- represents an “intent-like” request for connectivity between two or more Service-End-Points.</a:t>
            </a:r>
          </a:p>
          <a:p>
            <a:pPr lvl="1"/>
            <a:r>
              <a:rPr lang="en-US" sz="1600" i="1" smtClean="0"/>
              <a:t>Service</a:t>
            </a:r>
            <a:r>
              <a:rPr lang="en-US" sz="1600" smtClean="0"/>
              <a:t> is a container for connectivity request details and is distinct from Connection that realizes the request</a:t>
            </a:r>
          </a:p>
          <a:p>
            <a:pPr lvl="1"/>
            <a:r>
              <a:rPr lang="en-US" sz="1600" smtClean="0"/>
              <a:t>They refer to different aspects of information exchanged over T-API interface, but within provider they could be modeled by the same instance if there is one-to-one mapping.</a:t>
            </a:r>
          </a:p>
          <a:p>
            <a:r>
              <a:rPr lang="en-US" sz="1800" b="1" smtClean="0">
                <a:solidFill>
                  <a:srgbClr val="FF0000"/>
                </a:solidFill>
              </a:rPr>
              <a:t>Connection</a:t>
            </a:r>
            <a:r>
              <a:rPr lang="en-US" sz="1800" smtClean="0"/>
              <a:t> - represents an enabled (provisioned) potential for forwarding (including all circuit and packet forms) between two or more Node-Edge-Points of a Node</a:t>
            </a:r>
            <a:r>
              <a:rPr lang="en-US" smtClean="0"/>
              <a:t>. </a:t>
            </a:r>
          </a:p>
          <a:p>
            <a:pPr lvl="1"/>
            <a:r>
              <a:rPr lang="en-US" sz="1600" i="1" smtClean="0"/>
              <a:t>Connection</a:t>
            </a:r>
            <a:r>
              <a:rPr lang="en-US" sz="1600" smtClean="0"/>
              <a:t> is a container for provisioned connectivity that tracks the state of the allocated resources and is distinct from the connectivity Service request.</a:t>
            </a:r>
          </a:p>
          <a:p>
            <a:r>
              <a:rPr lang="en-US" sz="1800" b="1" smtClean="0">
                <a:solidFill>
                  <a:srgbClr val="FF0000"/>
                </a:solidFill>
              </a:rPr>
              <a:t>Path </a:t>
            </a:r>
            <a:r>
              <a:rPr lang="en-US" sz="1800" smtClean="0"/>
              <a:t>- represents the route of a Connection through the lower-level Nodes in the underlying Topology</a:t>
            </a:r>
          </a:p>
          <a:p>
            <a:pPr lvl="1"/>
            <a:r>
              <a:rPr lang="en-US" sz="1800" i="1" smtClean="0"/>
              <a:t>Path</a:t>
            </a:r>
            <a:r>
              <a:rPr lang="en-US" sz="1800" smtClean="0"/>
              <a:t> is described as a list of references to the lower-level Connections.</a:t>
            </a:r>
          </a:p>
          <a:p>
            <a:endParaRPr lang="en-US"/>
          </a:p>
        </p:txBody>
      </p:sp>
      <p:sp>
        <p:nvSpPr>
          <p:cNvPr id="4" name="Slide Number Placeholder 3"/>
          <p:cNvSpPr>
            <a:spLocks noGrp="1"/>
          </p:cNvSpPr>
          <p:nvPr>
            <p:ph type="sldNum" sz="quarter" idx="4"/>
          </p:nvPr>
        </p:nvSpPr>
        <p:spPr/>
        <p:txBody>
          <a:bodyPr/>
          <a:lstStyle/>
          <a:p>
            <a:fld id="{95FB27F1-C2FE-E646-9E41-8F3092BBAFAE}" type="slidenum">
              <a:rPr lang="en-US" smtClean="0"/>
              <a:pPr/>
              <a:t>25</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179743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3086" y="2748175"/>
            <a:ext cx="7703617" cy="1362075"/>
          </a:xfrm>
        </p:spPr>
        <p:txBody>
          <a:bodyPr/>
          <a:lstStyle/>
          <a:p>
            <a:r>
              <a:rPr lang="en-US" smtClean="0"/>
              <a:t>TAPI Concepts &amp; Example</a:t>
            </a:r>
            <a:endParaRPr lang="en-US"/>
          </a:p>
        </p:txBody>
      </p:sp>
      <p:sp>
        <p:nvSpPr>
          <p:cNvPr id="3" name="Slide Number Placeholder 2"/>
          <p:cNvSpPr>
            <a:spLocks noGrp="1"/>
          </p:cNvSpPr>
          <p:nvPr>
            <p:ph type="sldNum" sz="quarter" idx="4"/>
          </p:nvPr>
        </p:nvSpPr>
        <p:spPr/>
        <p:txBody>
          <a:bodyPr/>
          <a:lstStyle/>
          <a:p>
            <a:fld id="{95FB27F1-C2FE-E646-9E41-8F3092BBAFAE}" type="slidenum">
              <a:rPr lang="en-US" smtClean="0"/>
              <a:pPr/>
              <a:t>26</a:t>
            </a:fld>
            <a:endParaRPr lang="en-US"/>
          </a:p>
        </p:txBody>
      </p:sp>
      <p:sp>
        <p:nvSpPr>
          <p:cNvPr id="4" name="Footer Placeholder 3"/>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10393" y="309810"/>
            <a:ext cx="8561373" cy="503238"/>
          </a:xfrm>
        </p:spPr>
        <p:txBody>
          <a:bodyPr/>
          <a:lstStyle/>
          <a:p>
            <a:r>
              <a:rPr lang="it-IT" sz="2600" smtClean="0"/>
              <a:t>Simple Physical Network Example to illustrate T-API</a:t>
            </a:r>
            <a:endParaRPr lang="en-US" sz="2600"/>
          </a:p>
        </p:txBody>
      </p:sp>
      <p:sp>
        <p:nvSpPr>
          <p:cNvPr id="288" name="Oval 287"/>
          <p:cNvSpPr/>
          <p:nvPr/>
        </p:nvSpPr>
        <p:spPr>
          <a:xfrm>
            <a:off x="1905000" y="2320573"/>
            <a:ext cx="4648200" cy="2649429"/>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289" name="Rectangle 288"/>
          <p:cNvSpPr/>
          <p:nvPr/>
        </p:nvSpPr>
        <p:spPr>
          <a:xfrm>
            <a:off x="5801318" y="3429836"/>
            <a:ext cx="468052" cy="508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PE3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290" name="Rectangle 289"/>
          <p:cNvSpPr/>
          <p:nvPr/>
        </p:nvSpPr>
        <p:spPr>
          <a:xfrm>
            <a:off x="2268870" y="3451697"/>
            <a:ext cx="455838" cy="508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PE1</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291" name="Rectangle 290"/>
          <p:cNvSpPr/>
          <p:nvPr/>
        </p:nvSpPr>
        <p:spPr>
          <a:xfrm>
            <a:off x="3923928" y="2588739"/>
            <a:ext cx="468052" cy="508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PE2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292" name="Rectangle 291"/>
          <p:cNvSpPr/>
          <p:nvPr/>
        </p:nvSpPr>
        <p:spPr>
          <a:xfrm>
            <a:off x="3940821" y="4397167"/>
            <a:ext cx="487163" cy="508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P</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293" name="Straight Connector 292"/>
          <p:cNvCxnSpPr>
            <a:stCxn id="334" idx="6"/>
            <a:endCxn id="339" idx="2"/>
          </p:cNvCxnSpPr>
          <p:nvPr/>
        </p:nvCxnSpPr>
        <p:spPr>
          <a:xfrm>
            <a:off x="2794974" y="3876770"/>
            <a:ext cx="1094024" cy="80664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294" name="Straight Connector 293"/>
          <p:cNvCxnSpPr>
            <a:stCxn id="304" idx="6"/>
            <a:endCxn id="335" idx="2"/>
          </p:cNvCxnSpPr>
          <p:nvPr/>
        </p:nvCxnSpPr>
        <p:spPr>
          <a:xfrm flipV="1">
            <a:off x="2794974" y="3000174"/>
            <a:ext cx="1058688" cy="516193"/>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295" name="Straight Connector 294"/>
          <p:cNvCxnSpPr>
            <a:stCxn id="338" idx="0"/>
            <a:endCxn id="336" idx="4"/>
          </p:cNvCxnSpPr>
          <p:nvPr/>
        </p:nvCxnSpPr>
        <p:spPr>
          <a:xfrm flipH="1" flipV="1">
            <a:off x="4157954" y="3175838"/>
            <a:ext cx="79530" cy="1123924"/>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296" name="Straight Connector 295"/>
          <p:cNvCxnSpPr>
            <a:stCxn id="342" idx="2"/>
            <a:endCxn id="337" idx="6"/>
          </p:cNvCxnSpPr>
          <p:nvPr/>
        </p:nvCxnSpPr>
        <p:spPr>
          <a:xfrm flipH="1" flipV="1">
            <a:off x="4462246" y="3000174"/>
            <a:ext cx="1280674" cy="516193"/>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297" name="Straight Connector 296"/>
          <p:cNvCxnSpPr>
            <a:stCxn id="340" idx="6"/>
            <a:endCxn id="341" idx="3"/>
          </p:cNvCxnSpPr>
          <p:nvPr/>
        </p:nvCxnSpPr>
        <p:spPr>
          <a:xfrm flipV="1">
            <a:off x="4486028" y="3912494"/>
            <a:ext cx="1265604" cy="77092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298" name="Rectangle 297"/>
          <p:cNvSpPr/>
          <p:nvPr/>
        </p:nvSpPr>
        <p:spPr>
          <a:xfrm>
            <a:off x="990600" y="3785436"/>
            <a:ext cx="457200" cy="508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CE4</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299" name="Straight Connector 298"/>
          <p:cNvCxnSpPr>
            <a:stCxn id="312" idx="6"/>
            <a:endCxn id="313" idx="2"/>
          </p:cNvCxnSpPr>
          <p:nvPr/>
        </p:nvCxnSpPr>
        <p:spPr>
          <a:xfrm flipV="1">
            <a:off x="1517750" y="3874970"/>
            <a:ext cx="671593" cy="180295"/>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300" name="Rectangle 299"/>
          <p:cNvSpPr/>
          <p:nvPr/>
        </p:nvSpPr>
        <p:spPr>
          <a:xfrm>
            <a:off x="7086600" y="2921836"/>
            <a:ext cx="457200" cy="508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CE3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01" name="Straight Connector 300"/>
          <p:cNvCxnSpPr>
            <a:stCxn id="344" idx="6"/>
            <a:endCxn id="350" idx="2"/>
          </p:cNvCxnSpPr>
          <p:nvPr/>
        </p:nvCxnSpPr>
        <p:spPr>
          <a:xfrm>
            <a:off x="6345569" y="3853109"/>
            <a:ext cx="669124" cy="389529"/>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302" name="Rectangle 301"/>
          <p:cNvSpPr/>
          <p:nvPr/>
        </p:nvSpPr>
        <p:spPr>
          <a:xfrm>
            <a:off x="4427984" y="1161656"/>
            <a:ext cx="457200" cy="508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CE5</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03" name="Straight Connector 302"/>
          <p:cNvCxnSpPr>
            <a:stCxn id="349" idx="4"/>
            <a:endCxn id="346" idx="0"/>
          </p:cNvCxnSpPr>
          <p:nvPr/>
        </p:nvCxnSpPr>
        <p:spPr>
          <a:xfrm flipH="1">
            <a:off x="4321717" y="1747623"/>
            <a:ext cx="338235" cy="75643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304" name="TextBox 303"/>
          <p:cNvSpPr txBox="1"/>
          <p:nvPr/>
        </p:nvSpPr>
        <p:spPr>
          <a:xfrm>
            <a:off x="2654442" y="3429838"/>
            <a:ext cx="140532" cy="17305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05" name="TextBox 304"/>
          <p:cNvSpPr txBox="1"/>
          <p:nvPr/>
        </p:nvSpPr>
        <p:spPr>
          <a:xfrm>
            <a:off x="617461" y="1251860"/>
            <a:ext cx="2448272" cy="73866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400" b="0" i="0" u="none" strike="noStrike" kern="0" cap="none" spc="0" normalizeH="0" baseline="0" noProof="0" smtClean="0">
                <a:ln>
                  <a:noFill/>
                </a:ln>
                <a:solidFill>
                  <a:srgbClr val="000000"/>
                </a:solidFill>
                <a:effectLst/>
                <a:uLnTx/>
                <a:uFillTx/>
              </a:rPr>
              <a:t>CE – Customer Edge</a:t>
            </a:r>
          </a:p>
          <a:p>
            <a:pPr marL="0" marR="0" lvl="0" indent="0" defTabSz="457200" eaLnBrk="1" fontAlgn="auto" latinLnBrk="0" hangingPunct="1">
              <a:lnSpc>
                <a:spcPct val="100000"/>
              </a:lnSpc>
              <a:spcBef>
                <a:spcPts val="0"/>
              </a:spcBef>
              <a:spcAft>
                <a:spcPts val="0"/>
              </a:spcAft>
              <a:buClrTx/>
              <a:buSzTx/>
              <a:buFontTx/>
              <a:buNone/>
              <a:tabLst/>
              <a:defRPr/>
            </a:pPr>
            <a:r>
              <a:rPr kumimoji="0" lang="it-IT" sz="1400" b="0" i="0" u="none" strike="noStrike" kern="0" cap="none" spc="0" normalizeH="0" baseline="0" noProof="0" smtClean="0">
                <a:ln>
                  <a:noFill/>
                </a:ln>
                <a:solidFill>
                  <a:srgbClr val="000000"/>
                </a:solidFill>
                <a:effectLst/>
                <a:uLnTx/>
                <a:uFillTx/>
              </a:rPr>
              <a:t>PE – Provider Edge</a:t>
            </a:r>
          </a:p>
          <a:p>
            <a:pPr marL="0" marR="0" lvl="0" indent="0" defTabSz="457200" eaLnBrk="1" fontAlgn="auto" latinLnBrk="0" hangingPunct="1">
              <a:lnSpc>
                <a:spcPct val="100000"/>
              </a:lnSpc>
              <a:spcBef>
                <a:spcPts val="0"/>
              </a:spcBef>
              <a:spcAft>
                <a:spcPts val="0"/>
              </a:spcAft>
              <a:buClrTx/>
              <a:buSzTx/>
              <a:buFontTx/>
              <a:buNone/>
              <a:tabLst/>
              <a:defRPr/>
            </a:pPr>
            <a:r>
              <a:rPr kumimoji="0" lang="it-IT" sz="1400" b="0" i="0" u="none" strike="noStrike" kern="0" cap="none" spc="0" normalizeH="0" baseline="0" noProof="0" smtClean="0">
                <a:ln>
                  <a:noFill/>
                </a:ln>
                <a:solidFill>
                  <a:srgbClr val="000000"/>
                </a:solidFill>
                <a:effectLst/>
                <a:uLnTx/>
                <a:uFillTx/>
              </a:rPr>
              <a:t>P - Provider</a:t>
            </a:r>
            <a:endParaRPr kumimoji="0" lang="en-US" sz="1400" b="0" i="0" u="none" strike="noStrike" kern="0" cap="none" spc="0" normalizeH="0" baseline="0" noProof="0" smtClean="0">
              <a:ln>
                <a:noFill/>
              </a:ln>
              <a:solidFill>
                <a:srgbClr val="000000"/>
              </a:solidFill>
              <a:effectLst/>
              <a:uLnTx/>
              <a:uFillTx/>
            </a:endParaRPr>
          </a:p>
        </p:txBody>
      </p:sp>
      <p:sp>
        <p:nvSpPr>
          <p:cNvPr id="306" name="Rectangle 305"/>
          <p:cNvSpPr/>
          <p:nvPr/>
        </p:nvSpPr>
        <p:spPr>
          <a:xfrm>
            <a:off x="990600" y="3000172"/>
            <a:ext cx="457200" cy="508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CE1</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07" name="Rectangle 306"/>
          <p:cNvSpPr/>
          <p:nvPr/>
        </p:nvSpPr>
        <p:spPr>
          <a:xfrm>
            <a:off x="3308412" y="1161656"/>
            <a:ext cx="457200" cy="508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CE2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08" name="Rectangle 307"/>
          <p:cNvSpPr/>
          <p:nvPr/>
        </p:nvSpPr>
        <p:spPr>
          <a:xfrm>
            <a:off x="7084640" y="3988636"/>
            <a:ext cx="457200" cy="508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CE6</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09" name="Straight Connector 308"/>
          <p:cNvCxnSpPr>
            <a:stCxn id="345" idx="6"/>
            <a:endCxn id="351" idx="2"/>
          </p:cNvCxnSpPr>
          <p:nvPr/>
        </p:nvCxnSpPr>
        <p:spPr>
          <a:xfrm flipV="1">
            <a:off x="6345569" y="3187410"/>
            <a:ext cx="669124" cy="320764"/>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310" name="Straight Connector 309"/>
          <p:cNvCxnSpPr>
            <a:stCxn id="347" idx="0"/>
            <a:endCxn id="348" idx="5"/>
          </p:cNvCxnSpPr>
          <p:nvPr/>
        </p:nvCxnSpPr>
        <p:spPr>
          <a:xfrm flipH="1" flipV="1">
            <a:off x="3586472" y="1747623"/>
            <a:ext cx="407722" cy="75643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311" name="Straight Connector 310"/>
          <p:cNvCxnSpPr>
            <a:stCxn id="343" idx="2"/>
            <a:endCxn id="333" idx="6"/>
          </p:cNvCxnSpPr>
          <p:nvPr/>
        </p:nvCxnSpPr>
        <p:spPr>
          <a:xfrm flipH="1" flipV="1">
            <a:off x="1517747" y="3254172"/>
            <a:ext cx="671594" cy="277264"/>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
        <p:nvSpPr>
          <p:cNvPr id="312" name="TextBox 311"/>
          <p:cNvSpPr txBox="1"/>
          <p:nvPr/>
        </p:nvSpPr>
        <p:spPr>
          <a:xfrm>
            <a:off x="1377853" y="3964576"/>
            <a:ext cx="139894" cy="181373"/>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3" name="TextBox 312"/>
          <p:cNvSpPr txBox="1"/>
          <p:nvPr/>
        </p:nvSpPr>
        <p:spPr>
          <a:xfrm>
            <a:off x="2189343" y="3790240"/>
            <a:ext cx="152399" cy="169459"/>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4" name="Oval 313"/>
          <p:cNvSpPr/>
          <p:nvPr/>
        </p:nvSpPr>
        <p:spPr>
          <a:xfrm>
            <a:off x="1752600" y="3853309"/>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15" name="Oval 314"/>
          <p:cNvSpPr/>
          <p:nvPr/>
        </p:nvSpPr>
        <p:spPr>
          <a:xfrm>
            <a:off x="1752600" y="3328236"/>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16" name="Oval 315"/>
          <p:cNvSpPr/>
          <p:nvPr/>
        </p:nvSpPr>
        <p:spPr>
          <a:xfrm>
            <a:off x="3777462" y="2148851"/>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17" name="Oval 316"/>
          <p:cNvSpPr/>
          <p:nvPr/>
        </p:nvSpPr>
        <p:spPr>
          <a:xfrm>
            <a:off x="4351784" y="2125031"/>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18" name="Oval 317"/>
          <p:cNvSpPr/>
          <p:nvPr/>
        </p:nvSpPr>
        <p:spPr>
          <a:xfrm>
            <a:off x="6553200" y="3267545"/>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19" name="Oval 318"/>
          <p:cNvSpPr/>
          <p:nvPr/>
        </p:nvSpPr>
        <p:spPr>
          <a:xfrm>
            <a:off x="6553200" y="3907404"/>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grpSp>
        <p:nvGrpSpPr>
          <p:cNvPr id="320" name="Group 163"/>
          <p:cNvGrpSpPr/>
          <p:nvPr/>
        </p:nvGrpSpPr>
        <p:grpSpPr>
          <a:xfrm>
            <a:off x="5141431" y="1183169"/>
            <a:ext cx="3448777" cy="849538"/>
            <a:chOff x="665675" y="5514197"/>
            <a:chExt cx="2898213" cy="637152"/>
          </a:xfrm>
        </p:grpSpPr>
        <p:sp>
          <p:nvSpPr>
            <p:cNvPr id="321" name="Oval 320"/>
            <p:cNvSpPr/>
            <p:nvPr/>
          </p:nvSpPr>
          <p:spPr>
            <a:xfrm>
              <a:off x="665675" y="5742904"/>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22" name="TextBox 321"/>
            <p:cNvSpPr txBox="1"/>
            <p:nvPr/>
          </p:nvSpPr>
          <p:spPr>
            <a:xfrm>
              <a:off x="827584" y="5742801"/>
              <a:ext cx="2736304" cy="20774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Node Edge Point  (Network Internal)</a:t>
              </a:r>
              <a:endParaRPr kumimoji="0" lang="en-US" sz="1200" b="0" i="0" u="none" strike="noStrike" kern="0" cap="none" spc="0" normalizeH="0" baseline="0" noProof="0" smtClean="0">
                <a:ln>
                  <a:noFill/>
                </a:ln>
                <a:solidFill>
                  <a:srgbClr val="000000"/>
                </a:solidFill>
                <a:effectLst/>
                <a:uLnTx/>
                <a:uFillTx/>
              </a:endParaRPr>
            </a:p>
          </p:txBody>
        </p:sp>
        <p:sp>
          <p:nvSpPr>
            <p:cNvPr id="323" name="Oval 322"/>
            <p:cNvSpPr/>
            <p:nvPr/>
          </p:nvSpPr>
          <p:spPr>
            <a:xfrm>
              <a:off x="665675" y="596731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24" name="TextBox 323"/>
            <p:cNvSpPr txBox="1"/>
            <p:nvPr/>
          </p:nvSpPr>
          <p:spPr>
            <a:xfrm>
              <a:off x="827584" y="5943600"/>
              <a:ext cx="1616159" cy="20774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Service EndPoint</a:t>
              </a:r>
              <a:endParaRPr kumimoji="0" lang="en-US" sz="1200" b="0" i="0" u="none" strike="noStrike" kern="0" cap="none" spc="0" normalizeH="0" baseline="0" noProof="0" smtClean="0">
                <a:ln>
                  <a:noFill/>
                </a:ln>
                <a:solidFill>
                  <a:srgbClr val="000000"/>
                </a:solidFill>
                <a:effectLst/>
                <a:uLnTx/>
                <a:uFillTx/>
              </a:endParaRPr>
            </a:p>
          </p:txBody>
        </p:sp>
        <p:sp>
          <p:nvSpPr>
            <p:cNvPr id="325" name="Oval 324"/>
            <p:cNvSpPr/>
            <p:nvPr/>
          </p:nvSpPr>
          <p:spPr>
            <a:xfrm>
              <a:off x="665675" y="5542105"/>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26" name="TextBox 325"/>
            <p:cNvSpPr txBox="1"/>
            <p:nvPr/>
          </p:nvSpPr>
          <p:spPr>
            <a:xfrm>
              <a:off x="827584" y="5514197"/>
              <a:ext cx="2548297" cy="20774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Node Edge Point (Network Edge)</a:t>
              </a:r>
              <a:endParaRPr kumimoji="0" lang="en-US" sz="1200" b="0" i="0" u="none" strike="noStrike" kern="0" cap="none" spc="0" normalizeH="0" baseline="0" noProof="0" smtClean="0">
                <a:ln>
                  <a:noFill/>
                </a:ln>
                <a:solidFill>
                  <a:srgbClr val="000000"/>
                </a:solidFill>
                <a:effectLst/>
                <a:uLnTx/>
                <a:uFillTx/>
              </a:endParaRPr>
            </a:p>
          </p:txBody>
        </p:sp>
      </p:grpSp>
      <p:cxnSp>
        <p:nvCxnSpPr>
          <p:cNvPr id="327" name="Straight Connector 326"/>
          <p:cNvCxnSpPr/>
          <p:nvPr/>
        </p:nvCxnSpPr>
        <p:spPr>
          <a:xfrm>
            <a:off x="1841597" y="3012511"/>
            <a:ext cx="0" cy="1404156"/>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328" name="TextBox 327"/>
          <p:cNvSpPr txBox="1"/>
          <p:nvPr/>
        </p:nvSpPr>
        <p:spPr>
          <a:xfrm>
            <a:off x="1587694" y="4416669"/>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cxnSp>
        <p:nvCxnSpPr>
          <p:cNvPr id="329" name="Straight Connector 328"/>
          <p:cNvCxnSpPr>
            <a:endCxn id="330" idx="0"/>
          </p:cNvCxnSpPr>
          <p:nvPr/>
        </p:nvCxnSpPr>
        <p:spPr>
          <a:xfrm>
            <a:off x="6629400" y="2940082"/>
            <a:ext cx="0" cy="1404156"/>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330" name="TextBox 329"/>
          <p:cNvSpPr txBox="1"/>
          <p:nvPr/>
        </p:nvSpPr>
        <p:spPr>
          <a:xfrm>
            <a:off x="6356447" y="4344238"/>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cxnSp>
        <p:nvCxnSpPr>
          <p:cNvPr id="331" name="Straight Connector 330"/>
          <p:cNvCxnSpPr>
            <a:endCxn id="332" idx="3"/>
          </p:cNvCxnSpPr>
          <p:nvPr/>
        </p:nvCxnSpPr>
        <p:spPr>
          <a:xfrm flipH="1">
            <a:off x="3679978" y="2224927"/>
            <a:ext cx="910024" cy="0"/>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332" name="TextBox 331"/>
          <p:cNvSpPr txBox="1"/>
          <p:nvPr/>
        </p:nvSpPr>
        <p:spPr>
          <a:xfrm>
            <a:off x="3134072" y="2101816"/>
            <a:ext cx="545906" cy="246221"/>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333" name="TextBox 332"/>
          <p:cNvSpPr txBox="1"/>
          <p:nvPr/>
        </p:nvSpPr>
        <p:spPr>
          <a:xfrm>
            <a:off x="1377853" y="3163504"/>
            <a:ext cx="139894" cy="181339"/>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4" name="TextBox 333"/>
          <p:cNvSpPr txBox="1"/>
          <p:nvPr/>
        </p:nvSpPr>
        <p:spPr>
          <a:xfrm>
            <a:off x="2654442" y="3790241"/>
            <a:ext cx="140532" cy="17305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5" name="TextBox 334"/>
          <p:cNvSpPr txBox="1"/>
          <p:nvPr/>
        </p:nvSpPr>
        <p:spPr>
          <a:xfrm>
            <a:off x="3853662" y="2913645"/>
            <a:ext cx="140532" cy="17305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6" name="TextBox 335"/>
          <p:cNvSpPr txBox="1"/>
          <p:nvPr/>
        </p:nvSpPr>
        <p:spPr>
          <a:xfrm>
            <a:off x="4087688" y="3002781"/>
            <a:ext cx="140532" cy="17305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7" name="TextBox 336"/>
          <p:cNvSpPr txBox="1"/>
          <p:nvPr/>
        </p:nvSpPr>
        <p:spPr>
          <a:xfrm>
            <a:off x="4321714" y="2913645"/>
            <a:ext cx="140532" cy="17305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8" name="TextBox 337"/>
          <p:cNvSpPr txBox="1"/>
          <p:nvPr/>
        </p:nvSpPr>
        <p:spPr>
          <a:xfrm>
            <a:off x="4167218" y="4299762"/>
            <a:ext cx="140532" cy="17305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9" name="TextBox 338"/>
          <p:cNvSpPr txBox="1"/>
          <p:nvPr/>
        </p:nvSpPr>
        <p:spPr>
          <a:xfrm>
            <a:off x="3888998" y="4596886"/>
            <a:ext cx="140532" cy="17305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0" name="TextBox 339"/>
          <p:cNvSpPr txBox="1"/>
          <p:nvPr/>
        </p:nvSpPr>
        <p:spPr>
          <a:xfrm>
            <a:off x="4345496" y="4596886"/>
            <a:ext cx="140532" cy="17305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1" name="TextBox 340"/>
          <p:cNvSpPr txBox="1"/>
          <p:nvPr/>
        </p:nvSpPr>
        <p:spPr>
          <a:xfrm>
            <a:off x="5731052" y="3764781"/>
            <a:ext cx="140532" cy="17305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2" name="TextBox 341"/>
          <p:cNvSpPr txBox="1"/>
          <p:nvPr/>
        </p:nvSpPr>
        <p:spPr>
          <a:xfrm>
            <a:off x="5742920" y="3429838"/>
            <a:ext cx="140532" cy="17305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3" name="TextBox 342"/>
          <p:cNvSpPr txBox="1"/>
          <p:nvPr/>
        </p:nvSpPr>
        <p:spPr>
          <a:xfrm>
            <a:off x="2189344" y="3446708"/>
            <a:ext cx="152399" cy="169459"/>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4" name="TextBox 343"/>
          <p:cNvSpPr txBox="1"/>
          <p:nvPr/>
        </p:nvSpPr>
        <p:spPr>
          <a:xfrm>
            <a:off x="6193173" y="3768377"/>
            <a:ext cx="152399" cy="169459"/>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5" name="TextBox 344"/>
          <p:cNvSpPr txBox="1"/>
          <p:nvPr/>
        </p:nvSpPr>
        <p:spPr>
          <a:xfrm>
            <a:off x="6193173" y="3423444"/>
            <a:ext cx="152399" cy="169459"/>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6" name="TextBox 345"/>
          <p:cNvSpPr txBox="1"/>
          <p:nvPr/>
        </p:nvSpPr>
        <p:spPr>
          <a:xfrm>
            <a:off x="4245517" y="2504053"/>
            <a:ext cx="152399" cy="169459"/>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7" name="TextBox 346"/>
          <p:cNvSpPr txBox="1"/>
          <p:nvPr/>
        </p:nvSpPr>
        <p:spPr>
          <a:xfrm>
            <a:off x="3917997" y="2504053"/>
            <a:ext cx="152399" cy="169459"/>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8" name="TextBox 347"/>
          <p:cNvSpPr txBox="1"/>
          <p:nvPr/>
        </p:nvSpPr>
        <p:spPr>
          <a:xfrm>
            <a:off x="3467065" y="1592840"/>
            <a:ext cx="139894" cy="181339"/>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9" name="TextBox 348"/>
          <p:cNvSpPr txBox="1"/>
          <p:nvPr/>
        </p:nvSpPr>
        <p:spPr>
          <a:xfrm>
            <a:off x="4590002" y="1566248"/>
            <a:ext cx="139894" cy="181373"/>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50" name="TextBox 349"/>
          <p:cNvSpPr txBox="1"/>
          <p:nvPr/>
        </p:nvSpPr>
        <p:spPr>
          <a:xfrm>
            <a:off x="7014693" y="4151951"/>
            <a:ext cx="139894" cy="181373"/>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51" name="TextBox 350"/>
          <p:cNvSpPr txBox="1"/>
          <p:nvPr/>
        </p:nvSpPr>
        <p:spPr>
          <a:xfrm>
            <a:off x="7014693" y="3096740"/>
            <a:ext cx="139894" cy="181339"/>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52" name="TextBox 351"/>
          <p:cNvSpPr txBox="1"/>
          <p:nvPr/>
        </p:nvSpPr>
        <p:spPr>
          <a:xfrm>
            <a:off x="434244" y="5308602"/>
            <a:ext cx="8352928" cy="738664"/>
          </a:xfrm>
          <a:prstGeom prst="rect">
            <a:avLst/>
          </a:prstGeom>
          <a:noFill/>
        </p:spPr>
        <p:txBody>
          <a:bodyPr wrap="square" rtlCol="0">
            <a:spAutoFit/>
          </a:bodyPr>
          <a:lstStyle/>
          <a:p>
            <a:pPr marL="271463" marR="0" lvl="0" indent="-271463" defTabSz="457200" eaLnBrk="1" fontAlgn="auto" latinLnBrk="0" hangingPunct="1">
              <a:lnSpc>
                <a:spcPct val="100000"/>
              </a:lnSpc>
              <a:spcBef>
                <a:spcPts val="0"/>
              </a:spcBef>
              <a:spcAft>
                <a:spcPts val="0"/>
              </a:spcAft>
              <a:buClrTx/>
              <a:buSzTx/>
              <a:buFontTx/>
              <a:buChar char="-"/>
              <a:tabLst/>
              <a:defRPr/>
            </a:pPr>
            <a:r>
              <a:rPr kumimoji="0" lang="it-IT" sz="1400" b="0" i="0" u="none" strike="noStrike" kern="0" cap="none" spc="0" normalizeH="0" baseline="0" noProof="0" smtClean="0">
                <a:ln>
                  <a:noFill/>
                </a:ln>
                <a:solidFill>
                  <a:srgbClr val="000000"/>
                </a:solidFill>
                <a:effectLst/>
                <a:uLnTx/>
                <a:uFillTx/>
              </a:rPr>
              <a:t>A Network Provider (</a:t>
            </a:r>
            <a:r>
              <a:rPr kumimoji="0" lang="it-IT" sz="1400" b="0" i="0" u="none" strike="noStrike" kern="0" cap="none" spc="0" normalizeH="0" baseline="0" noProof="0" smtClean="0">
                <a:ln>
                  <a:noFill/>
                </a:ln>
                <a:solidFill>
                  <a:srgbClr val="0033CC"/>
                </a:solidFill>
                <a:effectLst/>
                <a:uLnTx/>
                <a:uFillTx/>
              </a:rPr>
              <a:t>Blue</a:t>
            </a:r>
            <a:r>
              <a:rPr kumimoji="0" lang="it-IT" sz="1400" b="0" i="0" u="none" strike="noStrike" kern="0" cap="none" spc="0" normalizeH="0" baseline="0" noProof="0" smtClean="0">
                <a:ln>
                  <a:noFill/>
                </a:ln>
                <a:solidFill>
                  <a:srgbClr val="000000"/>
                </a:solidFill>
                <a:effectLst/>
                <a:uLnTx/>
                <a:uFillTx/>
              </a:rPr>
              <a:t>) with two Customers (</a:t>
            </a:r>
            <a:r>
              <a:rPr kumimoji="0" lang="it-IT" sz="1400" b="0" i="0" u="none" strike="noStrike" kern="0" cap="none" spc="0" normalizeH="0" baseline="0" noProof="0" smtClean="0">
                <a:ln>
                  <a:noFill/>
                </a:ln>
                <a:solidFill>
                  <a:srgbClr val="C00000"/>
                </a:solidFill>
                <a:effectLst/>
                <a:uLnTx/>
                <a:uFillTx/>
              </a:rPr>
              <a:t>Red</a:t>
            </a:r>
            <a:r>
              <a:rPr kumimoji="0" lang="it-IT" sz="1400" b="0" i="0" u="none" strike="noStrike" kern="0" cap="none" spc="0" normalizeH="0" baseline="0" noProof="0" smtClean="0">
                <a:ln>
                  <a:noFill/>
                </a:ln>
                <a:solidFill>
                  <a:srgbClr val="000000"/>
                </a:solidFill>
                <a:effectLst/>
                <a:uLnTx/>
                <a:uFillTx/>
              </a:rPr>
              <a:t> and </a:t>
            </a:r>
            <a:r>
              <a:rPr kumimoji="0" lang="it-IT" sz="1400" b="0" i="0" u="none" strike="noStrike" kern="0" cap="none" spc="0" normalizeH="0" baseline="0" noProof="0" smtClean="0">
                <a:ln>
                  <a:noFill/>
                </a:ln>
                <a:solidFill>
                  <a:srgbClr val="00B050"/>
                </a:solidFill>
                <a:effectLst/>
                <a:uLnTx/>
                <a:uFillTx/>
              </a:rPr>
              <a:t>Green</a:t>
            </a:r>
            <a:r>
              <a:rPr kumimoji="0" lang="it-IT" sz="1400" b="0" i="0" u="none" strike="noStrike" kern="0" cap="none" spc="0" normalizeH="0" baseline="0" noProof="0" smtClean="0">
                <a:ln>
                  <a:noFill/>
                </a:ln>
                <a:solidFill>
                  <a:srgbClr val="000000"/>
                </a:solidFill>
                <a:effectLst/>
                <a:uLnTx/>
                <a:uFillTx/>
              </a:rPr>
              <a:t>)</a:t>
            </a:r>
          </a:p>
          <a:p>
            <a:pPr marL="271463" marR="0" lvl="0" indent="-271463" defTabSz="457200" eaLnBrk="1" fontAlgn="auto" latinLnBrk="0" hangingPunct="1">
              <a:lnSpc>
                <a:spcPct val="100000"/>
              </a:lnSpc>
              <a:spcBef>
                <a:spcPts val="0"/>
              </a:spcBef>
              <a:spcAft>
                <a:spcPts val="0"/>
              </a:spcAft>
              <a:buClrTx/>
              <a:buSzTx/>
              <a:buFontTx/>
              <a:buChar char="-"/>
              <a:tabLst/>
              <a:defRPr/>
            </a:pPr>
            <a:r>
              <a:rPr kumimoji="0" lang="it-IT" sz="1400" b="0" i="0" u="none" strike="noStrike" kern="0" cap="none" spc="0" normalizeH="0" baseline="0" noProof="0" smtClean="0">
                <a:ln>
                  <a:noFill/>
                </a:ln>
                <a:solidFill>
                  <a:srgbClr val="000000"/>
                </a:solidFill>
                <a:effectLst/>
                <a:uLnTx/>
                <a:uFillTx/>
              </a:rPr>
              <a:t>All UNI interfaces are ETH (e.g. 10GE),  I-NNI interfaces are OTU (e.g. 100G OTN)</a:t>
            </a:r>
          </a:p>
          <a:p>
            <a:pPr marL="271463" marR="0" lvl="0" indent="-271463" defTabSz="457200" eaLnBrk="1" fontAlgn="auto" latinLnBrk="0" hangingPunct="1">
              <a:lnSpc>
                <a:spcPct val="100000"/>
              </a:lnSpc>
              <a:spcBef>
                <a:spcPts val="0"/>
              </a:spcBef>
              <a:spcAft>
                <a:spcPts val="0"/>
              </a:spcAft>
              <a:buClrTx/>
              <a:buSzTx/>
              <a:buFontTx/>
              <a:buChar char="-"/>
              <a:tabLst/>
              <a:defRPr/>
            </a:pPr>
            <a:r>
              <a:rPr kumimoji="0" lang="it-IT" sz="1400" b="0" i="0" u="none" strike="noStrike" kern="0" cap="none" spc="0" normalizeH="0" baseline="0" noProof="0" smtClean="0">
                <a:ln>
                  <a:noFill/>
                </a:ln>
                <a:solidFill>
                  <a:srgbClr val="000000"/>
                </a:solidFill>
                <a:effectLst/>
                <a:uLnTx/>
                <a:uFillTx/>
              </a:rPr>
              <a:t>All PE-NE are ODU/ETH capable, while P-NE is only ODU capable</a:t>
            </a:r>
          </a:p>
        </p:txBody>
      </p:sp>
      <p:sp>
        <p:nvSpPr>
          <p:cNvPr id="68" name="Slide Number Placeholder 67"/>
          <p:cNvSpPr>
            <a:spLocks noGrp="1"/>
          </p:cNvSpPr>
          <p:nvPr>
            <p:ph type="sldNum" sz="quarter" idx="4"/>
          </p:nvPr>
        </p:nvSpPr>
        <p:spPr/>
        <p:txBody>
          <a:bodyPr/>
          <a:lstStyle/>
          <a:p>
            <a:fld id="{95FB27F1-C2FE-E646-9E41-8F3092BBAFAE}" type="slidenum">
              <a:rPr lang="en-US" smtClean="0"/>
              <a:pPr/>
              <a:t>27</a:t>
            </a:fld>
            <a:endParaRPr lang="en-US"/>
          </a:p>
        </p:txBody>
      </p:sp>
      <p:sp>
        <p:nvSpPr>
          <p:cNvPr id="69" name="Footer Placeholder 68"/>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812003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27726" y="374545"/>
            <a:ext cx="8492591" cy="503238"/>
          </a:xfrm>
        </p:spPr>
        <p:txBody>
          <a:bodyPr/>
          <a:lstStyle/>
          <a:p>
            <a:r>
              <a:rPr lang="en-US" smtClean="0"/>
              <a:t>T-API Contexts for the Simple Network Example </a:t>
            </a:r>
            <a:br>
              <a:rPr lang="en-US" smtClean="0"/>
            </a:br>
            <a:r>
              <a:rPr lang="en-US" smtClean="0"/>
              <a:t>(based on ONF Architecture v1.1)</a:t>
            </a:r>
            <a:endParaRPr lang="en-US"/>
          </a:p>
        </p:txBody>
      </p:sp>
      <p:sp>
        <p:nvSpPr>
          <p:cNvPr id="98" name="Rectangle 97"/>
          <p:cNvSpPr/>
          <p:nvPr/>
        </p:nvSpPr>
        <p:spPr>
          <a:xfrm>
            <a:off x="899953" y="2802240"/>
            <a:ext cx="6263806" cy="2764163"/>
          </a:xfrm>
          <a:prstGeom prst="rect">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99" name="Rounded Rectangle 98"/>
          <p:cNvSpPr/>
          <p:nvPr/>
        </p:nvSpPr>
        <p:spPr>
          <a:xfrm>
            <a:off x="1254810" y="5817987"/>
            <a:ext cx="946275" cy="431901"/>
          </a:xfrm>
          <a:prstGeom prst="roundRect">
            <a:avLst/>
          </a:prstGeom>
          <a:solidFill>
            <a:srgbClr val="0A3161">
              <a:lumMod val="60000"/>
              <a:lumOff val="40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Resource Group - PE1</a:t>
            </a:r>
          </a:p>
        </p:txBody>
      </p:sp>
      <p:sp>
        <p:nvSpPr>
          <p:cNvPr id="100" name="Rounded Rectangle 99"/>
          <p:cNvSpPr/>
          <p:nvPr/>
        </p:nvSpPr>
        <p:spPr>
          <a:xfrm>
            <a:off x="2674223" y="5817987"/>
            <a:ext cx="946275" cy="431901"/>
          </a:xfrm>
          <a:prstGeom prst="roundRect">
            <a:avLst/>
          </a:prstGeom>
          <a:solidFill>
            <a:srgbClr val="0A3161">
              <a:lumMod val="60000"/>
              <a:lumOff val="40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Resource Group - PE2</a:t>
            </a:r>
          </a:p>
        </p:txBody>
      </p:sp>
      <p:sp>
        <p:nvSpPr>
          <p:cNvPr id="101" name="Rounded Rectangle 100"/>
          <p:cNvSpPr/>
          <p:nvPr/>
        </p:nvSpPr>
        <p:spPr>
          <a:xfrm>
            <a:off x="4093635" y="5817987"/>
            <a:ext cx="946275" cy="431901"/>
          </a:xfrm>
          <a:prstGeom prst="roundRect">
            <a:avLst/>
          </a:prstGeom>
          <a:solidFill>
            <a:srgbClr val="0A3161">
              <a:lumMod val="60000"/>
              <a:lumOff val="40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Resource Group - PE3</a:t>
            </a:r>
          </a:p>
        </p:txBody>
      </p:sp>
      <p:sp>
        <p:nvSpPr>
          <p:cNvPr id="102" name="Rounded Rectangle 101"/>
          <p:cNvSpPr/>
          <p:nvPr/>
        </p:nvSpPr>
        <p:spPr>
          <a:xfrm>
            <a:off x="5513048" y="5817987"/>
            <a:ext cx="946275" cy="431901"/>
          </a:xfrm>
          <a:prstGeom prst="roundRect">
            <a:avLst/>
          </a:prstGeom>
          <a:solidFill>
            <a:srgbClr val="0A3161">
              <a:lumMod val="60000"/>
              <a:lumOff val="40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Resource Group - P</a:t>
            </a:r>
          </a:p>
        </p:txBody>
      </p:sp>
      <p:cxnSp>
        <p:nvCxnSpPr>
          <p:cNvPr id="103" name="Straight Arrow Connector 102"/>
          <p:cNvCxnSpPr>
            <a:stCxn id="99" idx="0"/>
            <a:endCxn id="109" idx="2"/>
          </p:cNvCxnSpPr>
          <p:nvPr/>
        </p:nvCxnSpPr>
        <p:spPr>
          <a:xfrm flipV="1">
            <a:off x="1727948" y="5523215"/>
            <a:ext cx="1" cy="294772"/>
          </a:xfrm>
          <a:prstGeom prst="straightConnector1">
            <a:avLst/>
          </a:prstGeom>
          <a:noFill/>
          <a:ln w="12700" cap="flat" cmpd="sng" algn="ctr">
            <a:solidFill>
              <a:srgbClr val="000000"/>
            </a:solidFill>
            <a:prstDash val="solid"/>
            <a:headEnd type="stealth" w="lg" len="med"/>
            <a:tailEnd type="stealth" w="lg" len="med"/>
          </a:ln>
          <a:effectLst>
            <a:outerShdw blurRad="40000" dist="20000" dir="5400000" rotWithShape="0">
              <a:srgbClr val="000000">
                <a:alpha val="38000"/>
              </a:srgbClr>
            </a:outerShdw>
          </a:effectLst>
        </p:spPr>
      </p:cxnSp>
      <p:cxnSp>
        <p:nvCxnSpPr>
          <p:cNvPr id="104" name="Straight Arrow Connector 103"/>
          <p:cNvCxnSpPr>
            <a:stCxn id="100" idx="0"/>
            <a:endCxn id="110" idx="2"/>
          </p:cNvCxnSpPr>
          <p:nvPr/>
        </p:nvCxnSpPr>
        <p:spPr>
          <a:xfrm flipV="1">
            <a:off x="3147357" y="5523215"/>
            <a:ext cx="0" cy="294772"/>
          </a:xfrm>
          <a:prstGeom prst="straightConnector1">
            <a:avLst/>
          </a:prstGeom>
          <a:noFill/>
          <a:ln w="12700" cap="flat" cmpd="sng" algn="ctr">
            <a:solidFill>
              <a:srgbClr val="000000"/>
            </a:solidFill>
            <a:prstDash val="solid"/>
            <a:headEnd type="stealth" w="lg" len="med"/>
            <a:tailEnd type="stealth" w="lg" len="med"/>
          </a:ln>
          <a:effectLst>
            <a:outerShdw blurRad="40000" dist="20000" dir="5400000" rotWithShape="0">
              <a:srgbClr val="000000">
                <a:alpha val="38000"/>
              </a:srgbClr>
            </a:outerShdw>
          </a:effectLst>
        </p:spPr>
      </p:cxnSp>
      <p:cxnSp>
        <p:nvCxnSpPr>
          <p:cNvPr id="105" name="Straight Arrow Connector 104"/>
          <p:cNvCxnSpPr>
            <a:stCxn id="101" idx="0"/>
            <a:endCxn id="111" idx="2"/>
          </p:cNvCxnSpPr>
          <p:nvPr/>
        </p:nvCxnSpPr>
        <p:spPr>
          <a:xfrm flipV="1">
            <a:off x="4566773" y="5523215"/>
            <a:ext cx="1" cy="294772"/>
          </a:xfrm>
          <a:prstGeom prst="straightConnector1">
            <a:avLst/>
          </a:prstGeom>
          <a:noFill/>
          <a:ln w="12700" cap="flat" cmpd="sng" algn="ctr">
            <a:solidFill>
              <a:srgbClr val="000000"/>
            </a:solidFill>
            <a:prstDash val="solid"/>
            <a:headEnd type="stealth" w="lg" len="med"/>
            <a:tailEnd type="stealth" w="lg" len="med"/>
          </a:ln>
          <a:effectLst>
            <a:outerShdw blurRad="40000" dist="20000" dir="5400000" rotWithShape="0">
              <a:srgbClr val="000000">
                <a:alpha val="38000"/>
              </a:srgbClr>
            </a:outerShdw>
          </a:effectLst>
        </p:spPr>
      </p:cxnSp>
      <p:cxnSp>
        <p:nvCxnSpPr>
          <p:cNvPr id="106" name="Straight Arrow Connector 105"/>
          <p:cNvCxnSpPr>
            <a:stCxn id="102" idx="0"/>
            <a:endCxn id="112" idx="2"/>
          </p:cNvCxnSpPr>
          <p:nvPr/>
        </p:nvCxnSpPr>
        <p:spPr>
          <a:xfrm flipV="1">
            <a:off x="5986182" y="5523215"/>
            <a:ext cx="0" cy="294772"/>
          </a:xfrm>
          <a:prstGeom prst="straightConnector1">
            <a:avLst/>
          </a:prstGeom>
          <a:noFill/>
          <a:ln w="12700" cap="flat" cmpd="sng" algn="ctr">
            <a:solidFill>
              <a:srgbClr val="000000"/>
            </a:solidFill>
            <a:prstDash val="solid"/>
            <a:headEnd type="stealth" w="lg" len="med"/>
            <a:tailEnd type="stealth" w="lg" len="med"/>
          </a:ln>
          <a:effectLst>
            <a:outerShdw blurRad="40000" dist="20000" dir="5400000" rotWithShape="0">
              <a:srgbClr val="000000">
                <a:alpha val="38000"/>
              </a:srgbClr>
            </a:outerShdw>
          </a:effectLst>
        </p:spPr>
      </p:cxnSp>
      <p:sp>
        <p:nvSpPr>
          <p:cNvPr id="107" name="TextBox 106"/>
          <p:cNvSpPr txBox="1"/>
          <p:nvPr/>
        </p:nvSpPr>
        <p:spPr>
          <a:xfrm rot="16200000">
            <a:off x="5609738" y="4012381"/>
            <a:ext cx="2837316" cy="270729"/>
          </a:xfrm>
          <a:prstGeom prst="rect">
            <a:avLst/>
          </a:prstGeom>
          <a:solidFill>
            <a:srgbClr val="39949F">
              <a:lumMod val="75000"/>
            </a:srgbClr>
          </a:solid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smtClean="0">
                <a:ln>
                  <a:noFill/>
                </a:ln>
                <a:solidFill>
                  <a:srgbClr val="FFFFFF"/>
                </a:solidFill>
                <a:effectLst/>
                <a:uLnTx/>
                <a:uFillTx/>
              </a:rPr>
              <a:t>Other  Admin  Interfaces</a:t>
            </a:r>
          </a:p>
        </p:txBody>
      </p:sp>
      <p:sp>
        <p:nvSpPr>
          <p:cNvPr id="108" name="Rectangle 107"/>
          <p:cNvSpPr/>
          <p:nvPr/>
        </p:nvSpPr>
        <p:spPr>
          <a:xfrm>
            <a:off x="1057667" y="3838799"/>
            <a:ext cx="5598794" cy="1295701"/>
          </a:xfrm>
          <a:prstGeom prst="rect">
            <a:avLst/>
          </a:prstGeom>
          <a:noFill/>
          <a:ln w="28575" cap="flat" cmpd="sng" algn="ctr">
            <a:solidFill>
              <a:srgbClr val="000000">
                <a:lumMod val="75000"/>
                <a:lumOff val="2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0" i="1" u="none" strike="noStrike" kern="0" cap="none" spc="0" normalizeH="0" baseline="0" noProof="0" smtClean="0">
              <a:ln>
                <a:noFill/>
              </a:ln>
              <a:solidFill>
                <a:srgbClr val="FFFFFF"/>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srgbClr val="00206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srgbClr val="00206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2060"/>
                </a:solidFill>
                <a:effectLst/>
                <a:uLnTx/>
                <a:uFillTx/>
                <a:latin typeface="Arial"/>
                <a:ea typeface="+mn-ea"/>
                <a:cs typeface="+mn-cs"/>
              </a:rPr>
              <a:t>Provider Internal Context</a:t>
            </a:r>
          </a:p>
        </p:txBody>
      </p:sp>
      <p:sp>
        <p:nvSpPr>
          <p:cNvPr id="109" name="Rectangle 108"/>
          <p:cNvSpPr/>
          <p:nvPr/>
        </p:nvSpPr>
        <p:spPr>
          <a:xfrm>
            <a:off x="1215382" y="4961742"/>
            <a:ext cx="1025131" cy="561471"/>
          </a:xfrm>
          <a:prstGeom prst="rect">
            <a:avLst/>
          </a:prstGeom>
          <a:solidFill>
            <a:srgbClr val="0A3161">
              <a:lumMod val="60000"/>
              <a:lumOff val="40000"/>
              <a:alpha val="71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bIns="91440" rtlCol="0" anchor="b" anchorCtr="1"/>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Server Context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PE1</a:t>
            </a:r>
          </a:p>
        </p:txBody>
      </p:sp>
      <p:sp>
        <p:nvSpPr>
          <p:cNvPr id="110" name="Rectangle 109"/>
          <p:cNvSpPr/>
          <p:nvPr/>
        </p:nvSpPr>
        <p:spPr>
          <a:xfrm>
            <a:off x="2634795" y="4961742"/>
            <a:ext cx="1025131" cy="561471"/>
          </a:xfrm>
          <a:prstGeom prst="rect">
            <a:avLst/>
          </a:prstGeom>
          <a:solidFill>
            <a:srgbClr val="0A3161">
              <a:lumMod val="60000"/>
              <a:lumOff val="40000"/>
              <a:alpha val="71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bIns="91440" rtlCol="0" anchor="b" anchorCtr="1"/>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Server Context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PE2</a:t>
            </a:r>
          </a:p>
        </p:txBody>
      </p:sp>
      <p:sp>
        <p:nvSpPr>
          <p:cNvPr id="111" name="Rectangle 110"/>
          <p:cNvSpPr/>
          <p:nvPr/>
        </p:nvSpPr>
        <p:spPr>
          <a:xfrm>
            <a:off x="4054207" y="4961742"/>
            <a:ext cx="1025131" cy="561471"/>
          </a:xfrm>
          <a:prstGeom prst="rect">
            <a:avLst/>
          </a:prstGeom>
          <a:solidFill>
            <a:srgbClr val="0A3161">
              <a:lumMod val="60000"/>
              <a:lumOff val="40000"/>
              <a:alpha val="71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bIns="91440" rtlCol="0" anchor="b" anchorCtr="1"/>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Server Context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PE3</a:t>
            </a:r>
          </a:p>
        </p:txBody>
      </p:sp>
      <p:sp>
        <p:nvSpPr>
          <p:cNvPr id="112" name="Rectangle 111"/>
          <p:cNvSpPr/>
          <p:nvPr/>
        </p:nvSpPr>
        <p:spPr>
          <a:xfrm>
            <a:off x="5473620" y="4961742"/>
            <a:ext cx="1025131" cy="561471"/>
          </a:xfrm>
          <a:prstGeom prst="rect">
            <a:avLst/>
          </a:prstGeom>
          <a:solidFill>
            <a:srgbClr val="0A3161">
              <a:lumMod val="60000"/>
              <a:lumOff val="40000"/>
              <a:alpha val="71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bIns="91440" rtlCol="0" anchor="b" anchorCtr="1"/>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Server Context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P</a:t>
            </a:r>
          </a:p>
        </p:txBody>
      </p:sp>
      <p:sp>
        <p:nvSpPr>
          <p:cNvPr id="113" name="Rectangle 112"/>
          <p:cNvSpPr/>
          <p:nvPr/>
        </p:nvSpPr>
        <p:spPr>
          <a:xfrm>
            <a:off x="1411863" y="2802241"/>
            <a:ext cx="1025131" cy="1209321"/>
          </a:xfrm>
          <a:prstGeom prst="rect">
            <a:avLst/>
          </a:prstGeom>
          <a:solidFill>
            <a:srgbClr val="FF3300">
              <a:alpha val="49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bIns="182880" rtlCol="0" anchor="b" anchorCtr="1"/>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C00000"/>
                </a:solidFill>
                <a:effectLst/>
                <a:uLnTx/>
                <a:uFillTx/>
                <a:latin typeface="Arial"/>
                <a:ea typeface="+mn-ea"/>
                <a:cs typeface="+mn-cs"/>
              </a:rPr>
              <a:t>Shared Context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C00000"/>
                </a:solidFill>
                <a:effectLst/>
                <a:uLnTx/>
                <a:uFillTx/>
                <a:latin typeface="Arial"/>
                <a:ea typeface="+mn-ea"/>
                <a:cs typeface="+mn-cs"/>
              </a:rPr>
              <a:t>RED</a:t>
            </a:r>
          </a:p>
        </p:txBody>
      </p:sp>
      <p:sp>
        <p:nvSpPr>
          <p:cNvPr id="114" name="Rounded Rectangle 113"/>
          <p:cNvSpPr/>
          <p:nvPr/>
        </p:nvSpPr>
        <p:spPr>
          <a:xfrm>
            <a:off x="1529490" y="2974999"/>
            <a:ext cx="789877" cy="431900"/>
          </a:xfrm>
          <a:prstGeom prst="roundRect">
            <a:avLst/>
          </a:prstGeom>
          <a:solidFill>
            <a:srgbClr val="FF3300">
              <a:alpha val="49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C00000"/>
                </a:solidFill>
                <a:effectLst/>
                <a:uLnTx/>
                <a:uFillTx/>
                <a:latin typeface="Arial"/>
                <a:ea typeface="+mn-ea"/>
                <a:cs typeface="+mn-cs"/>
              </a:rPr>
              <a:t>Resource Group</a:t>
            </a:r>
          </a:p>
        </p:txBody>
      </p:sp>
      <p:sp>
        <p:nvSpPr>
          <p:cNvPr id="115" name="TextBox 114"/>
          <p:cNvSpPr txBox="1"/>
          <p:nvPr/>
        </p:nvSpPr>
        <p:spPr>
          <a:xfrm>
            <a:off x="1373092" y="2589530"/>
            <a:ext cx="1102673" cy="246221"/>
          </a:xfrm>
          <a:prstGeom prst="rect">
            <a:avLst/>
          </a:prstGeom>
          <a:solidFill>
            <a:srgbClr val="39949F">
              <a:lumMod val="75000"/>
            </a:srgbClr>
          </a:solid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FFFFFF"/>
                </a:solidFill>
                <a:effectLst/>
                <a:uLnTx/>
                <a:uFillTx/>
              </a:rPr>
              <a:t>TAPI</a:t>
            </a:r>
          </a:p>
        </p:txBody>
      </p:sp>
      <p:sp>
        <p:nvSpPr>
          <p:cNvPr id="116" name="Rectangle 115"/>
          <p:cNvSpPr/>
          <p:nvPr/>
        </p:nvSpPr>
        <p:spPr>
          <a:xfrm>
            <a:off x="3462125" y="2802241"/>
            <a:ext cx="1025131" cy="1209321"/>
          </a:xfrm>
          <a:prstGeom prst="rect">
            <a:avLst/>
          </a:prstGeom>
          <a:solidFill>
            <a:srgbClr val="17BB7E">
              <a:lumMod val="60000"/>
              <a:lumOff val="40000"/>
              <a:alpha val="57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bIns="182880" rtlCol="0" anchor="b" anchorCtr="1"/>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17BB7E">
                    <a:lumMod val="50000"/>
                  </a:srgbClr>
                </a:solidFill>
                <a:effectLst/>
                <a:uLnTx/>
                <a:uFillTx/>
                <a:latin typeface="Arial"/>
                <a:ea typeface="+mn-ea"/>
                <a:cs typeface="+mn-cs"/>
              </a:rPr>
              <a:t>Shared Context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17BB7E">
                    <a:lumMod val="50000"/>
                  </a:srgbClr>
                </a:solidFill>
                <a:effectLst/>
                <a:uLnTx/>
                <a:uFillTx/>
                <a:latin typeface="Arial"/>
                <a:ea typeface="+mn-ea"/>
                <a:cs typeface="+mn-cs"/>
              </a:rPr>
              <a:t>GREEN</a:t>
            </a:r>
          </a:p>
        </p:txBody>
      </p:sp>
      <p:sp>
        <p:nvSpPr>
          <p:cNvPr id="117" name="Rounded Rectangle 116"/>
          <p:cNvSpPr/>
          <p:nvPr/>
        </p:nvSpPr>
        <p:spPr>
          <a:xfrm>
            <a:off x="3579752" y="2974999"/>
            <a:ext cx="789877" cy="431900"/>
          </a:xfrm>
          <a:prstGeom prst="roundRect">
            <a:avLst/>
          </a:prstGeom>
          <a:solidFill>
            <a:srgbClr val="17BB7E">
              <a:lumMod val="60000"/>
              <a:lumOff val="40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17BB7E">
                    <a:lumMod val="50000"/>
                  </a:srgbClr>
                </a:solidFill>
                <a:effectLst/>
                <a:uLnTx/>
                <a:uFillTx/>
                <a:latin typeface="Arial"/>
                <a:ea typeface="+mn-ea"/>
                <a:cs typeface="+mn-cs"/>
              </a:rPr>
              <a:t>Resource Group</a:t>
            </a:r>
          </a:p>
        </p:txBody>
      </p:sp>
      <p:sp>
        <p:nvSpPr>
          <p:cNvPr id="118" name="TextBox 117"/>
          <p:cNvSpPr txBox="1"/>
          <p:nvPr/>
        </p:nvSpPr>
        <p:spPr>
          <a:xfrm>
            <a:off x="3422698" y="2589530"/>
            <a:ext cx="1102673" cy="246221"/>
          </a:xfrm>
          <a:prstGeom prst="rect">
            <a:avLst/>
          </a:prstGeom>
          <a:solidFill>
            <a:srgbClr val="39949F">
              <a:lumMod val="75000"/>
            </a:srgbClr>
          </a:solid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FFFFFF"/>
                </a:solidFill>
                <a:effectLst/>
                <a:uLnTx/>
                <a:uFillTx/>
              </a:rPr>
              <a:t>TAPI</a:t>
            </a:r>
          </a:p>
        </p:txBody>
      </p:sp>
      <p:sp>
        <p:nvSpPr>
          <p:cNvPr id="119" name="Rectangle 118"/>
          <p:cNvSpPr/>
          <p:nvPr/>
        </p:nvSpPr>
        <p:spPr>
          <a:xfrm>
            <a:off x="5434849" y="2802241"/>
            <a:ext cx="1025131" cy="1209321"/>
          </a:xfrm>
          <a:prstGeom prst="rect">
            <a:avLst/>
          </a:prstGeom>
          <a:solidFill>
            <a:srgbClr val="153276">
              <a:lumMod val="60000"/>
              <a:lumOff val="40000"/>
              <a:alpha val="48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bIns="182880" rtlCol="0" anchor="b" anchorCtr="1"/>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Shared Context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err="1" smtClean="0">
                <a:ln>
                  <a:noFill/>
                </a:ln>
                <a:solidFill>
                  <a:srgbClr val="002060"/>
                </a:solidFill>
                <a:effectLst/>
                <a:uLnTx/>
                <a:uFillTx/>
                <a:latin typeface="Arial"/>
                <a:ea typeface="+mn-ea"/>
                <a:cs typeface="+mn-cs"/>
              </a:rPr>
              <a:t>BLUE.Admin</a:t>
            </a:r>
            <a:endParaRPr kumimoji="0" lang="en-US" sz="800" b="1" i="0" u="none" strike="noStrike" kern="0" cap="none" spc="0" normalizeH="0" baseline="0" noProof="0" smtClean="0">
              <a:ln>
                <a:noFill/>
              </a:ln>
              <a:solidFill>
                <a:srgbClr val="002060"/>
              </a:solidFill>
              <a:effectLst/>
              <a:uLnTx/>
              <a:uFillTx/>
              <a:latin typeface="Arial"/>
              <a:ea typeface="+mn-ea"/>
              <a:cs typeface="+mn-cs"/>
            </a:endParaRPr>
          </a:p>
        </p:txBody>
      </p:sp>
      <p:sp>
        <p:nvSpPr>
          <p:cNvPr id="120" name="Rounded Rectangle 119"/>
          <p:cNvSpPr/>
          <p:nvPr/>
        </p:nvSpPr>
        <p:spPr>
          <a:xfrm>
            <a:off x="5552476" y="2974999"/>
            <a:ext cx="789877" cy="431900"/>
          </a:xfrm>
          <a:prstGeom prst="roundRect">
            <a:avLst/>
          </a:prstGeom>
          <a:solidFill>
            <a:srgbClr val="153276">
              <a:lumMod val="60000"/>
              <a:lumOff val="40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Resource Group</a:t>
            </a:r>
          </a:p>
        </p:txBody>
      </p:sp>
      <p:sp>
        <p:nvSpPr>
          <p:cNvPr id="121" name="TextBox 120"/>
          <p:cNvSpPr txBox="1"/>
          <p:nvPr/>
        </p:nvSpPr>
        <p:spPr>
          <a:xfrm>
            <a:off x="5396078" y="2589530"/>
            <a:ext cx="1102673" cy="246221"/>
          </a:xfrm>
          <a:prstGeom prst="rect">
            <a:avLst/>
          </a:prstGeom>
          <a:solidFill>
            <a:srgbClr val="39949F">
              <a:lumMod val="75000"/>
            </a:srgbClr>
          </a:solid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FFFFFF"/>
                </a:solidFill>
                <a:effectLst/>
                <a:uLnTx/>
                <a:uFillTx/>
              </a:rPr>
              <a:t>TAPI</a:t>
            </a:r>
          </a:p>
        </p:txBody>
      </p:sp>
      <p:sp>
        <p:nvSpPr>
          <p:cNvPr id="122" name="Rectangle 121"/>
          <p:cNvSpPr/>
          <p:nvPr/>
        </p:nvSpPr>
        <p:spPr>
          <a:xfrm>
            <a:off x="1411863" y="1074636"/>
            <a:ext cx="1025131" cy="604661"/>
          </a:xfrm>
          <a:prstGeom prst="rect">
            <a:avLst/>
          </a:prstGeom>
          <a:solidFill>
            <a:srgbClr val="FF3300">
              <a:alpha val="49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bIns="45720" rtlCol="0" anchor="ctr" anchorCtr="1"/>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C00000"/>
                </a:solidFill>
                <a:effectLst/>
                <a:uLnTx/>
                <a:uFillTx/>
                <a:latin typeface="Arial"/>
                <a:ea typeface="+mn-ea"/>
                <a:cs typeface="+mn-cs"/>
              </a:rPr>
              <a:t>Application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C00000"/>
                </a:solidFill>
                <a:effectLst/>
                <a:uLnTx/>
                <a:uFillTx/>
                <a:latin typeface="Arial"/>
                <a:ea typeface="+mn-ea"/>
                <a:cs typeface="+mn-cs"/>
              </a:rPr>
              <a:t>RED</a:t>
            </a:r>
          </a:p>
        </p:txBody>
      </p:sp>
      <p:sp>
        <p:nvSpPr>
          <p:cNvPr id="123" name="Rectangle 122"/>
          <p:cNvSpPr/>
          <p:nvPr/>
        </p:nvSpPr>
        <p:spPr>
          <a:xfrm>
            <a:off x="3105301" y="1074636"/>
            <a:ext cx="1737466" cy="604661"/>
          </a:xfrm>
          <a:prstGeom prst="rect">
            <a:avLst/>
          </a:prstGeom>
          <a:solidFill>
            <a:srgbClr val="17BB7E">
              <a:lumMod val="60000"/>
              <a:lumOff val="40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bIns="45720" rtlCol="0" anchor="ctr" anchorCtr="1"/>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17BB7E">
                    <a:lumMod val="50000"/>
                  </a:srgbClr>
                </a:solidFill>
                <a:effectLst/>
                <a:uLnTx/>
                <a:uFillTx/>
                <a:latin typeface="Arial"/>
                <a:ea typeface="+mn-ea"/>
                <a:cs typeface="+mn-cs"/>
              </a:rPr>
              <a:t>SDN Controller GREEEN</a:t>
            </a:r>
          </a:p>
        </p:txBody>
      </p:sp>
      <p:sp>
        <p:nvSpPr>
          <p:cNvPr id="124" name="Rounded Rectangle 123"/>
          <p:cNvSpPr/>
          <p:nvPr/>
        </p:nvSpPr>
        <p:spPr>
          <a:xfrm>
            <a:off x="3029076" y="1938439"/>
            <a:ext cx="789877" cy="431900"/>
          </a:xfrm>
          <a:prstGeom prst="roundRect">
            <a:avLst/>
          </a:prstGeom>
          <a:solidFill>
            <a:srgbClr val="17BB7E">
              <a:lumMod val="60000"/>
              <a:lumOff val="40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17BB7E">
                    <a:lumMod val="50000"/>
                  </a:srgbClr>
                </a:solidFill>
                <a:effectLst/>
                <a:uLnTx/>
                <a:uFillTx/>
                <a:latin typeface="Arial"/>
                <a:ea typeface="+mn-ea"/>
                <a:cs typeface="+mn-cs"/>
              </a:rPr>
              <a:t>Resource Group</a:t>
            </a:r>
          </a:p>
        </p:txBody>
      </p:sp>
      <p:sp>
        <p:nvSpPr>
          <p:cNvPr id="125" name="Rounded Rectangle 124"/>
          <p:cNvSpPr/>
          <p:nvPr/>
        </p:nvSpPr>
        <p:spPr>
          <a:xfrm>
            <a:off x="4131749" y="1938439"/>
            <a:ext cx="789877" cy="431900"/>
          </a:xfrm>
          <a:prstGeom prst="roundRect">
            <a:avLst/>
          </a:prstGeom>
          <a:solidFill>
            <a:srgbClr val="17BB7E">
              <a:lumMod val="60000"/>
              <a:lumOff val="40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17BB7E">
                    <a:lumMod val="50000"/>
                  </a:srgbClr>
                </a:solidFill>
                <a:effectLst/>
                <a:uLnTx/>
                <a:uFillTx/>
                <a:latin typeface="Arial"/>
                <a:ea typeface="+mn-ea"/>
                <a:cs typeface="+mn-cs"/>
              </a:rPr>
              <a:t>Resource Group</a:t>
            </a:r>
          </a:p>
        </p:txBody>
      </p:sp>
      <p:sp>
        <p:nvSpPr>
          <p:cNvPr id="126" name="Rectangle 125"/>
          <p:cNvSpPr/>
          <p:nvPr/>
        </p:nvSpPr>
        <p:spPr>
          <a:xfrm>
            <a:off x="5434849" y="1074636"/>
            <a:ext cx="1025131" cy="604661"/>
          </a:xfrm>
          <a:prstGeom prst="rect">
            <a:avLst/>
          </a:prstGeom>
          <a:solidFill>
            <a:srgbClr val="153276">
              <a:lumMod val="60000"/>
              <a:lumOff val="40000"/>
              <a:alpha val="77000"/>
            </a:srgbClr>
          </a:solidFill>
          <a:ln w="19050" cap="flat" cmpd="sng" algn="ctr">
            <a:solidFill>
              <a:srgbClr val="000000"/>
            </a:solidFill>
            <a:prstDash val="solid"/>
          </a:ln>
          <a:effectLst>
            <a:outerShdw blurRad="40000" dist="23000" dir="5400000" rotWithShape="0">
              <a:srgbClr val="000000">
                <a:alpha val="35000"/>
              </a:srgbClr>
            </a:outerShdw>
          </a:effectLst>
        </p:spPr>
        <p:txBody>
          <a:bodyPr bIns="45720" rtlCol="0" anchor="ctr" anchorCtr="1"/>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Admin APP</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smtClean="0">
                <a:ln>
                  <a:noFill/>
                </a:ln>
                <a:solidFill>
                  <a:srgbClr val="002060"/>
                </a:solidFill>
                <a:effectLst/>
                <a:uLnTx/>
                <a:uFillTx/>
                <a:latin typeface="Arial"/>
                <a:ea typeface="+mn-ea"/>
                <a:cs typeface="+mn-cs"/>
              </a:rPr>
              <a:t>Blue</a:t>
            </a:r>
          </a:p>
        </p:txBody>
      </p:sp>
      <p:cxnSp>
        <p:nvCxnSpPr>
          <p:cNvPr id="127" name="Straight Arrow Connector 126"/>
          <p:cNvCxnSpPr>
            <a:stCxn id="115" idx="0"/>
            <a:endCxn id="122" idx="2"/>
          </p:cNvCxnSpPr>
          <p:nvPr/>
        </p:nvCxnSpPr>
        <p:spPr>
          <a:xfrm flipV="1">
            <a:off x="1924429" y="1679297"/>
            <a:ext cx="0" cy="910233"/>
          </a:xfrm>
          <a:prstGeom prst="straightConnector1">
            <a:avLst/>
          </a:prstGeom>
          <a:noFill/>
          <a:ln w="12700" cap="flat" cmpd="sng" algn="ctr">
            <a:solidFill>
              <a:srgbClr val="000000"/>
            </a:solidFill>
            <a:prstDash val="solid"/>
            <a:headEnd type="stealth" w="lg" len="med"/>
            <a:tailEnd type="stealth" w="lg" len="med"/>
          </a:ln>
          <a:effectLst>
            <a:outerShdw blurRad="40000" dist="20000" dir="5400000" rotWithShape="0">
              <a:srgbClr val="000000">
                <a:alpha val="38000"/>
              </a:srgbClr>
            </a:outerShdw>
          </a:effectLst>
        </p:spPr>
      </p:cxnSp>
      <p:cxnSp>
        <p:nvCxnSpPr>
          <p:cNvPr id="128" name="Straight Arrow Connector 127"/>
          <p:cNvCxnSpPr>
            <a:stCxn id="118" idx="0"/>
            <a:endCxn id="123" idx="2"/>
          </p:cNvCxnSpPr>
          <p:nvPr/>
        </p:nvCxnSpPr>
        <p:spPr>
          <a:xfrm flipH="1" flipV="1">
            <a:off x="3974034" y="1679297"/>
            <a:ext cx="1" cy="910233"/>
          </a:xfrm>
          <a:prstGeom prst="straightConnector1">
            <a:avLst/>
          </a:prstGeom>
          <a:noFill/>
          <a:ln w="12700" cap="flat" cmpd="sng" algn="ctr">
            <a:solidFill>
              <a:srgbClr val="000000"/>
            </a:solidFill>
            <a:prstDash val="solid"/>
            <a:headEnd type="stealth" w="lg" len="med"/>
            <a:tailEnd type="stealth" w="lg" len="med"/>
          </a:ln>
          <a:effectLst>
            <a:outerShdw blurRad="40000" dist="20000" dir="5400000" rotWithShape="0">
              <a:srgbClr val="000000">
                <a:alpha val="38000"/>
              </a:srgbClr>
            </a:outerShdw>
          </a:effectLst>
        </p:spPr>
      </p:cxnSp>
      <p:cxnSp>
        <p:nvCxnSpPr>
          <p:cNvPr id="129" name="Straight Arrow Connector 128"/>
          <p:cNvCxnSpPr>
            <a:stCxn id="121" idx="0"/>
            <a:endCxn id="126" idx="2"/>
          </p:cNvCxnSpPr>
          <p:nvPr/>
        </p:nvCxnSpPr>
        <p:spPr>
          <a:xfrm flipV="1">
            <a:off x="5947415" y="1679297"/>
            <a:ext cx="0" cy="910233"/>
          </a:xfrm>
          <a:prstGeom prst="straightConnector1">
            <a:avLst/>
          </a:prstGeom>
          <a:noFill/>
          <a:ln w="12700" cap="flat" cmpd="sng" algn="ctr">
            <a:solidFill>
              <a:srgbClr val="000000"/>
            </a:solidFill>
            <a:prstDash val="solid"/>
            <a:headEnd type="stealth" w="lg" len="med"/>
            <a:tailEnd type="stealth" w="lg" len="med"/>
          </a:ln>
          <a:effectLst>
            <a:outerShdw blurRad="40000" dist="20000" dir="5400000" rotWithShape="0">
              <a:srgbClr val="000000">
                <a:alpha val="38000"/>
              </a:srgbClr>
            </a:outerShdw>
          </a:effectLst>
        </p:spPr>
      </p:cxnSp>
      <p:cxnSp>
        <p:nvCxnSpPr>
          <p:cNvPr id="130" name="Straight Arrow Connector 129"/>
          <p:cNvCxnSpPr/>
          <p:nvPr/>
        </p:nvCxnSpPr>
        <p:spPr>
          <a:xfrm flipV="1">
            <a:off x="4527342" y="1679299"/>
            <a:ext cx="0" cy="259140"/>
          </a:xfrm>
          <a:prstGeom prst="straightConnector1">
            <a:avLst/>
          </a:prstGeom>
          <a:noFill/>
          <a:ln w="12700" cap="flat" cmpd="sng" algn="ctr">
            <a:solidFill>
              <a:srgbClr val="000000"/>
            </a:solidFill>
            <a:prstDash val="solid"/>
            <a:headEnd type="stealth" w="lg" len="med"/>
            <a:tailEnd type="stealth" w="lg" len="med"/>
          </a:ln>
          <a:effectLst>
            <a:outerShdw blurRad="40000" dist="20000" dir="5400000" rotWithShape="0">
              <a:srgbClr val="000000">
                <a:alpha val="38000"/>
              </a:srgbClr>
            </a:outerShdw>
          </a:effectLst>
        </p:spPr>
      </p:cxnSp>
      <p:cxnSp>
        <p:nvCxnSpPr>
          <p:cNvPr id="131" name="Straight Arrow Connector 130"/>
          <p:cNvCxnSpPr/>
          <p:nvPr/>
        </p:nvCxnSpPr>
        <p:spPr>
          <a:xfrm flipV="1">
            <a:off x="3423354" y="1679299"/>
            <a:ext cx="0" cy="259140"/>
          </a:xfrm>
          <a:prstGeom prst="straightConnector1">
            <a:avLst/>
          </a:prstGeom>
          <a:noFill/>
          <a:ln w="12700" cap="flat" cmpd="sng" algn="ctr">
            <a:solidFill>
              <a:srgbClr val="000000"/>
            </a:solidFill>
            <a:prstDash val="solid"/>
            <a:headEnd type="stealth" w="lg" len="med"/>
            <a:tailEnd type="stealth" w="lg" len="med"/>
          </a:ln>
          <a:effectLst>
            <a:outerShdw blurRad="40000" dist="20000" dir="5400000" rotWithShape="0">
              <a:srgbClr val="000000">
                <a:alpha val="38000"/>
              </a:srgbClr>
            </a:outerShdw>
          </a:effectLst>
        </p:spPr>
      </p:cxnSp>
      <p:cxnSp>
        <p:nvCxnSpPr>
          <p:cNvPr id="132" name="Elbow Connector 131"/>
          <p:cNvCxnSpPr>
            <a:endCxn id="107" idx="3"/>
          </p:cNvCxnSpPr>
          <p:nvPr/>
        </p:nvCxnSpPr>
        <p:spPr>
          <a:xfrm rot="16200000" flipH="1">
            <a:off x="6196619" y="1897308"/>
            <a:ext cx="1049787" cy="613768"/>
          </a:xfrm>
          <a:prstGeom prst="bentConnector3">
            <a:avLst>
              <a:gd name="adj1" fmla="val 50000"/>
            </a:avLst>
          </a:prstGeom>
          <a:noFill/>
          <a:ln w="19050" cap="flat" cmpd="sng" algn="ctr">
            <a:solidFill>
              <a:srgbClr val="39949F">
                <a:lumMod val="75000"/>
              </a:srgbClr>
            </a:solidFill>
            <a:prstDash val="solid"/>
            <a:headEnd type="stealth"/>
            <a:tailEnd type="stealth"/>
          </a:ln>
          <a:effectLst>
            <a:outerShdw blurRad="40000" dist="20000" dir="5400000" rotWithShape="0">
              <a:srgbClr val="000000">
                <a:alpha val="38000"/>
              </a:srgbClr>
            </a:outerShdw>
          </a:effectLst>
        </p:spPr>
      </p:cxnSp>
      <p:cxnSp>
        <p:nvCxnSpPr>
          <p:cNvPr id="133" name="Straight Arrow Connector 132"/>
          <p:cNvCxnSpPr>
            <a:stCxn id="135" idx="0"/>
            <a:endCxn id="134" idx="2"/>
          </p:cNvCxnSpPr>
          <p:nvPr/>
        </p:nvCxnSpPr>
        <p:spPr>
          <a:xfrm flipV="1">
            <a:off x="7447957" y="2333332"/>
            <a:ext cx="1063" cy="947238"/>
          </a:xfrm>
          <a:prstGeom prst="straightConnector1">
            <a:avLst/>
          </a:prstGeom>
          <a:noFill/>
          <a:ln w="28575" cap="flat" cmpd="sng" algn="ctr">
            <a:solidFill>
              <a:srgbClr val="000000">
                <a:lumMod val="50000"/>
                <a:lumOff val="50000"/>
              </a:srgbClr>
            </a:solidFill>
            <a:prstDash val="solid"/>
            <a:headEnd type="stealth" w="lg" len="med"/>
            <a:tailEnd type="stealth" w="lg" len="med"/>
          </a:ln>
          <a:effectLst>
            <a:outerShdw blurRad="40000" dist="20000" dir="5400000" rotWithShape="0">
              <a:srgbClr val="000000">
                <a:alpha val="38000"/>
              </a:srgbClr>
            </a:outerShdw>
          </a:effectLst>
        </p:spPr>
      </p:cxnSp>
      <p:sp>
        <p:nvSpPr>
          <p:cNvPr id="134" name="TextBox 133"/>
          <p:cNvSpPr txBox="1"/>
          <p:nvPr/>
        </p:nvSpPr>
        <p:spPr>
          <a:xfrm>
            <a:off x="7161120" y="2056333"/>
            <a:ext cx="575799"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000000"/>
                </a:solidFill>
                <a:effectLst/>
                <a:uLnTx/>
                <a:uFillTx/>
              </a:rPr>
              <a:t>Client</a:t>
            </a:r>
          </a:p>
        </p:txBody>
      </p:sp>
      <p:sp>
        <p:nvSpPr>
          <p:cNvPr id="135" name="TextBox 134"/>
          <p:cNvSpPr txBox="1"/>
          <p:nvPr/>
        </p:nvSpPr>
        <p:spPr>
          <a:xfrm>
            <a:off x="7129600" y="3280570"/>
            <a:ext cx="63671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000000"/>
                </a:solidFill>
                <a:effectLst/>
                <a:uLnTx/>
                <a:uFillTx/>
              </a:rPr>
              <a:t>Server</a:t>
            </a:r>
          </a:p>
        </p:txBody>
      </p:sp>
      <p:cxnSp>
        <p:nvCxnSpPr>
          <p:cNvPr id="136" name="Straight Arrow Connector 135"/>
          <p:cNvCxnSpPr>
            <a:stCxn id="138" idx="0"/>
            <a:endCxn id="137" idx="2"/>
          </p:cNvCxnSpPr>
          <p:nvPr/>
        </p:nvCxnSpPr>
        <p:spPr>
          <a:xfrm flipV="1">
            <a:off x="7479476" y="4930182"/>
            <a:ext cx="1063" cy="947239"/>
          </a:xfrm>
          <a:prstGeom prst="straightConnector1">
            <a:avLst/>
          </a:prstGeom>
          <a:noFill/>
          <a:ln w="28575" cap="flat" cmpd="sng" algn="ctr">
            <a:solidFill>
              <a:srgbClr val="000000">
                <a:lumMod val="50000"/>
                <a:lumOff val="50000"/>
              </a:srgbClr>
            </a:solidFill>
            <a:prstDash val="solid"/>
            <a:headEnd type="stealth" w="lg" len="med"/>
            <a:tailEnd type="stealth" w="lg" len="med"/>
          </a:ln>
          <a:effectLst>
            <a:outerShdw blurRad="40000" dist="20000" dir="5400000" rotWithShape="0">
              <a:srgbClr val="000000">
                <a:alpha val="38000"/>
              </a:srgbClr>
            </a:outerShdw>
          </a:effectLst>
        </p:spPr>
      </p:cxnSp>
      <p:sp>
        <p:nvSpPr>
          <p:cNvPr id="137" name="TextBox 136"/>
          <p:cNvSpPr txBox="1"/>
          <p:nvPr/>
        </p:nvSpPr>
        <p:spPr>
          <a:xfrm>
            <a:off x="7192639" y="4653183"/>
            <a:ext cx="575799"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000000"/>
                </a:solidFill>
                <a:effectLst/>
                <a:uLnTx/>
                <a:uFillTx/>
              </a:rPr>
              <a:t>Client</a:t>
            </a:r>
          </a:p>
        </p:txBody>
      </p:sp>
      <p:sp>
        <p:nvSpPr>
          <p:cNvPr id="138" name="TextBox 137"/>
          <p:cNvSpPr txBox="1"/>
          <p:nvPr/>
        </p:nvSpPr>
        <p:spPr>
          <a:xfrm>
            <a:off x="7161119" y="5877421"/>
            <a:ext cx="63671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000000"/>
                </a:solidFill>
                <a:effectLst/>
                <a:uLnTx/>
                <a:uFillTx/>
              </a:rPr>
              <a:t>Server</a:t>
            </a:r>
          </a:p>
        </p:txBody>
      </p:sp>
      <p:sp>
        <p:nvSpPr>
          <p:cNvPr id="139" name="TextBox 138"/>
          <p:cNvSpPr txBox="1"/>
          <p:nvPr/>
        </p:nvSpPr>
        <p:spPr>
          <a:xfrm>
            <a:off x="2837152" y="3996113"/>
            <a:ext cx="2273764" cy="646331"/>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002060"/>
                </a:solidFill>
                <a:effectLst/>
                <a:uLnTx/>
                <a:uFillTx/>
              </a:rPr>
              <a:t>Provider SDN Controller</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smtClean="0">
                <a:ln>
                  <a:noFill/>
                </a:ln>
                <a:solidFill>
                  <a:srgbClr val="002060"/>
                </a:solidFill>
                <a:effectLst/>
                <a:uLnTx/>
                <a:uFillTx/>
              </a:rPr>
              <a:t>Orchestration / Virtualization</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smtClean="0">
              <a:ln>
                <a:noFill/>
              </a:ln>
              <a:solidFill>
                <a:srgbClr val="000000"/>
              </a:solidFill>
              <a:effectLst/>
              <a:uLnTx/>
              <a:uFillTx/>
            </a:endParaRPr>
          </a:p>
        </p:txBody>
      </p:sp>
      <p:sp>
        <p:nvSpPr>
          <p:cNvPr id="45" name="Slide Number Placeholder 44"/>
          <p:cNvSpPr>
            <a:spLocks noGrp="1"/>
          </p:cNvSpPr>
          <p:nvPr>
            <p:ph type="sldNum" sz="quarter" idx="4"/>
          </p:nvPr>
        </p:nvSpPr>
        <p:spPr/>
        <p:txBody>
          <a:bodyPr/>
          <a:lstStyle/>
          <a:p>
            <a:fld id="{95FB27F1-C2FE-E646-9E41-8F3092BBAFAE}" type="slidenum">
              <a:rPr lang="en-US" smtClean="0"/>
              <a:pPr/>
              <a:t>28</a:t>
            </a:fld>
            <a:endParaRPr lang="en-US"/>
          </a:p>
        </p:txBody>
      </p:sp>
      <p:sp>
        <p:nvSpPr>
          <p:cNvPr id="46" name="Footer Placeholder 4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411802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2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3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2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2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3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2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2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animBg="1"/>
      <p:bldP spid="100" grpId="0" animBg="1"/>
      <p:bldP spid="101" grpId="0" animBg="1"/>
      <p:bldP spid="102"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34" grpId="0"/>
      <p:bldP spid="135" grpId="0"/>
      <p:bldP spid="137" grpId="0"/>
      <p:bldP spid="138" grpId="0"/>
      <p:bldP spid="13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it-IT"/>
              <a:t>Example Shared</a:t>
            </a:r>
            <a:r>
              <a:rPr lang="it-IT">
                <a:solidFill>
                  <a:srgbClr val="0033CC"/>
                </a:solidFill>
              </a:rPr>
              <a:t> </a:t>
            </a:r>
            <a:r>
              <a:rPr lang="it-IT"/>
              <a:t>Contexts</a:t>
            </a:r>
            <a:endParaRPr lang="en-US"/>
          </a:p>
        </p:txBody>
      </p:sp>
      <p:grpSp>
        <p:nvGrpSpPr>
          <p:cNvPr id="246" name="Group 107"/>
          <p:cNvGrpSpPr/>
          <p:nvPr/>
        </p:nvGrpSpPr>
        <p:grpSpPr>
          <a:xfrm>
            <a:off x="566668" y="1206576"/>
            <a:ext cx="4574393" cy="2361178"/>
            <a:chOff x="456831" y="40050"/>
            <a:chExt cx="2845947" cy="1268670"/>
          </a:xfrm>
        </p:grpSpPr>
        <p:sp>
          <p:nvSpPr>
            <p:cNvPr id="247" name="Oval 246"/>
            <p:cNvSpPr/>
            <p:nvPr/>
          </p:nvSpPr>
          <p:spPr>
            <a:xfrm>
              <a:off x="548916" y="909934"/>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48" name="TextBox 247"/>
            <p:cNvSpPr txBox="1"/>
            <p:nvPr/>
          </p:nvSpPr>
          <p:spPr>
            <a:xfrm>
              <a:off x="764939" y="900172"/>
              <a:ext cx="2537839" cy="34624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Node Edge Point (NW Internal) </a:t>
              </a:r>
              <a:endParaRPr kumimoji="0" lang="en-US" sz="1200" b="0" i="0" u="none" strike="noStrike" kern="0" cap="none" spc="0" normalizeH="0" baseline="0" noProof="0" smtClean="0">
                <a:ln>
                  <a:noFill/>
                </a:ln>
                <a:solidFill>
                  <a:srgbClr val="000000"/>
                </a:solidFill>
                <a:effectLst/>
                <a:uLnTx/>
                <a:uFillTx/>
              </a:endParaRPr>
            </a:p>
          </p:txBody>
        </p:sp>
        <p:sp>
          <p:nvSpPr>
            <p:cNvPr id="249" name="Oval 248"/>
            <p:cNvSpPr/>
            <p:nvPr/>
          </p:nvSpPr>
          <p:spPr>
            <a:xfrm>
              <a:off x="548916" y="113434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50" name="TextBox 249"/>
            <p:cNvSpPr txBox="1"/>
            <p:nvPr/>
          </p:nvSpPr>
          <p:spPr>
            <a:xfrm>
              <a:off x="764939" y="1100971"/>
              <a:ext cx="1990854" cy="20774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Service End Point</a:t>
              </a:r>
              <a:endParaRPr kumimoji="0" lang="en-US" sz="1200" b="0" i="0" u="none" strike="noStrike" kern="0" cap="none" spc="0" normalizeH="0" baseline="0" noProof="0" smtClean="0">
                <a:ln>
                  <a:noFill/>
                </a:ln>
                <a:solidFill>
                  <a:srgbClr val="000000"/>
                </a:solidFill>
                <a:effectLst/>
                <a:uLnTx/>
                <a:uFillTx/>
              </a:endParaRPr>
            </a:p>
          </p:txBody>
        </p:sp>
        <p:sp>
          <p:nvSpPr>
            <p:cNvPr id="251" name="Oval 250"/>
            <p:cNvSpPr/>
            <p:nvPr/>
          </p:nvSpPr>
          <p:spPr>
            <a:xfrm>
              <a:off x="548916" y="709135"/>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52" name="TextBox 251"/>
            <p:cNvSpPr txBox="1"/>
            <p:nvPr/>
          </p:nvSpPr>
          <p:spPr>
            <a:xfrm>
              <a:off x="764939" y="671572"/>
              <a:ext cx="2397968" cy="20774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Node Edge Point (NW Edge)</a:t>
              </a:r>
              <a:endParaRPr kumimoji="0" lang="en-US" sz="1200" b="0" i="0" u="none" strike="noStrike" kern="0" cap="none" spc="0" normalizeH="0" baseline="0" noProof="0" smtClean="0">
                <a:ln>
                  <a:noFill/>
                </a:ln>
                <a:solidFill>
                  <a:srgbClr val="000000"/>
                </a:solidFill>
                <a:effectLst/>
                <a:uLnTx/>
                <a:uFillTx/>
              </a:endParaRPr>
            </a:p>
          </p:txBody>
        </p:sp>
        <p:cxnSp>
          <p:nvCxnSpPr>
            <p:cNvPr id="253" name="Straight Connector 252"/>
            <p:cNvCxnSpPr/>
            <p:nvPr/>
          </p:nvCxnSpPr>
          <p:spPr>
            <a:xfrm flipH="1">
              <a:off x="1756913" y="122620"/>
              <a:ext cx="216024" cy="146917"/>
            </a:xfrm>
            <a:prstGeom prst="line">
              <a:avLst/>
            </a:prstGeom>
            <a:noFill/>
            <a:ln w="28575" cap="flat" cmpd="sng" algn="ctr">
              <a:solidFill>
                <a:srgbClr val="0033CC"/>
              </a:solidFill>
              <a:prstDash val="solid"/>
              <a:headEnd type="none" w="med" len="sm"/>
              <a:tailEnd type="none" w="med" len="sm"/>
            </a:ln>
            <a:effectLst/>
          </p:spPr>
        </p:cxnSp>
        <p:sp>
          <p:nvSpPr>
            <p:cNvPr id="255" name="TextBox 254"/>
            <p:cNvSpPr txBox="1"/>
            <p:nvPr/>
          </p:nvSpPr>
          <p:spPr>
            <a:xfrm>
              <a:off x="1965043" y="70029"/>
              <a:ext cx="842882" cy="20774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Link</a:t>
              </a:r>
              <a:endParaRPr kumimoji="0" lang="en-US" sz="1200" b="0" i="0" u="none" strike="noStrike" kern="0" cap="none" spc="0" normalizeH="0" baseline="0" noProof="0" smtClean="0">
                <a:ln>
                  <a:noFill/>
                </a:ln>
                <a:solidFill>
                  <a:srgbClr val="000000"/>
                </a:solidFill>
                <a:effectLst/>
                <a:uLnTx/>
                <a:uFillTx/>
              </a:endParaRPr>
            </a:p>
          </p:txBody>
        </p:sp>
        <p:cxnSp>
          <p:nvCxnSpPr>
            <p:cNvPr id="256" name="Straight Connector 255"/>
            <p:cNvCxnSpPr/>
            <p:nvPr/>
          </p:nvCxnSpPr>
          <p:spPr>
            <a:xfrm flipH="1">
              <a:off x="1706845" y="477143"/>
              <a:ext cx="216024" cy="146917"/>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57" name="TextBox 256"/>
            <p:cNvSpPr txBox="1"/>
            <p:nvPr/>
          </p:nvSpPr>
          <p:spPr>
            <a:xfrm>
              <a:off x="1907081" y="394573"/>
              <a:ext cx="827856" cy="20774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Mapping</a:t>
              </a:r>
              <a:endParaRPr kumimoji="0" lang="en-US" sz="1200" b="0" i="0" u="none" strike="noStrike" kern="0" cap="none" spc="0" normalizeH="0" baseline="0" noProof="0" smtClean="0">
                <a:ln>
                  <a:noFill/>
                </a:ln>
                <a:solidFill>
                  <a:srgbClr val="000000"/>
                </a:solidFill>
                <a:effectLst/>
                <a:uLnTx/>
                <a:uFillTx/>
              </a:endParaRPr>
            </a:p>
          </p:txBody>
        </p:sp>
        <p:sp>
          <p:nvSpPr>
            <p:cNvPr id="258" name="Oval 257"/>
            <p:cNvSpPr/>
            <p:nvPr/>
          </p:nvSpPr>
          <p:spPr>
            <a:xfrm>
              <a:off x="456831" y="40050"/>
              <a:ext cx="457200" cy="264423"/>
            </a:xfrm>
            <a:prstGeom prst="ellipse">
              <a:avLst/>
            </a:prstGeom>
            <a:noFill/>
            <a:ln w="38100" cap="flat" cmpd="sng" algn="ctr">
              <a:solidFill>
                <a:srgbClr val="FFCC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smtClean="0">
                <a:ln>
                  <a:noFill/>
                </a:ln>
                <a:solidFill>
                  <a:srgbClr val="000000"/>
                </a:solidFill>
                <a:effectLst/>
                <a:uLnTx/>
                <a:uFillTx/>
                <a:latin typeface="Arial"/>
                <a:ea typeface="Verdana"/>
                <a:cs typeface="+mn-cs"/>
              </a:endParaRPr>
            </a:p>
          </p:txBody>
        </p:sp>
        <p:sp>
          <p:nvSpPr>
            <p:cNvPr id="259" name="Oval 258"/>
            <p:cNvSpPr/>
            <p:nvPr/>
          </p:nvSpPr>
          <p:spPr>
            <a:xfrm>
              <a:off x="456831" y="396669"/>
              <a:ext cx="457200" cy="264423"/>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smtClean="0">
                <a:ln>
                  <a:noFill/>
                </a:ln>
                <a:solidFill>
                  <a:srgbClr val="000000"/>
                </a:solidFill>
                <a:effectLst/>
                <a:uLnTx/>
                <a:uFillTx/>
                <a:latin typeface="Arial"/>
                <a:ea typeface="Verdana"/>
                <a:cs typeface="+mn-cs"/>
              </a:endParaRPr>
            </a:p>
          </p:txBody>
        </p:sp>
        <p:sp>
          <p:nvSpPr>
            <p:cNvPr id="260" name="TextBox 259"/>
            <p:cNvSpPr txBox="1"/>
            <p:nvPr/>
          </p:nvSpPr>
          <p:spPr>
            <a:xfrm>
              <a:off x="914031" y="40050"/>
              <a:ext cx="842882" cy="20774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Topology</a:t>
              </a:r>
              <a:endParaRPr kumimoji="0" lang="en-US" sz="1200" b="0" i="0" u="none" strike="noStrike" kern="0" cap="none" spc="0" normalizeH="0" baseline="0" noProof="0" smtClean="0">
                <a:ln>
                  <a:noFill/>
                </a:ln>
                <a:solidFill>
                  <a:srgbClr val="000000"/>
                </a:solidFill>
                <a:effectLst/>
                <a:uLnTx/>
                <a:uFillTx/>
              </a:endParaRPr>
            </a:p>
          </p:txBody>
        </p:sp>
        <p:sp>
          <p:nvSpPr>
            <p:cNvPr id="261" name="TextBox 260"/>
            <p:cNvSpPr txBox="1"/>
            <p:nvPr/>
          </p:nvSpPr>
          <p:spPr>
            <a:xfrm>
              <a:off x="914031" y="384093"/>
              <a:ext cx="842882" cy="20774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Node</a:t>
              </a:r>
              <a:endParaRPr kumimoji="0" lang="en-US" sz="1200" b="0" i="0" u="none" strike="noStrike" kern="0" cap="none" spc="0" normalizeH="0" baseline="0" noProof="0" smtClean="0">
                <a:ln>
                  <a:noFill/>
                </a:ln>
                <a:solidFill>
                  <a:srgbClr val="000000"/>
                </a:solidFill>
                <a:effectLst/>
                <a:uLnTx/>
                <a:uFillTx/>
              </a:endParaRPr>
            </a:p>
          </p:txBody>
        </p:sp>
      </p:grpSp>
      <p:grpSp>
        <p:nvGrpSpPr>
          <p:cNvPr id="262" name="Group 395"/>
          <p:cNvGrpSpPr/>
          <p:nvPr/>
        </p:nvGrpSpPr>
        <p:grpSpPr>
          <a:xfrm>
            <a:off x="4293559" y="3648754"/>
            <a:ext cx="3820134" cy="2336702"/>
            <a:chOff x="1107377" y="2072878"/>
            <a:chExt cx="2617625" cy="1255519"/>
          </a:xfrm>
        </p:grpSpPr>
        <p:sp>
          <p:nvSpPr>
            <p:cNvPr id="263" name="Rectangle 262"/>
            <p:cNvSpPr/>
            <p:nvPr/>
          </p:nvSpPr>
          <p:spPr>
            <a:xfrm>
              <a:off x="1193942" y="2160181"/>
              <a:ext cx="2422550" cy="1168216"/>
            </a:xfrm>
            <a:prstGeom prst="rect">
              <a:avLst/>
            </a:prstGeom>
            <a:solidFill>
              <a:srgbClr val="17BB7E">
                <a:lumMod val="60000"/>
                <a:lumOff val="4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264" name="Oval 263"/>
            <p:cNvSpPr/>
            <p:nvPr/>
          </p:nvSpPr>
          <p:spPr>
            <a:xfrm>
              <a:off x="1410399" y="2325269"/>
              <a:ext cx="2017408" cy="897131"/>
            </a:xfrm>
            <a:prstGeom prst="ellipse">
              <a:avLst/>
            </a:prstGeom>
            <a:noFill/>
            <a:ln w="19050" cap="flat" cmpd="sng" algn="ctr">
              <a:solidFill>
                <a:srgbClr val="FFFF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Verdan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p:txBody>
        </p:sp>
        <p:cxnSp>
          <p:nvCxnSpPr>
            <p:cNvPr id="265" name="Straight Connector 264"/>
            <p:cNvCxnSpPr>
              <a:stCxn id="287" idx="2"/>
              <a:endCxn id="291" idx="6"/>
            </p:cNvCxnSpPr>
            <p:nvPr/>
          </p:nvCxnSpPr>
          <p:spPr>
            <a:xfrm flipH="1">
              <a:off x="1957504" y="2515841"/>
              <a:ext cx="137408" cy="117195"/>
            </a:xfrm>
            <a:prstGeom prst="line">
              <a:avLst/>
            </a:prstGeom>
            <a:noFill/>
            <a:ln w="28575" cap="flat" cmpd="sng" algn="ctr">
              <a:solidFill>
                <a:srgbClr val="0033CC"/>
              </a:solidFill>
              <a:prstDash val="solid"/>
              <a:headEnd type="none" w="med" len="sm"/>
              <a:tailEnd type="none" w="med" len="sm"/>
            </a:ln>
            <a:effectLst/>
          </p:spPr>
        </p:cxnSp>
        <p:cxnSp>
          <p:nvCxnSpPr>
            <p:cNvPr id="266" name="Straight Connector 265"/>
            <p:cNvCxnSpPr>
              <a:stCxn id="284" idx="2"/>
              <a:endCxn id="292" idx="5"/>
            </p:cNvCxnSpPr>
            <p:nvPr/>
          </p:nvCxnSpPr>
          <p:spPr>
            <a:xfrm flipH="1">
              <a:off x="1930921" y="2849744"/>
              <a:ext cx="953186" cy="15220"/>
            </a:xfrm>
            <a:prstGeom prst="line">
              <a:avLst/>
            </a:prstGeom>
            <a:noFill/>
            <a:ln w="28575" cap="flat" cmpd="sng" algn="ctr">
              <a:solidFill>
                <a:srgbClr val="0033CC"/>
              </a:solidFill>
              <a:prstDash val="solid"/>
              <a:headEnd type="none" w="med" len="sm"/>
              <a:tailEnd type="none" w="med" len="sm"/>
            </a:ln>
            <a:effectLst/>
          </p:spPr>
        </p:cxnSp>
        <p:cxnSp>
          <p:nvCxnSpPr>
            <p:cNvPr id="267" name="Straight Connector 266"/>
            <p:cNvCxnSpPr>
              <a:stCxn id="283" idx="1"/>
              <a:endCxn id="288" idx="6"/>
            </p:cNvCxnSpPr>
            <p:nvPr/>
          </p:nvCxnSpPr>
          <p:spPr>
            <a:xfrm flipH="1" flipV="1">
              <a:off x="2705281" y="2515841"/>
              <a:ext cx="193456" cy="98518"/>
            </a:xfrm>
            <a:prstGeom prst="line">
              <a:avLst/>
            </a:prstGeom>
            <a:noFill/>
            <a:ln w="28575" cap="flat" cmpd="sng" algn="ctr">
              <a:solidFill>
                <a:srgbClr val="0033CC"/>
              </a:solidFill>
              <a:prstDash val="solid"/>
              <a:headEnd type="none" w="med" len="sm"/>
              <a:tailEnd type="none" w="med" len="sm"/>
            </a:ln>
            <a:effectLst/>
          </p:spPr>
        </p:cxnSp>
        <p:grpSp>
          <p:nvGrpSpPr>
            <p:cNvPr id="268" name="Group 274"/>
            <p:cNvGrpSpPr/>
            <p:nvPr/>
          </p:nvGrpSpPr>
          <p:grpSpPr>
            <a:xfrm>
              <a:off x="1380726" y="2556836"/>
              <a:ext cx="576778" cy="330446"/>
              <a:chOff x="3193329" y="2237363"/>
              <a:chExt cx="576778" cy="330446"/>
            </a:xfrm>
          </p:grpSpPr>
          <p:sp>
            <p:nvSpPr>
              <p:cNvPr id="290" name="Oval 289"/>
              <p:cNvSpPr/>
              <p:nvPr/>
            </p:nvSpPr>
            <p:spPr>
              <a:xfrm>
                <a:off x="3223002" y="2272568"/>
                <a:ext cx="510530" cy="279648"/>
              </a:xfrm>
              <a:prstGeom prst="ellipse">
                <a:avLst/>
              </a:prstGeom>
              <a:solidFill>
                <a:srgbClr val="FFFF99"/>
              </a:solidFill>
              <a:ln w="6350" cap="flat" cmpd="sng" algn="ctr">
                <a:solidFill>
                  <a:srgbClr val="000000"/>
                </a:solidFill>
                <a:prstDash val="solid"/>
              </a:ln>
              <a:effectLst/>
            </p:spPr>
            <p:txBody>
              <a:bodyPr lIns="45720" tIns="45675" rIns="45720"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smtClean="0">
                    <a:ln>
                      <a:noFill/>
                    </a:ln>
                    <a:solidFill>
                      <a:srgbClr val="000000"/>
                    </a:solidFill>
                    <a:effectLst/>
                    <a:uLnTx/>
                    <a:uFillTx/>
                    <a:latin typeface="Arial"/>
                    <a:ea typeface="Verdana"/>
                    <a:cs typeface="+mn-cs"/>
                  </a:rPr>
                  <a:t>G1</a:t>
                </a:r>
              </a:p>
            </p:txBody>
          </p:sp>
          <p:sp>
            <p:nvSpPr>
              <p:cNvPr id="291" name="Oval 290"/>
              <p:cNvSpPr/>
              <p:nvPr/>
            </p:nvSpPr>
            <p:spPr>
              <a:xfrm>
                <a:off x="3617707" y="2237363"/>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92" name="Oval 291"/>
              <p:cNvSpPr/>
              <p:nvPr/>
            </p:nvSpPr>
            <p:spPr>
              <a:xfrm>
                <a:off x="3613442" y="2415409"/>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93" name="Oval 292"/>
              <p:cNvSpPr/>
              <p:nvPr/>
            </p:nvSpPr>
            <p:spPr>
              <a:xfrm>
                <a:off x="3193329" y="2248379"/>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grpSp>
        <p:grpSp>
          <p:nvGrpSpPr>
            <p:cNvPr id="270" name="Group 275"/>
            <p:cNvGrpSpPr/>
            <p:nvPr/>
          </p:nvGrpSpPr>
          <p:grpSpPr>
            <a:xfrm>
              <a:off x="2094912" y="2259435"/>
              <a:ext cx="610369" cy="351656"/>
              <a:chOff x="3951405" y="1939962"/>
              <a:chExt cx="610369" cy="351656"/>
            </a:xfrm>
          </p:grpSpPr>
          <p:sp>
            <p:nvSpPr>
              <p:cNvPr id="286" name="Oval 285"/>
              <p:cNvSpPr/>
              <p:nvPr/>
            </p:nvSpPr>
            <p:spPr>
              <a:xfrm>
                <a:off x="3995235" y="2011970"/>
                <a:ext cx="510530" cy="279648"/>
              </a:xfrm>
              <a:prstGeom prst="ellipse">
                <a:avLst/>
              </a:prstGeom>
              <a:solidFill>
                <a:srgbClr val="FFFF99"/>
              </a:solidFill>
              <a:ln w="6350" cap="flat" cmpd="sng" algn="ctr">
                <a:solidFill>
                  <a:srgbClr val="000000"/>
                </a:solidFill>
                <a:prstDash val="solid"/>
              </a:ln>
              <a:effectLst/>
            </p:spPr>
            <p:txBody>
              <a:bodyPr lIns="45720" tIns="45675" rIns="45720"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smtClean="0">
                    <a:ln>
                      <a:noFill/>
                    </a:ln>
                    <a:solidFill>
                      <a:srgbClr val="000000"/>
                    </a:solidFill>
                    <a:effectLst/>
                    <a:uLnTx/>
                    <a:uFillTx/>
                    <a:latin typeface="Arial"/>
                    <a:ea typeface="Verdana"/>
                    <a:cs typeface="+mn-cs"/>
                  </a:rPr>
                  <a:t>G2</a:t>
                </a:r>
              </a:p>
            </p:txBody>
          </p:sp>
          <p:sp>
            <p:nvSpPr>
              <p:cNvPr id="287" name="Oval 286"/>
              <p:cNvSpPr/>
              <p:nvPr/>
            </p:nvSpPr>
            <p:spPr>
              <a:xfrm>
                <a:off x="3951405" y="2120168"/>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88" name="Oval 287"/>
              <p:cNvSpPr/>
              <p:nvPr/>
            </p:nvSpPr>
            <p:spPr>
              <a:xfrm>
                <a:off x="4409374" y="2120168"/>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89" name="Oval 288"/>
              <p:cNvSpPr/>
              <p:nvPr/>
            </p:nvSpPr>
            <p:spPr>
              <a:xfrm>
                <a:off x="4027605" y="1939962"/>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grpSp>
        <p:grpSp>
          <p:nvGrpSpPr>
            <p:cNvPr id="271" name="Group 276"/>
            <p:cNvGrpSpPr/>
            <p:nvPr/>
          </p:nvGrpSpPr>
          <p:grpSpPr>
            <a:xfrm>
              <a:off x="2876419" y="2566889"/>
              <a:ext cx="534280" cy="359055"/>
              <a:chOff x="4689022" y="2247416"/>
              <a:chExt cx="534280" cy="359055"/>
            </a:xfrm>
          </p:grpSpPr>
          <p:sp>
            <p:nvSpPr>
              <p:cNvPr id="282" name="Oval 281"/>
              <p:cNvSpPr/>
              <p:nvPr/>
            </p:nvSpPr>
            <p:spPr>
              <a:xfrm>
                <a:off x="4702149" y="2277796"/>
                <a:ext cx="510530" cy="279648"/>
              </a:xfrm>
              <a:prstGeom prst="ellipse">
                <a:avLst/>
              </a:prstGeom>
              <a:solidFill>
                <a:srgbClr val="FFFF99"/>
              </a:solidFill>
              <a:ln w="6350" cap="flat" cmpd="sng" algn="ctr">
                <a:solidFill>
                  <a:srgbClr val="000000"/>
                </a:solidFill>
                <a:prstDash val="solid"/>
              </a:ln>
              <a:effectLst/>
            </p:spPr>
            <p:txBody>
              <a:bodyPr lIns="45720" tIns="45675" rIns="45720"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smtClean="0">
                    <a:ln>
                      <a:noFill/>
                    </a:ln>
                    <a:solidFill>
                      <a:srgbClr val="000000"/>
                    </a:solidFill>
                    <a:effectLst/>
                    <a:uLnTx/>
                    <a:uFillTx/>
                    <a:latin typeface="Arial"/>
                    <a:ea typeface="Verdana"/>
                    <a:cs typeface="+mn-cs"/>
                  </a:rPr>
                  <a:t>G3</a:t>
                </a:r>
              </a:p>
            </p:txBody>
          </p:sp>
          <p:sp>
            <p:nvSpPr>
              <p:cNvPr id="283" name="Oval 282"/>
              <p:cNvSpPr/>
              <p:nvPr/>
            </p:nvSpPr>
            <p:spPr>
              <a:xfrm>
                <a:off x="4689022" y="2272568"/>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84" name="Oval 283"/>
              <p:cNvSpPr/>
              <p:nvPr/>
            </p:nvSpPr>
            <p:spPr>
              <a:xfrm>
                <a:off x="4696710" y="2454071"/>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85" name="Oval 284"/>
              <p:cNvSpPr/>
              <p:nvPr/>
            </p:nvSpPr>
            <p:spPr>
              <a:xfrm>
                <a:off x="5070902" y="2247416"/>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grpSp>
        <p:cxnSp>
          <p:nvCxnSpPr>
            <p:cNvPr id="272" name="Straight Connector 271"/>
            <p:cNvCxnSpPr>
              <a:stCxn id="293" idx="2"/>
              <a:endCxn id="273" idx="6"/>
            </p:cNvCxnSpPr>
            <p:nvPr/>
          </p:nvCxnSpPr>
          <p:spPr>
            <a:xfrm flipH="1" flipV="1">
              <a:off x="1259777" y="2556836"/>
              <a:ext cx="120949" cy="87216"/>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73" name="Oval 272"/>
            <p:cNvSpPr/>
            <p:nvPr/>
          </p:nvSpPr>
          <p:spPr>
            <a:xfrm>
              <a:off x="1107377" y="2480636"/>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cxnSp>
          <p:nvCxnSpPr>
            <p:cNvPr id="274" name="Straight Connector 273"/>
            <p:cNvCxnSpPr>
              <a:stCxn id="278" idx="2"/>
              <a:endCxn id="285" idx="6"/>
            </p:cNvCxnSpPr>
            <p:nvPr/>
          </p:nvCxnSpPr>
          <p:spPr>
            <a:xfrm flipH="1">
              <a:off x="3410699" y="2556836"/>
              <a:ext cx="161903" cy="862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78" name="Oval 277"/>
            <p:cNvSpPr/>
            <p:nvPr/>
          </p:nvSpPr>
          <p:spPr>
            <a:xfrm>
              <a:off x="3572602" y="2480636"/>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79" name="Oval 278"/>
            <p:cNvSpPr/>
            <p:nvPr/>
          </p:nvSpPr>
          <p:spPr>
            <a:xfrm>
              <a:off x="1957504" y="2072878"/>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80" name="TextBox 279"/>
            <p:cNvSpPr txBox="1"/>
            <p:nvPr/>
          </p:nvSpPr>
          <p:spPr>
            <a:xfrm>
              <a:off x="1215887" y="2172516"/>
              <a:ext cx="705042" cy="184666"/>
            </a:xfrm>
            <a:prstGeom prst="rect">
              <a:avLst/>
            </a:prstGeom>
            <a:noFill/>
          </p:spPr>
          <p:txBody>
            <a:bodyPr wrap="squar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800" b="0" i="0" u="none" strike="noStrike" kern="0" cap="none" spc="0" normalizeH="0" baseline="0" noProof="0" smtClean="0">
                  <a:ln>
                    <a:noFill/>
                  </a:ln>
                  <a:solidFill>
                    <a:srgbClr val="000000"/>
                  </a:solidFill>
                  <a:effectLst/>
                  <a:uLnTx/>
                  <a:uFillTx/>
                </a:rPr>
                <a:t>Green Shared Context</a:t>
              </a:r>
              <a:endParaRPr kumimoji="0" lang="en-US" sz="800" b="0" i="0" u="none" strike="noStrike" kern="0" cap="none" spc="0" normalizeH="0" baseline="0" noProof="0" smtClean="0">
                <a:ln>
                  <a:noFill/>
                </a:ln>
                <a:solidFill>
                  <a:srgbClr val="000000"/>
                </a:solidFill>
                <a:effectLst/>
                <a:uLnTx/>
                <a:uFillTx/>
              </a:endParaRPr>
            </a:p>
          </p:txBody>
        </p:sp>
        <p:cxnSp>
          <p:nvCxnSpPr>
            <p:cNvPr id="281" name="Straight Connector 280"/>
            <p:cNvCxnSpPr>
              <a:stCxn id="289" idx="1"/>
              <a:endCxn id="279" idx="5"/>
            </p:cNvCxnSpPr>
            <p:nvPr/>
          </p:nvCxnSpPr>
          <p:spPr>
            <a:xfrm flipH="1" flipV="1">
              <a:off x="2087586" y="2202960"/>
              <a:ext cx="105844" cy="78793"/>
            </a:xfrm>
            <a:prstGeom prst="line">
              <a:avLst/>
            </a:prstGeom>
            <a:noFill/>
            <a:ln w="28575" cap="flat" cmpd="sng" algn="ctr">
              <a:solidFill>
                <a:srgbClr val="DEC132">
                  <a:lumMod val="50000"/>
                </a:srgbClr>
              </a:solidFill>
              <a:prstDash val="sysDot"/>
              <a:headEnd type="none" w="med" len="sm"/>
              <a:tailEnd type="none" w="med" len="sm"/>
            </a:ln>
            <a:effectLst/>
          </p:spPr>
        </p:cxnSp>
      </p:grpSp>
      <p:grpSp>
        <p:nvGrpSpPr>
          <p:cNvPr id="294" name="Group 396"/>
          <p:cNvGrpSpPr/>
          <p:nvPr/>
        </p:nvGrpSpPr>
        <p:grpSpPr>
          <a:xfrm>
            <a:off x="4293559" y="1168919"/>
            <a:ext cx="3820134" cy="2340125"/>
            <a:chOff x="3834305" y="2071039"/>
            <a:chExt cx="2617625" cy="1257358"/>
          </a:xfrm>
        </p:grpSpPr>
        <p:sp>
          <p:nvSpPr>
            <p:cNvPr id="295" name="Rectangle 294"/>
            <p:cNvSpPr/>
            <p:nvPr/>
          </p:nvSpPr>
          <p:spPr>
            <a:xfrm>
              <a:off x="3920870" y="2141302"/>
              <a:ext cx="2422550" cy="1187095"/>
            </a:xfrm>
            <a:prstGeom prst="rect">
              <a:avLst/>
            </a:prstGeom>
            <a:solidFill>
              <a:srgbClr val="FF0000">
                <a:alpha val="38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296" name="Oval 295"/>
            <p:cNvSpPr/>
            <p:nvPr/>
          </p:nvSpPr>
          <p:spPr>
            <a:xfrm>
              <a:off x="4137327" y="2331118"/>
              <a:ext cx="2017408" cy="897131"/>
            </a:xfrm>
            <a:prstGeom prst="ellipse">
              <a:avLst/>
            </a:prstGeom>
            <a:noFill/>
            <a:ln w="19050" cap="flat" cmpd="sng" algn="ctr">
              <a:solidFill>
                <a:srgbClr val="FFFF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Verdan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p:txBody>
        </p:sp>
        <p:sp>
          <p:nvSpPr>
            <p:cNvPr id="297" name="Oval 296"/>
            <p:cNvSpPr/>
            <p:nvPr/>
          </p:nvSpPr>
          <p:spPr>
            <a:xfrm>
              <a:off x="4293057" y="2358373"/>
              <a:ext cx="1678257" cy="827451"/>
            </a:xfrm>
            <a:prstGeom prst="ellipse">
              <a:avLst/>
            </a:prstGeom>
            <a:solidFill>
              <a:srgbClr val="FFFF99"/>
            </a:solidFill>
            <a:ln w="6350" cap="flat" cmpd="sng" algn="ctr">
              <a:solidFill>
                <a:srgbClr val="000000"/>
              </a:solidFill>
              <a:prstDash val="solid"/>
            </a:ln>
            <a:effectLst/>
          </p:spPr>
          <p:txBody>
            <a:bodyPr lIns="45720" tIns="45675" rIns="45720"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smtClean="0">
                  <a:ln>
                    <a:noFill/>
                  </a:ln>
                  <a:solidFill>
                    <a:srgbClr val="000000"/>
                  </a:solidFill>
                  <a:effectLst/>
                  <a:uLnTx/>
                  <a:uFillTx/>
                  <a:latin typeface="Arial"/>
                  <a:ea typeface="Verdana"/>
                  <a:cs typeface="+mn-cs"/>
                </a:rPr>
                <a:t>R1</a:t>
              </a:r>
            </a:p>
          </p:txBody>
        </p:sp>
        <p:sp>
          <p:nvSpPr>
            <p:cNvPr id="298" name="Oval 297"/>
            <p:cNvSpPr/>
            <p:nvPr/>
          </p:nvSpPr>
          <p:spPr>
            <a:xfrm>
              <a:off x="4239737" y="2740731"/>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99" name="Oval 298"/>
            <p:cNvSpPr/>
            <p:nvPr/>
          </p:nvSpPr>
          <p:spPr>
            <a:xfrm>
              <a:off x="5223800" y="2265284"/>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01" name="Oval 300"/>
            <p:cNvSpPr/>
            <p:nvPr/>
          </p:nvSpPr>
          <p:spPr>
            <a:xfrm>
              <a:off x="5875502" y="2767222"/>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cxnSp>
          <p:nvCxnSpPr>
            <p:cNvPr id="302" name="Straight Connector 301"/>
            <p:cNvCxnSpPr>
              <a:stCxn id="298" idx="2"/>
              <a:endCxn id="303" idx="6"/>
            </p:cNvCxnSpPr>
            <p:nvPr/>
          </p:nvCxnSpPr>
          <p:spPr>
            <a:xfrm flipH="1">
              <a:off x="3986705" y="2816931"/>
              <a:ext cx="253032" cy="50242"/>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03" name="Oval 302"/>
            <p:cNvSpPr/>
            <p:nvPr/>
          </p:nvSpPr>
          <p:spPr>
            <a:xfrm>
              <a:off x="3834305" y="2790973"/>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cxnSp>
          <p:nvCxnSpPr>
            <p:cNvPr id="304" name="Straight Connector 303"/>
            <p:cNvCxnSpPr>
              <a:stCxn id="305" idx="2"/>
              <a:endCxn id="301" idx="6"/>
            </p:cNvCxnSpPr>
            <p:nvPr/>
          </p:nvCxnSpPr>
          <p:spPr>
            <a:xfrm flipH="1" flipV="1">
              <a:off x="6027902" y="2843422"/>
              <a:ext cx="271628" cy="660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05" name="Oval 304"/>
            <p:cNvSpPr/>
            <p:nvPr/>
          </p:nvSpPr>
          <p:spPr>
            <a:xfrm>
              <a:off x="6299530" y="2833275"/>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06" name="Oval 305"/>
            <p:cNvSpPr/>
            <p:nvPr/>
          </p:nvSpPr>
          <p:spPr>
            <a:xfrm>
              <a:off x="5450947" y="207103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07" name="TextBox 306"/>
            <p:cNvSpPr txBox="1"/>
            <p:nvPr/>
          </p:nvSpPr>
          <p:spPr>
            <a:xfrm>
              <a:off x="3942815" y="2178365"/>
              <a:ext cx="584951" cy="184666"/>
            </a:xfrm>
            <a:prstGeom prst="rect">
              <a:avLst/>
            </a:prstGeom>
            <a:noFill/>
          </p:spPr>
          <p:txBody>
            <a:bodyPr wrap="squar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800" b="0" i="0" u="none" strike="noStrike" kern="0" cap="none" spc="0" normalizeH="0" baseline="0" noProof="0" smtClean="0">
                  <a:ln>
                    <a:noFill/>
                  </a:ln>
                  <a:solidFill>
                    <a:srgbClr val="000000"/>
                  </a:solidFill>
                  <a:effectLst/>
                  <a:uLnTx/>
                  <a:uFillTx/>
                </a:rPr>
                <a:t>Red Shared Context</a:t>
              </a:r>
              <a:endParaRPr kumimoji="0" lang="en-US" sz="800" b="0" i="0" u="none" strike="noStrike" kern="0" cap="none" spc="0" normalizeH="0" baseline="0" noProof="0" smtClean="0">
                <a:ln>
                  <a:noFill/>
                </a:ln>
                <a:solidFill>
                  <a:srgbClr val="000000"/>
                </a:solidFill>
                <a:effectLst/>
                <a:uLnTx/>
                <a:uFillTx/>
              </a:endParaRPr>
            </a:p>
          </p:txBody>
        </p:sp>
        <p:cxnSp>
          <p:nvCxnSpPr>
            <p:cNvPr id="308" name="Straight Connector 307"/>
            <p:cNvCxnSpPr>
              <a:stCxn id="299" idx="7"/>
              <a:endCxn id="306" idx="3"/>
            </p:cNvCxnSpPr>
            <p:nvPr/>
          </p:nvCxnSpPr>
          <p:spPr>
            <a:xfrm flipV="1">
              <a:off x="5353882" y="2201121"/>
              <a:ext cx="119383" cy="86481"/>
            </a:xfrm>
            <a:prstGeom prst="line">
              <a:avLst/>
            </a:prstGeom>
            <a:noFill/>
            <a:ln w="28575" cap="flat" cmpd="sng" algn="ctr">
              <a:solidFill>
                <a:srgbClr val="DEC132">
                  <a:lumMod val="50000"/>
                </a:srgbClr>
              </a:solidFill>
              <a:prstDash val="sysDot"/>
              <a:headEnd type="none" w="med" len="sm"/>
              <a:tailEnd type="none" w="med" len="sm"/>
            </a:ln>
            <a:effectLst/>
          </p:spPr>
        </p:cxnSp>
      </p:grpSp>
      <p:grpSp>
        <p:nvGrpSpPr>
          <p:cNvPr id="309" name="Group 397"/>
          <p:cNvGrpSpPr/>
          <p:nvPr/>
        </p:nvGrpSpPr>
        <p:grpSpPr>
          <a:xfrm>
            <a:off x="392968" y="3597525"/>
            <a:ext cx="3820134" cy="2376132"/>
            <a:chOff x="6634885" y="1916166"/>
            <a:chExt cx="2617625" cy="1276705"/>
          </a:xfrm>
        </p:grpSpPr>
        <p:sp>
          <p:nvSpPr>
            <p:cNvPr id="310" name="Rectangle 309"/>
            <p:cNvSpPr/>
            <p:nvPr/>
          </p:nvSpPr>
          <p:spPr>
            <a:xfrm>
              <a:off x="6721450" y="2014684"/>
              <a:ext cx="2422550" cy="1178187"/>
            </a:xfrm>
            <a:prstGeom prst="rect">
              <a:avLst/>
            </a:prstGeom>
            <a:solidFill>
              <a:srgbClr val="39949F">
                <a:lumMod val="20000"/>
                <a:lumOff val="8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311" name="Oval 310"/>
            <p:cNvSpPr/>
            <p:nvPr/>
          </p:nvSpPr>
          <p:spPr>
            <a:xfrm>
              <a:off x="6937907" y="2176245"/>
              <a:ext cx="2017408" cy="897131"/>
            </a:xfrm>
            <a:prstGeom prst="ellipse">
              <a:avLst/>
            </a:prstGeom>
            <a:noFill/>
            <a:ln w="19050" cap="flat" cmpd="sng" algn="ctr">
              <a:solidFill>
                <a:srgbClr val="FFCC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Verdan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p:txBody>
        </p:sp>
        <p:cxnSp>
          <p:nvCxnSpPr>
            <p:cNvPr id="313" name="Straight Connector 312"/>
            <p:cNvCxnSpPr>
              <a:stCxn id="400" idx="2"/>
              <a:endCxn id="406" idx="6"/>
            </p:cNvCxnSpPr>
            <p:nvPr/>
          </p:nvCxnSpPr>
          <p:spPr>
            <a:xfrm flipH="1">
              <a:off x="7485012" y="2366817"/>
              <a:ext cx="137408" cy="117195"/>
            </a:xfrm>
            <a:prstGeom prst="line">
              <a:avLst/>
            </a:prstGeom>
            <a:noFill/>
            <a:ln w="28575" cap="flat" cmpd="sng" algn="ctr">
              <a:solidFill>
                <a:srgbClr val="0033CC"/>
              </a:solidFill>
              <a:prstDash val="solid"/>
              <a:headEnd type="none" w="med" len="sm"/>
              <a:tailEnd type="none" w="med" len="sm"/>
            </a:ln>
            <a:effectLst/>
          </p:spPr>
        </p:cxnSp>
        <p:cxnSp>
          <p:nvCxnSpPr>
            <p:cNvPr id="314" name="Straight Connector 313"/>
            <p:cNvCxnSpPr>
              <a:stCxn id="411" idx="2"/>
              <a:endCxn id="407" idx="5"/>
            </p:cNvCxnSpPr>
            <p:nvPr/>
          </p:nvCxnSpPr>
          <p:spPr>
            <a:xfrm flipH="1" flipV="1">
              <a:off x="7458429" y="2715940"/>
              <a:ext cx="186309" cy="159125"/>
            </a:xfrm>
            <a:prstGeom prst="line">
              <a:avLst/>
            </a:prstGeom>
            <a:noFill/>
            <a:ln w="28575" cap="flat" cmpd="sng" algn="ctr">
              <a:solidFill>
                <a:srgbClr val="0033CC"/>
              </a:solidFill>
              <a:prstDash val="solid"/>
              <a:headEnd type="none" w="med" len="sm"/>
              <a:tailEnd type="none" w="med" len="sm"/>
            </a:ln>
            <a:effectLst/>
          </p:spPr>
        </p:cxnSp>
        <p:cxnSp>
          <p:nvCxnSpPr>
            <p:cNvPr id="315" name="Straight Connector 314"/>
            <p:cNvCxnSpPr>
              <a:stCxn id="413" idx="0"/>
              <a:endCxn id="401" idx="4"/>
            </p:cNvCxnSpPr>
            <p:nvPr/>
          </p:nvCxnSpPr>
          <p:spPr>
            <a:xfrm flipH="1" flipV="1">
              <a:off x="7932181" y="2538267"/>
              <a:ext cx="4192" cy="122828"/>
            </a:xfrm>
            <a:prstGeom prst="line">
              <a:avLst/>
            </a:prstGeom>
            <a:noFill/>
            <a:ln w="28575" cap="flat" cmpd="sng" algn="ctr">
              <a:solidFill>
                <a:srgbClr val="0033CC"/>
              </a:solidFill>
              <a:prstDash val="solid"/>
              <a:headEnd type="none" w="med" len="sm"/>
              <a:tailEnd type="none" w="med" len="sm"/>
            </a:ln>
            <a:effectLst/>
          </p:spPr>
        </p:cxnSp>
        <p:cxnSp>
          <p:nvCxnSpPr>
            <p:cNvPr id="317" name="Straight Connector 316"/>
            <p:cNvCxnSpPr>
              <a:stCxn id="347" idx="1"/>
              <a:endCxn id="402" idx="6"/>
            </p:cNvCxnSpPr>
            <p:nvPr/>
          </p:nvCxnSpPr>
          <p:spPr>
            <a:xfrm flipH="1" flipV="1">
              <a:off x="8232789" y="2366817"/>
              <a:ext cx="193456" cy="98518"/>
            </a:xfrm>
            <a:prstGeom prst="line">
              <a:avLst/>
            </a:prstGeom>
            <a:noFill/>
            <a:ln w="28575" cap="flat" cmpd="sng" algn="ctr">
              <a:solidFill>
                <a:srgbClr val="0033CC"/>
              </a:solidFill>
              <a:prstDash val="solid"/>
              <a:headEnd type="none" w="med" len="sm"/>
              <a:tailEnd type="none" w="med" len="sm"/>
            </a:ln>
            <a:effectLst/>
          </p:spPr>
        </p:cxnSp>
        <p:cxnSp>
          <p:nvCxnSpPr>
            <p:cNvPr id="318" name="Straight Connector 317"/>
            <p:cNvCxnSpPr>
              <a:stCxn id="348" idx="3"/>
              <a:endCxn id="412" idx="6"/>
            </p:cNvCxnSpPr>
            <p:nvPr/>
          </p:nvCxnSpPr>
          <p:spPr>
            <a:xfrm flipH="1">
              <a:off x="8252980" y="2754602"/>
              <a:ext cx="180953" cy="120463"/>
            </a:xfrm>
            <a:prstGeom prst="line">
              <a:avLst/>
            </a:prstGeom>
            <a:noFill/>
            <a:ln w="28575" cap="flat" cmpd="sng" algn="ctr">
              <a:solidFill>
                <a:srgbClr val="0033CC"/>
              </a:solidFill>
              <a:prstDash val="solid"/>
              <a:headEnd type="none" w="med" len="sm"/>
              <a:tailEnd type="none" w="med" len="sm"/>
            </a:ln>
            <a:effectLst/>
          </p:spPr>
        </p:cxnSp>
        <p:grpSp>
          <p:nvGrpSpPr>
            <p:cNvPr id="319" name="Group 357"/>
            <p:cNvGrpSpPr/>
            <p:nvPr/>
          </p:nvGrpSpPr>
          <p:grpSpPr>
            <a:xfrm>
              <a:off x="7644738" y="2661095"/>
              <a:ext cx="608242" cy="346446"/>
              <a:chOff x="3973723" y="2490646"/>
              <a:chExt cx="608242" cy="346446"/>
            </a:xfrm>
          </p:grpSpPr>
          <p:sp>
            <p:nvSpPr>
              <p:cNvPr id="410" name="Oval 409"/>
              <p:cNvSpPr/>
              <p:nvPr/>
            </p:nvSpPr>
            <p:spPr>
              <a:xfrm>
                <a:off x="4027305" y="2557444"/>
                <a:ext cx="510530" cy="279648"/>
              </a:xfrm>
              <a:prstGeom prst="ellipse">
                <a:avLst/>
              </a:prstGeom>
              <a:solidFill>
                <a:srgbClr val="FFFF99"/>
              </a:solidFill>
              <a:ln w="6350" cap="flat" cmpd="sng" algn="ctr">
                <a:solidFill>
                  <a:srgbClr val="000000"/>
                </a:solidFill>
                <a:prstDash val="solid"/>
              </a:ln>
              <a:effectLst/>
            </p:spPr>
            <p:txBody>
              <a:bodyPr lIns="45720" tIns="45675" rIns="45720"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smtClean="0">
                    <a:ln>
                      <a:noFill/>
                    </a:ln>
                    <a:solidFill>
                      <a:srgbClr val="000000"/>
                    </a:solidFill>
                    <a:effectLst/>
                    <a:uLnTx/>
                    <a:uFillTx/>
                    <a:latin typeface="Arial"/>
                    <a:ea typeface="Verdana"/>
                    <a:cs typeface="+mn-cs"/>
                  </a:rPr>
                  <a:t>P</a:t>
                </a:r>
              </a:p>
            </p:txBody>
          </p:sp>
          <p:sp>
            <p:nvSpPr>
              <p:cNvPr id="411" name="Oval 410"/>
              <p:cNvSpPr/>
              <p:nvPr/>
            </p:nvSpPr>
            <p:spPr>
              <a:xfrm>
                <a:off x="3973723" y="2628416"/>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412" name="Oval 411"/>
              <p:cNvSpPr/>
              <p:nvPr/>
            </p:nvSpPr>
            <p:spPr>
              <a:xfrm>
                <a:off x="4429565" y="2628416"/>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413" name="Oval 412"/>
              <p:cNvSpPr/>
              <p:nvPr/>
            </p:nvSpPr>
            <p:spPr>
              <a:xfrm>
                <a:off x="4189158" y="2490646"/>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grpSp>
        <p:grpSp>
          <p:nvGrpSpPr>
            <p:cNvPr id="320" name="Group 362"/>
            <p:cNvGrpSpPr/>
            <p:nvPr/>
          </p:nvGrpSpPr>
          <p:grpSpPr>
            <a:xfrm>
              <a:off x="6908234" y="2407812"/>
              <a:ext cx="576778" cy="330446"/>
              <a:chOff x="3193329" y="2237363"/>
              <a:chExt cx="576778" cy="330446"/>
            </a:xfrm>
          </p:grpSpPr>
          <p:sp>
            <p:nvSpPr>
              <p:cNvPr id="405" name="Oval 404"/>
              <p:cNvSpPr/>
              <p:nvPr/>
            </p:nvSpPr>
            <p:spPr>
              <a:xfrm>
                <a:off x="3223002" y="2272568"/>
                <a:ext cx="510530" cy="279648"/>
              </a:xfrm>
              <a:prstGeom prst="ellipse">
                <a:avLst/>
              </a:prstGeom>
              <a:solidFill>
                <a:srgbClr val="FFFF99"/>
              </a:solidFill>
              <a:ln w="6350" cap="flat" cmpd="sng" algn="ctr">
                <a:solidFill>
                  <a:srgbClr val="000000"/>
                </a:solidFill>
                <a:prstDash val="solid"/>
              </a:ln>
              <a:effectLst/>
            </p:spPr>
            <p:txBody>
              <a:bodyPr lIns="45720" tIns="45675" rIns="45720"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smtClean="0">
                    <a:ln>
                      <a:noFill/>
                    </a:ln>
                    <a:solidFill>
                      <a:srgbClr val="000000"/>
                    </a:solidFill>
                    <a:effectLst/>
                    <a:uLnTx/>
                    <a:uFillTx/>
                    <a:latin typeface="Arial"/>
                    <a:ea typeface="Verdana"/>
                    <a:cs typeface="+mn-cs"/>
                  </a:rPr>
                  <a:t>PE1</a:t>
                </a:r>
              </a:p>
            </p:txBody>
          </p:sp>
          <p:sp>
            <p:nvSpPr>
              <p:cNvPr id="406" name="Oval 405"/>
              <p:cNvSpPr/>
              <p:nvPr/>
            </p:nvSpPr>
            <p:spPr>
              <a:xfrm>
                <a:off x="3617707" y="2237363"/>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407" name="Oval 406"/>
              <p:cNvSpPr/>
              <p:nvPr/>
            </p:nvSpPr>
            <p:spPr>
              <a:xfrm>
                <a:off x="3613442" y="2415409"/>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408" name="Oval 407"/>
              <p:cNvSpPr/>
              <p:nvPr/>
            </p:nvSpPr>
            <p:spPr>
              <a:xfrm>
                <a:off x="3193329" y="2248379"/>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409" name="Oval 408"/>
              <p:cNvSpPr/>
              <p:nvPr/>
            </p:nvSpPr>
            <p:spPr>
              <a:xfrm>
                <a:off x="3193742" y="2415409"/>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grpSp>
        <p:grpSp>
          <p:nvGrpSpPr>
            <p:cNvPr id="321" name="Group 368"/>
            <p:cNvGrpSpPr/>
            <p:nvPr/>
          </p:nvGrpSpPr>
          <p:grpSpPr>
            <a:xfrm>
              <a:off x="7622420" y="2110411"/>
              <a:ext cx="610369" cy="427856"/>
              <a:chOff x="3951405" y="1939962"/>
              <a:chExt cx="610369" cy="427856"/>
            </a:xfrm>
          </p:grpSpPr>
          <p:sp>
            <p:nvSpPr>
              <p:cNvPr id="399" name="Oval 398"/>
              <p:cNvSpPr/>
              <p:nvPr/>
            </p:nvSpPr>
            <p:spPr>
              <a:xfrm>
                <a:off x="3995235" y="2011970"/>
                <a:ext cx="510530" cy="279648"/>
              </a:xfrm>
              <a:prstGeom prst="ellipse">
                <a:avLst/>
              </a:prstGeom>
              <a:solidFill>
                <a:srgbClr val="FFFF99"/>
              </a:solidFill>
              <a:ln w="6350" cap="flat" cmpd="sng" algn="ctr">
                <a:solidFill>
                  <a:srgbClr val="000000"/>
                </a:solidFill>
                <a:prstDash val="solid"/>
              </a:ln>
              <a:effectLst/>
            </p:spPr>
            <p:txBody>
              <a:bodyPr lIns="45720" tIns="45675" rIns="45720"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smtClean="0">
                    <a:ln>
                      <a:noFill/>
                    </a:ln>
                    <a:solidFill>
                      <a:srgbClr val="000000"/>
                    </a:solidFill>
                    <a:effectLst/>
                    <a:uLnTx/>
                    <a:uFillTx/>
                    <a:latin typeface="Arial"/>
                    <a:ea typeface="Verdana"/>
                    <a:cs typeface="+mn-cs"/>
                  </a:rPr>
                  <a:t>PE2</a:t>
                </a:r>
              </a:p>
            </p:txBody>
          </p:sp>
          <p:sp>
            <p:nvSpPr>
              <p:cNvPr id="400" name="Oval 399"/>
              <p:cNvSpPr/>
              <p:nvPr/>
            </p:nvSpPr>
            <p:spPr>
              <a:xfrm>
                <a:off x="3951405" y="2120168"/>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401" name="Oval 400"/>
              <p:cNvSpPr/>
              <p:nvPr/>
            </p:nvSpPr>
            <p:spPr>
              <a:xfrm>
                <a:off x="4184966" y="2215418"/>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402" name="Oval 401"/>
              <p:cNvSpPr/>
              <p:nvPr/>
            </p:nvSpPr>
            <p:spPr>
              <a:xfrm>
                <a:off x="4409374" y="2120168"/>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403" name="Oval 402"/>
              <p:cNvSpPr/>
              <p:nvPr/>
            </p:nvSpPr>
            <p:spPr>
              <a:xfrm>
                <a:off x="4027605" y="1939962"/>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404" name="Oval 403"/>
              <p:cNvSpPr/>
              <p:nvPr/>
            </p:nvSpPr>
            <p:spPr>
              <a:xfrm>
                <a:off x="4353365" y="1939962"/>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grpSp>
        <p:grpSp>
          <p:nvGrpSpPr>
            <p:cNvPr id="322" name="Group 375"/>
            <p:cNvGrpSpPr/>
            <p:nvPr/>
          </p:nvGrpSpPr>
          <p:grpSpPr>
            <a:xfrm>
              <a:off x="8403927" y="2417865"/>
              <a:ext cx="534280" cy="359055"/>
              <a:chOff x="4689022" y="2247416"/>
              <a:chExt cx="534280" cy="359055"/>
            </a:xfrm>
          </p:grpSpPr>
          <p:sp>
            <p:nvSpPr>
              <p:cNvPr id="345" name="Oval 344"/>
              <p:cNvSpPr/>
              <p:nvPr/>
            </p:nvSpPr>
            <p:spPr>
              <a:xfrm>
                <a:off x="4702149" y="2277796"/>
                <a:ext cx="510530" cy="279648"/>
              </a:xfrm>
              <a:prstGeom prst="ellipse">
                <a:avLst/>
              </a:prstGeom>
              <a:solidFill>
                <a:srgbClr val="FFFF99"/>
              </a:solidFill>
              <a:ln w="6350" cap="flat" cmpd="sng" algn="ctr">
                <a:solidFill>
                  <a:srgbClr val="000000"/>
                </a:solidFill>
                <a:prstDash val="solid"/>
              </a:ln>
              <a:effectLst/>
            </p:spPr>
            <p:txBody>
              <a:bodyPr lIns="45720" tIns="45675" rIns="45720"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smtClean="0">
                    <a:ln>
                      <a:noFill/>
                    </a:ln>
                    <a:solidFill>
                      <a:srgbClr val="000000"/>
                    </a:solidFill>
                    <a:effectLst/>
                    <a:uLnTx/>
                    <a:uFillTx/>
                    <a:latin typeface="Arial"/>
                    <a:ea typeface="Verdana"/>
                    <a:cs typeface="+mn-cs"/>
                  </a:rPr>
                  <a:t>PE3</a:t>
                </a:r>
              </a:p>
            </p:txBody>
          </p:sp>
          <p:sp>
            <p:nvSpPr>
              <p:cNvPr id="347" name="Oval 346"/>
              <p:cNvSpPr/>
              <p:nvPr/>
            </p:nvSpPr>
            <p:spPr>
              <a:xfrm>
                <a:off x="4689022" y="2272568"/>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48" name="Oval 347"/>
              <p:cNvSpPr/>
              <p:nvPr/>
            </p:nvSpPr>
            <p:spPr>
              <a:xfrm>
                <a:off x="4696710" y="2454071"/>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49" name="Oval 348"/>
              <p:cNvSpPr/>
              <p:nvPr/>
            </p:nvSpPr>
            <p:spPr>
              <a:xfrm>
                <a:off x="5070902" y="2247416"/>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50" name="Oval 349"/>
              <p:cNvSpPr/>
              <p:nvPr/>
            </p:nvSpPr>
            <p:spPr>
              <a:xfrm>
                <a:off x="5070902" y="2441900"/>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grpSp>
        <p:cxnSp>
          <p:nvCxnSpPr>
            <p:cNvPr id="324" name="Straight Connector 323"/>
            <p:cNvCxnSpPr>
              <a:stCxn id="408" idx="2"/>
              <a:endCxn id="325" idx="6"/>
            </p:cNvCxnSpPr>
            <p:nvPr/>
          </p:nvCxnSpPr>
          <p:spPr>
            <a:xfrm flipH="1" flipV="1">
              <a:off x="6787285" y="2407812"/>
              <a:ext cx="120949" cy="87216"/>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25" name="Oval 324"/>
            <p:cNvSpPr/>
            <p:nvPr/>
          </p:nvSpPr>
          <p:spPr>
            <a:xfrm>
              <a:off x="6634885" y="233161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cxnSp>
          <p:nvCxnSpPr>
            <p:cNvPr id="326" name="Straight Connector 325"/>
            <p:cNvCxnSpPr>
              <a:stCxn id="409" idx="2"/>
              <a:endCxn id="327" idx="6"/>
            </p:cNvCxnSpPr>
            <p:nvPr/>
          </p:nvCxnSpPr>
          <p:spPr>
            <a:xfrm flipH="1">
              <a:off x="6787285" y="2662058"/>
              <a:ext cx="121362" cy="50242"/>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27" name="Oval 326"/>
            <p:cNvSpPr/>
            <p:nvPr/>
          </p:nvSpPr>
          <p:spPr>
            <a:xfrm>
              <a:off x="6634885" y="2636100"/>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cxnSp>
          <p:nvCxnSpPr>
            <p:cNvPr id="328" name="Straight Connector 327"/>
            <p:cNvCxnSpPr>
              <a:stCxn id="330" idx="2"/>
              <a:endCxn id="349" idx="6"/>
            </p:cNvCxnSpPr>
            <p:nvPr/>
          </p:nvCxnSpPr>
          <p:spPr>
            <a:xfrm flipH="1">
              <a:off x="8938207" y="2407812"/>
              <a:ext cx="161903" cy="862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30" name="Oval 329"/>
            <p:cNvSpPr/>
            <p:nvPr/>
          </p:nvSpPr>
          <p:spPr>
            <a:xfrm>
              <a:off x="9100110" y="233161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cxnSp>
          <p:nvCxnSpPr>
            <p:cNvPr id="331" name="Straight Connector 330"/>
            <p:cNvCxnSpPr>
              <a:stCxn id="334" idx="2"/>
              <a:endCxn id="350" idx="6"/>
            </p:cNvCxnSpPr>
            <p:nvPr/>
          </p:nvCxnSpPr>
          <p:spPr>
            <a:xfrm flipH="1" flipV="1">
              <a:off x="8938207" y="2688549"/>
              <a:ext cx="161903" cy="660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34" name="Oval 333"/>
            <p:cNvSpPr/>
            <p:nvPr/>
          </p:nvSpPr>
          <p:spPr>
            <a:xfrm>
              <a:off x="9100110" y="267840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35" name="Oval 334"/>
            <p:cNvSpPr/>
            <p:nvPr/>
          </p:nvSpPr>
          <p:spPr>
            <a:xfrm>
              <a:off x="8251527" y="1916166"/>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39" name="Oval 338"/>
            <p:cNvSpPr/>
            <p:nvPr/>
          </p:nvSpPr>
          <p:spPr>
            <a:xfrm>
              <a:off x="7485012" y="1923854"/>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41" name="TextBox 340"/>
            <p:cNvSpPr txBox="1"/>
            <p:nvPr/>
          </p:nvSpPr>
          <p:spPr>
            <a:xfrm>
              <a:off x="6743395" y="2023492"/>
              <a:ext cx="606897" cy="184666"/>
            </a:xfrm>
            <a:prstGeom prst="rect">
              <a:avLst/>
            </a:prstGeom>
            <a:noFill/>
          </p:spPr>
          <p:txBody>
            <a:bodyPr wrap="squar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800" b="0" i="0" u="none" strike="noStrike" kern="0" cap="none" spc="0" normalizeH="0" baseline="0" noProof="0" smtClean="0">
                  <a:ln>
                    <a:noFill/>
                  </a:ln>
                  <a:solidFill>
                    <a:srgbClr val="000000"/>
                  </a:solidFill>
                  <a:effectLst/>
                  <a:uLnTx/>
                  <a:uFillTx/>
                </a:rPr>
                <a:t>Blue Internal Context</a:t>
              </a:r>
              <a:endParaRPr kumimoji="0" lang="en-US" sz="800" b="0" i="0" u="none" strike="noStrike" kern="0" cap="none" spc="0" normalizeH="0" baseline="0" noProof="0" smtClean="0">
                <a:ln>
                  <a:noFill/>
                </a:ln>
                <a:solidFill>
                  <a:srgbClr val="000000"/>
                </a:solidFill>
                <a:effectLst/>
                <a:uLnTx/>
                <a:uFillTx/>
              </a:endParaRPr>
            </a:p>
          </p:txBody>
        </p:sp>
        <p:cxnSp>
          <p:nvCxnSpPr>
            <p:cNvPr id="343" name="Straight Connector 342"/>
            <p:cNvCxnSpPr>
              <a:stCxn id="403" idx="1"/>
              <a:endCxn id="339" idx="5"/>
            </p:cNvCxnSpPr>
            <p:nvPr/>
          </p:nvCxnSpPr>
          <p:spPr>
            <a:xfrm flipH="1" flipV="1">
              <a:off x="7615094" y="2053936"/>
              <a:ext cx="105844" cy="7879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44" name="Straight Connector 343"/>
            <p:cNvCxnSpPr>
              <a:stCxn id="404" idx="7"/>
              <a:endCxn id="335" idx="3"/>
            </p:cNvCxnSpPr>
            <p:nvPr/>
          </p:nvCxnSpPr>
          <p:spPr>
            <a:xfrm flipV="1">
              <a:off x="8154462" y="2046248"/>
              <a:ext cx="119383" cy="86481"/>
            </a:xfrm>
            <a:prstGeom prst="line">
              <a:avLst/>
            </a:prstGeom>
            <a:noFill/>
            <a:ln w="28575" cap="flat" cmpd="sng" algn="ctr">
              <a:solidFill>
                <a:srgbClr val="DEC132">
                  <a:lumMod val="50000"/>
                </a:srgbClr>
              </a:solidFill>
              <a:prstDash val="sysDot"/>
              <a:headEnd type="none" w="med" len="sm"/>
              <a:tailEnd type="none" w="med" len="sm"/>
            </a:ln>
            <a:effectLst/>
          </p:spPr>
        </p:cxnSp>
      </p:grpSp>
      <p:sp>
        <p:nvSpPr>
          <p:cNvPr id="105" name="Slide Number Placeholder 104"/>
          <p:cNvSpPr>
            <a:spLocks noGrp="1"/>
          </p:cNvSpPr>
          <p:nvPr>
            <p:ph type="sldNum" sz="quarter" idx="4"/>
          </p:nvPr>
        </p:nvSpPr>
        <p:spPr/>
        <p:txBody>
          <a:bodyPr/>
          <a:lstStyle/>
          <a:p>
            <a:fld id="{95FB27F1-C2FE-E646-9E41-8F3092BBAFAE}" type="slidenum">
              <a:rPr lang="en-US" smtClean="0"/>
              <a:pPr/>
              <a:t>29</a:t>
            </a:fld>
            <a:endParaRPr lang="en-US"/>
          </a:p>
        </p:txBody>
      </p:sp>
      <p:sp>
        <p:nvSpPr>
          <p:cNvPr id="106" name="Footer Placeholder 10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8186923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smtClean="0"/>
              <a:t>Outline</a:t>
            </a:r>
            <a:endParaRPr lang="en-GB"/>
          </a:p>
        </p:txBody>
      </p:sp>
      <p:sp>
        <p:nvSpPr>
          <p:cNvPr id="3" name="Marcador de contenido 2"/>
          <p:cNvSpPr>
            <a:spLocks noGrp="1"/>
          </p:cNvSpPr>
          <p:nvPr>
            <p:ph idx="1"/>
          </p:nvPr>
        </p:nvSpPr>
        <p:spPr/>
        <p:txBody>
          <a:bodyPr/>
          <a:lstStyle/>
          <a:p>
            <a:pPr>
              <a:lnSpc>
                <a:spcPct val="100000"/>
              </a:lnSpc>
            </a:pPr>
            <a:r>
              <a:rPr lang="en-GB" dirty="0" smtClean="0"/>
              <a:t>13:30 – 13:35 : Welcome, agenda and motivation</a:t>
            </a:r>
          </a:p>
          <a:p>
            <a:pPr>
              <a:lnSpc>
                <a:spcPct val="100000"/>
              </a:lnSpc>
            </a:pPr>
            <a:r>
              <a:rPr lang="en-GB" dirty="0" smtClean="0"/>
              <a:t>13:35 – 14:15 : TAPI Concepts</a:t>
            </a:r>
          </a:p>
          <a:p>
            <a:pPr lvl="1">
              <a:lnSpc>
                <a:spcPct val="100000"/>
              </a:lnSpc>
            </a:pPr>
            <a:r>
              <a:rPr lang="en-GB" dirty="0" smtClean="0"/>
              <a:t>Context, Topology, Connectivity, etc</a:t>
            </a:r>
          </a:p>
          <a:p>
            <a:pPr>
              <a:lnSpc>
                <a:spcPct val="100000"/>
              </a:lnSpc>
            </a:pPr>
            <a:r>
              <a:rPr lang="en-GB" dirty="0" smtClean="0"/>
              <a:t>14:15 - 15:00 : TAPI SDK &amp; Tooling Overview</a:t>
            </a:r>
          </a:p>
          <a:p>
            <a:pPr lvl="1">
              <a:lnSpc>
                <a:spcPct val="100000"/>
              </a:lnSpc>
            </a:pPr>
            <a:r>
              <a:rPr lang="en-GB" dirty="0" smtClean="0"/>
              <a:t>UML, YANG, SWAGGER, RI, Extensions/Specification</a:t>
            </a:r>
          </a:p>
          <a:p>
            <a:r>
              <a:rPr lang="en-GB" dirty="0" smtClean="0"/>
              <a:t>15:00 </a:t>
            </a:r>
            <a:r>
              <a:rPr lang="en-GB" dirty="0"/>
              <a:t>- </a:t>
            </a:r>
            <a:r>
              <a:rPr lang="en-GB" dirty="0" smtClean="0"/>
              <a:t>15:30 </a:t>
            </a:r>
            <a:r>
              <a:rPr lang="en-GB" dirty="0"/>
              <a:t>: Coffee  break</a:t>
            </a:r>
            <a:endParaRPr lang="en-GB" dirty="0" smtClean="0"/>
          </a:p>
          <a:p>
            <a:pPr>
              <a:lnSpc>
                <a:spcPct val="100000"/>
              </a:lnSpc>
            </a:pPr>
            <a:r>
              <a:rPr lang="en-GB" dirty="0" smtClean="0"/>
              <a:t>15:15 - 16:00 : Hands-on : Using TAPI</a:t>
            </a:r>
          </a:p>
          <a:p>
            <a:pPr lvl="1">
              <a:lnSpc>
                <a:spcPct val="100000"/>
              </a:lnSpc>
            </a:pPr>
            <a:r>
              <a:rPr lang="en-GB" dirty="0" smtClean="0"/>
              <a:t>Modelling: Create simple vendor-specific extensions in UML</a:t>
            </a:r>
          </a:p>
          <a:p>
            <a:pPr lvl="1">
              <a:lnSpc>
                <a:spcPct val="100000"/>
              </a:lnSpc>
            </a:pPr>
            <a:r>
              <a:rPr lang="en-GB" dirty="0" smtClean="0"/>
              <a:t>Tooling:  Generate YANG &amp; SWAGGER modules from UML</a:t>
            </a:r>
          </a:p>
          <a:p>
            <a:pPr>
              <a:lnSpc>
                <a:spcPct val="100000"/>
              </a:lnSpc>
            </a:pPr>
            <a:r>
              <a:rPr lang="en-GB" dirty="0" smtClean="0"/>
              <a:t>16:00 - 17:30 : Hands-On : Using ODL/ONOS with TAPI</a:t>
            </a:r>
          </a:p>
          <a:p>
            <a:pPr lvl="1"/>
            <a:r>
              <a:rPr lang="en-GB" dirty="0"/>
              <a:t>Coding: Write logic &amp; execute RI - Server &amp; Client application in </a:t>
            </a:r>
            <a:r>
              <a:rPr lang="en-GB" dirty="0" smtClean="0"/>
              <a:t>Python</a:t>
            </a:r>
          </a:p>
          <a:p>
            <a:pPr lvl="1">
              <a:lnSpc>
                <a:spcPct val="100000"/>
              </a:lnSpc>
            </a:pPr>
            <a:r>
              <a:rPr lang="en-GB" dirty="0" smtClean="0"/>
              <a:t>Introduction to ODL/ONOS northbound REST API, and how it might be used to establish T-API connectivity services</a:t>
            </a:r>
            <a:endParaRPr lang="en-GB" dirty="0"/>
          </a:p>
        </p:txBody>
      </p:sp>
      <p:sp>
        <p:nvSpPr>
          <p:cNvPr id="4" name="Slide Number Placeholder 3"/>
          <p:cNvSpPr>
            <a:spLocks noGrp="1"/>
          </p:cNvSpPr>
          <p:nvPr>
            <p:ph type="sldNum" sz="quarter" idx="4"/>
          </p:nvPr>
        </p:nvSpPr>
        <p:spPr/>
        <p:txBody>
          <a:bodyPr/>
          <a:lstStyle/>
          <a:p>
            <a:fld id="{95FB27F1-C2FE-E646-9E41-8F3092BBAFAE}" type="slidenum">
              <a:rPr lang="en-US" smtClean="0"/>
              <a:pPr/>
              <a:t>3</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8132872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Oval 295"/>
          <p:cNvSpPr/>
          <p:nvPr/>
        </p:nvSpPr>
        <p:spPr>
          <a:xfrm>
            <a:off x="4739074" y="4298906"/>
            <a:ext cx="2364524" cy="1370580"/>
          </a:xfrm>
          <a:prstGeom prst="ellipse">
            <a:avLst/>
          </a:prstGeom>
          <a:solidFill>
            <a:srgbClr val="FFFF99"/>
          </a:solidFill>
          <a:ln w="6350" cap="flat" cmpd="sng" algn="ctr">
            <a:solidFill>
              <a:srgbClr val="000000"/>
            </a:solidFill>
            <a:prstDash val="solid"/>
          </a:ln>
          <a:effectLst/>
        </p:spPr>
        <p:txBody>
          <a:bodyPr lIns="45720" tIns="45675" rIns="45720"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a:ln>
                <a:noFill/>
              </a:ln>
              <a:solidFill>
                <a:srgbClr val="000000"/>
              </a:solidFill>
              <a:effectLst/>
              <a:uLnTx/>
              <a:uFillTx/>
              <a:latin typeface="Arial"/>
              <a:ea typeface="+mn-ea"/>
              <a:cs typeface="+mn-cs"/>
            </a:endParaRPr>
          </a:p>
        </p:txBody>
      </p:sp>
      <p:sp>
        <p:nvSpPr>
          <p:cNvPr id="273" name="Rectangle 272"/>
          <p:cNvSpPr/>
          <p:nvPr/>
        </p:nvSpPr>
        <p:spPr>
          <a:xfrm>
            <a:off x="4216472" y="3894611"/>
            <a:ext cx="3413171" cy="1966291"/>
          </a:xfrm>
          <a:prstGeom prst="rect">
            <a:avLst/>
          </a:prstGeom>
          <a:solidFill>
            <a:srgbClr val="FF0000">
              <a:alpha val="38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 name="Title 4"/>
          <p:cNvSpPr>
            <a:spLocks noGrp="1"/>
          </p:cNvSpPr>
          <p:nvPr>
            <p:ph type="title"/>
          </p:nvPr>
        </p:nvSpPr>
        <p:spPr>
          <a:xfrm>
            <a:off x="400555" y="390730"/>
            <a:ext cx="8229600" cy="503238"/>
          </a:xfrm>
        </p:spPr>
        <p:txBody>
          <a:bodyPr>
            <a:noAutofit/>
          </a:bodyPr>
          <a:lstStyle/>
          <a:p>
            <a:r>
              <a:rPr lang="it-IT"/>
              <a:t>Recursive Topology Decomposition within a Shared</a:t>
            </a:r>
            <a:r>
              <a:rPr lang="it-IT">
                <a:solidFill>
                  <a:srgbClr val="0033CC"/>
                </a:solidFill>
              </a:rPr>
              <a:t> </a:t>
            </a:r>
            <a:r>
              <a:rPr lang="it-IT"/>
              <a:t>Context</a:t>
            </a:r>
            <a:endParaRPr lang="en-US"/>
          </a:p>
        </p:txBody>
      </p:sp>
      <p:grpSp>
        <p:nvGrpSpPr>
          <p:cNvPr id="244" name="Group 107"/>
          <p:cNvGrpSpPr/>
          <p:nvPr/>
        </p:nvGrpSpPr>
        <p:grpSpPr>
          <a:xfrm>
            <a:off x="772732" y="1284827"/>
            <a:ext cx="3465561" cy="1745135"/>
            <a:chOff x="456831" y="40050"/>
            <a:chExt cx="2706077" cy="1337920"/>
          </a:xfrm>
        </p:grpSpPr>
        <p:sp>
          <p:nvSpPr>
            <p:cNvPr id="245" name="Oval 244"/>
            <p:cNvSpPr/>
            <p:nvPr/>
          </p:nvSpPr>
          <p:spPr>
            <a:xfrm>
              <a:off x="548916" y="948571"/>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46" name="TextBox 245"/>
            <p:cNvSpPr txBox="1"/>
            <p:nvPr/>
          </p:nvSpPr>
          <p:spPr>
            <a:xfrm>
              <a:off x="764939" y="900172"/>
              <a:ext cx="2397969"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Node Edge Point (NW Internal) </a:t>
              </a:r>
              <a:endParaRPr kumimoji="0" lang="en-US" sz="1200" b="0" i="0" u="none" strike="noStrike" kern="0" cap="none" spc="0" normalizeH="0" baseline="0" noProof="0">
                <a:ln>
                  <a:noFill/>
                </a:ln>
                <a:solidFill>
                  <a:srgbClr val="000000"/>
                </a:solidFill>
                <a:effectLst/>
                <a:uLnTx/>
                <a:uFillTx/>
              </a:endParaRPr>
            </a:p>
          </p:txBody>
        </p:sp>
        <p:sp>
          <p:nvSpPr>
            <p:cNvPr id="247" name="Oval 246"/>
            <p:cNvSpPr/>
            <p:nvPr/>
          </p:nvSpPr>
          <p:spPr>
            <a:xfrm>
              <a:off x="548916" y="117297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48" name="TextBox 247"/>
            <p:cNvSpPr txBox="1"/>
            <p:nvPr/>
          </p:nvSpPr>
          <p:spPr>
            <a:xfrm>
              <a:off x="764939" y="1100971"/>
              <a:ext cx="199085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Service End Point</a:t>
              </a:r>
              <a:endParaRPr kumimoji="0" lang="en-US" sz="1200" b="0" i="0" u="none" strike="noStrike" kern="0" cap="none" spc="0" normalizeH="0" baseline="0" noProof="0">
                <a:ln>
                  <a:noFill/>
                </a:ln>
                <a:solidFill>
                  <a:srgbClr val="000000"/>
                </a:solidFill>
                <a:effectLst/>
                <a:uLnTx/>
                <a:uFillTx/>
              </a:endParaRPr>
            </a:p>
          </p:txBody>
        </p:sp>
        <p:sp>
          <p:nvSpPr>
            <p:cNvPr id="249" name="Oval 248"/>
            <p:cNvSpPr/>
            <p:nvPr/>
          </p:nvSpPr>
          <p:spPr>
            <a:xfrm>
              <a:off x="548916" y="747772"/>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50" name="TextBox 249"/>
            <p:cNvSpPr txBox="1"/>
            <p:nvPr/>
          </p:nvSpPr>
          <p:spPr>
            <a:xfrm>
              <a:off x="764939" y="671572"/>
              <a:ext cx="2397968"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Node Edge Point (NW Edge)</a:t>
              </a:r>
              <a:endParaRPr kumimoji="0" lang="en-US" sz="1200" b="0" i="0" u="none" strike="noStrike" kern="0" cap="none" spc="0" normalizeH="0" baseline="0" noProof="0">
                <a:ln>
                  <a:noFill/>
                </a:ln>
                <a:solidFill>
                  <a:srgbClr val="000000"/>
                </a:solidFill>
                <a:effectLst/>
                <a:uLnTx/>
                <a:uFillTx/>
              </a:endParaRPr>
            </a:p>
          </p:txBody>
        </p:sp>
        <p:cxnSp>
          <p:nvCxnSpPr>
            <p:cNvPr id="251" name="Straight Connector 250"/>
            <p:cNvCxnSpPr/>
            <p:nvPr/>
          </p:nvCxnSpPr>
          <p:spPr>
            <a:xfrm flipH="1">
              <a:off x="1756913" y="122620"/>
              <a:ext cx="216024" cy="146917"/>
            </a:xfrm>
            <a:prstGeom prst="line">
              <a:avLst/>
            </a:prstGeom>
            <a:noFill/>
            <a:ln w="28575" cap="flat" cmpd="sng" algn="ctr">
              <a:solidFill>
                <a:srgbClr val="0033CC"/>
              </a:solidFill>
              <a:prstDash val="solid"/>
              <a:headEnd type="none" w="med" len="sm"/>
              <a:tailEnd type="none" w="med" len="sm"/>
            </a:ln>
            <a:effectLst/>
          </p:spPr>
        </p:cxnSp>
        <p:sp>
          <p:nvSpPr>
            <p:cNvPr id="252" name="TextBox 251"/>
            <p:cNvSpPr txBox="1"/>
            <p:nvPr/>
          </p:nvSpPr>
          <p:spPr>
            <a:xfrm>
              <a:off x="1965043" y="70029"/>
              <a:ext cx="842882"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Link</a:t>
              </a:r>
              <a:endParaRPr kumimoji="0" lang="en-US" sz="1200" b="0" i="0" u="none" strike="noStrike" kern="0" cap="none" spc="0" normalizeH="0" baseline="0" noProof="0">
                <a:ln>
                  <a:noFill/>
                </a:ln>
                <a:solidFill>
                  <a:srgbClr val="000000"/>
                </a:solidFill>
                <a:effectLst/>
                <a:uLnTx/>
                <a:uFillTx/>
              </a:endParaRPr>
            </a:p>
          </p:txBody>
        </p:sp>
        <p:cxnSp>
          <p:nvCxnSpPr>
            <p:cNvPr id="253" name="Straight Connector 252"/>
            <p:cNvCxnSpPr/>
            <p:nvPr/>
          </p:nvCxnSpPr>
          <p:spPr>
            <a:xfrm flipH="1">
              <a:off x="1706845" y="477143"/>
              <a:ext cx="216024" cy="146917"/>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54" name="TextBox 253"/>
            <p:cNvSpPr txBox="1"/>
            <p:nvPr/>
          </p:nvSpPr>
          <p:spPr>
            <a:xfrm>
              <a:off x="1907081" y="394573"/>
              <a:ext cx="82785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Mapping</a:t>
              </a:r>
              <a:endParaRPr kumimoji="0" lang="en-US" sz="1200" b="0" i="0" u="none" strike="noStrike" kern="0" cap="none" spc="0" normalizeH="0" baseline="0" noProof="0">
                <a:ln>
                  <a:noFill/>
                </a:ln>
                <a:solidFill>
                  <a:srgbClr val="000000"/>
                </a:solidFill>
                <a:effectLst/>
                <a:uLnTx/>
                <a:uFillTx/>
              </a:endParaRPr>
            </a:p>
          </p:txBody>
        </p:sp>
        <p:sp>
          <p:nvSpPr>
            <p:cNvPr id="255" name="Oval 254"/>
            <p:cNvSpPr/>
            <p:nvPr/>
          </p:nvSpPr>
          <p:spPr>
            <a:xfrm>
              <a:off x="456831" y="40050"/>
              <a:ext cx="457200" cy="264423"/>
            </a:xfrm>
            <a:prstGeom prst="ellipse">
              <a:avLst/>
            </a:prstGeom>
            <a:noFill/>
            <a:ln w="38100" cap="flat" cmpd="sng" algn="ctr">
              <a:solidFill>
                <a:srgbClr val="FFCC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000000"/>
                </a:solidFill>
                <a:effectLst/>
                <a:uLnTx/>
                <a:uFillTx/>
                <a:latin typeface="Arial"/>
                <a:ea typeface="Verdana"/>
                <a:cs typeface="+mn-cs"/>
              </a:endParaRPr>
            </a:p>
          </p:txBody>
        </p:sp>
        <p:sp>
          <p:nvSpPr>
            <p:cNvPr id="256" name="Oval 255"/>
            <p:cNvSpPr/>
            <p:nvPr/>
          </p:nvSpPr>
          <p:spPr>
            <a:xfrm>
              <a:off x="456831" y="396669"/>
              <a:ext cx="457200" cy="264423"/>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000000"/>
                </a:solidFill>
                <a:effectLst/>
                <a:uLnTx/>
                <a:uFillTx/>
                <a:latin typeface="Arial"/>
                <a:ea typeface="Verdana"/>
                <a:cs typeface="+mn-cs"/>
              </a:endParaRPr>
            </a:p>
          </p:txBody>
        </p:sp>
        <p:sp>
          <p:nvSpPr>
            <p:cNvPr id="257" name="TextBox 256"/>
            <p:cNvSpPr txBox="1"/>
            <p:nvPr/>
          </p:nvSpPr>
          <p:spPr>
            <a:xfrm>
              <a:off x="914031" y="40050"/>
              <a:ext cx="842882"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Topology</a:t>
              </a:r>
              <a:endParaRPr kumimoji="0" lang="en-US" sz="1200" b="0" i="0" u="none" strike="noStrike" kern="0" cap="none" spc="0" normalizeH="0" baseline="0" noProof="0">
                <a:ln>
                  <a:noFill/>
                </a:ln>
                <a:solidFill>
                  <a:srgbClr val="000000"/>
                </a:solidFill>
                <a:effectLst/>
                <a:uLnTx/>
                <a:uFillTx/>
              </a:endParaRPr>
            </a:p>
          </p:txBody>
        </p:sp>
        <p:sp>
          <p:nvSpPr>
            <p:cNvPr id="258" name="TextBox 257"/>
            <p:cNvSpPr txBox="1"/>
            <p:nvPr/>
          </p:nvSpPr>
          <p:spPr>
            <a:xfrm>
              <a:off x="914031" y="384093"/>
              <a:ext cx="842882"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Node</a:t>
              </a:r>
              <a:endParaRPr kumimoji="0" lang="en-US" sz="1200" b="0" i="0" u="none" strike="noStrike" kern="0" cap="none" spc="0" normalizeH="0" baseline="0" noProof="0">
                <a:ln>
                  <a:noFill/>
                </a:ln>
                <a:solidFill>
                  <a:srgbClr val="000000"/>
                </a:solidFill>
                <a:effectLst/>
                <a:uLnTx/>
                <a:uFillTx/>
              </a:endParaRPr>
            </a:p>
          </p:txBody>
        </p:sp>
      </p:grpSp>
      <p:grpSp>
        <p:nvGrpSpPr>
          <p:cNvPr id="259" name="Group 258"/>
          <p:cNvGrpSpPr/>
          <p:nvPr/>
        </p:nvGrpSpPr>
        <p:grpSpPr>
          <a:xfrm>
            <a:off x="4094509" y="1116244"/>
            <a:ext cx="3535134" cy="1897534"/>
            <a:chOff x="3997407" y="1132428"/>
            <a:chExt cx="2617625" cy="1257358"/>
          </a:xfrm>
        </p:grpSpPr>
        <p:sp>
          <p:nvSpPr>
            <p:cNvPr id="260" name="Rectangle 259"/>
            <p:cNvSpPr/>
            <p:nvPr/>
          </p:nvSpPr>
          <p:spPr>
            <a:xfrm>
              <a:off x="4083972" y="1202691"/>
              <a:ext cx="2422550" cy="1187095"/>
            </a:xfrm>
            <a:prstGeom prst="rect">
              <a:avLst/>
            </a:prstGeom>
            <a:solidFill>
              <a:srgbClr val="FF0000">
                <a:alpha val="38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Verdana"/>
                <a:cs typeface="+mn-cs"/>
              </a:endParaRPr>
            </a:p>
          </p:txBody>
        </p:sp>
        <p:sp>
          <p:nvSpPr>
            <p:cNvPr id="261" name="Oval 260"/>
            <p:cNvSpPr/>
            <p:nvPr/>
          </p:nvSpPr>
          <p:spPr>
            <a:xfrm>
              <a:off x="4300429" y="1392507"/>
              <a:ext cx="2017408" cy="897131"/>
            </a:xfrm>
            <a:prstGeom prst="ellipse">
              <a:avLst/>
            </a:prstGeom>
            <a:noFill/>
            <a:ln w="19050" cap="flat" cmpd="sng" algn="ctr">
              <a:solidFill>
                <a:srgbClr val="FFFF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Verdana"/>
                  <a:cs typeface="+mn-cs"/>
                </a:rPr>
                <a:t>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Verdan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Verdan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Verdan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Verdan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Verdan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Verdan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Verdan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Verdana"/>
                <a:cs typeface="+mn-cs"/>
              </a:endParaRPr>
            </a:p>
          </p:txBody>
        </p:sp>
        <p:sp>
          <p:nvSpPr>
            <p:cNvPr id="262" name="Oval 261"/>
            <p:cNvSpPr/>
            <p:nvPr/>
          </p:nvSpPr>
          <p:spPr>
            <a:xfrm>
              <a:off x="4456159" y="1419762"/>
              <a:ext cx="1678257" cy="827451"/>
            </a:xfrm>
            <a:prstGeom prst="ellipse">
              <a:avLst/>
            </a:prstGeom>
            <a:solidFill>
              <a:srgbClr val="FFFF99"/>
            </a:solidFill>
            <a:ln w="6350" cap="flat" cmpd="sng" algn="ctr">
              <a:solidFill>
                <a:srgbClr val="000000"/>
              </a:solidFill>
              <a:prstDash val="solid"/>
            </a:ln>
            <a:effectLst/>
          </p:spPr>
          <p:txBody>
            <a:bodyPr lIns="45720" tIns="45675" rIns="45720"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smtClean="0">
                  <a:ln>
                    <a:noFill/>
                  </a:ln>
                  <a:solidFill>
                    <a:srgbClr val="000000"/>
                  </a:solidFill>
                  <a:effectLst/>
                  <a:uLnTx/>
                  <a:uFillTx/>
                  <a:latin typeface="Arial"/>
                  <a:ea typeface="Verdana"/>
                  <a:cs typeface="+mn-cs"/>
                </a:rPr>
                <a:t>R1</a:t>
              </a:r>
              <a:endParaRPr kumimoji="0" lang="en-GB" sz="800" b="0" i="0" u="none" strike="noStrike" kern="0" cap="none" spc="0" normalizeH="0" baseline="0" noProof="0">
                <a:ln>
                  <a:noFill/>
                </a:ln>
                <a:solidFill>
                  <a:srgbClr val="000000"/>
                </a:solidFill>
                <a:effectLst/>
                <a:uLnTx/>
                <a:uFillTx/>
                <a:latin typeface="Arial"/>
                <a:ea typeface="Verdana"/>
                <a:cs typeface="+mn-cs"/>
              </a:endParaRPr>
            </a:p>
          </p:txBody>
        </p:sp>
        <p:sp>
          <p:nvSpPr>
            <p:cNvPr id="263" name="Oval 262"/>
            <p:cNvSpPr/>
            <p:nvPr/>
          </p:nvSpPr>
          <p:spPr>
            <a:xfrm>
              <a:off x="4402839" y="1802120"/>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64" name="Oval 263"/>
            <p:cNvSpPr/>
            <p:nvPr/>
          </p:nvSpPr>
          <p:spPr>
            <a:xfrm>
              <a:off x="5386902" y="1326673"/>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65" name="Oval 264"/>
            <p:cNvSpPr/>
            <p:nvPr/>
          </p:nvSpPr>
          <p:spPr>
            <a:xfrm>
              <a:off x="6038604" y="1828611"/>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cxnSp>
          <p:nvCxnSpPr>
            <p:cNvPr id="266" name="Straight Connector 265"/>
            <p:cNvCxnSpPr>
              <a:stCxn id="263" idx="2"/>
              <a:endCxn id="267" idx="6"/>
            </p:cNvCxnSpPr>
            <p:nvPr/>
          </p:nvCxnSpPr>
          <p:spPr>
            <a:xfrm flipH="1">
              <a:off x="4149807" y="1878320"/>
              <a:ext cx="253032" cy="50242"/>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67" name="Oval 266"/>
            <p:cNvSpPr/>
            <p:nvPr/>
          </p:nvSpPr>
          <p:spPr>
            <a:xfrm>
              <a:off x="3997407" y="185236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cxnSp>
          <p:nvCxnSpPr>
            <p:cNvPr id="268" name="Straight Connector 267"/>
            <p:cNvCxnSpPr>
              <a:stCxn id="269" idx="2"/>
              <a:endCxn id="265" idx="6"/>
            </p:cNvCxnSpPr>
            <p:nvPr/>
          </p:nvCxnSpPr>
          <p:spPr>
            <a:xfrm flipH="1" flipV="1">
              <a:off x="6191004" y="1904811"/>
              <a:ext cx="271628" cy="660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69" name="Oval 268"/>
            <p:cNvSpPr/>
            <p:nvPr/>
          </p:nvSpPr>
          <p:spPr>
            <a:xfrm>
              <a:off x="6462632" y="1894664"/>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70" name="Oval 269"/>
            <p:cNvSpPr/>
            <p:nvPr/>
          </p:nvSpPr>
          <p:spPr>
            <a:xfrm>
              <a:off x="5614049" y="1132428"/>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271" name="TextBox 270"/>
            <p:cNvSpPr txBox="1"/>
            <p:nvPr/>
          </p:nvSpPr>
          <p:spPr>
            <a:xfrm>
              <a:off x="4105917" y="1239754"/>
              <a:ext cx="584951" cy="2462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800" b="0" i="0" u="none" strike="noStrike" kern="0" cap="none" spc="0" normalizeH="0" baseline="0" noProof="0" smtClean="0">
                  <a:ln>
                    <a:noFill/>
                  </a:ln>
                  <a:solidFill>
                    <a:srgbClr val="000000"/>
                  </a:solidFill>
                  <a:effectLst/>
                  <a:uLnTx/>
                  <a:uFillTx/>
                </a:rPr>
                <a:t>Red Shared Context</a:t>
              </a:r>
              <a:endParaRPr kumimoji="0" lang="en-US" sz="800" b="0" i="0" u="none" strike="noStrike" kern="0" cap="none" spc="0" normalizeH="0" baseline="0" noProof="0">
                <a:ln>
                  <a:noFill/>
                </a:ln>
                <a:solidFill>
                  <a:srgbClr val="000000"/>
                </a:solidFill>
                <a:effectLst/>
                <a:uLnTx/>
                <a:uFillTx/>
              </a:endParaRPr>
            </a:p>
          </p:txBody>
        </p:sp>
        <p:cxnSp>
          <p:nvCxnSpPr>
            <p:cNvPr id="272" name="Straight Connector 271"/>
            <p:cNvCxnSpPr>
              <a:stCxn id="264" idx="7"/>
              <a:endCxn id="270" idx="3"/>
            </p:cNvCxnSpPr>
            <p:nvPr/>
          </p:nvCxnSpPr>
          <p:spPr>
            <a:xfrm flipV="1">
              <a:off x="5516984" y="1262510"/>
              <a:ext cx="119383" cy="86481"/>
            </a:xfrm>
            <a:prstGeom prst="line">
              <a:avLst/>
            </a:prstGeom>
            <a:noFill/>
            <a:ln w="28575" cap="flat" cmpd="sng" algn="ctr">
              <a:solidFill>
                <a:srgbClr val="DEC132">
                  <a:lumMod val="50000"/>
                </a:srgbClr>
              </a:solidFill>
              <a:prstDash val="sysDot"/>
              <a:headEnd type="none" w="med" len="sm"/>
              <a:tailEnd type="none" w="med" len="sm"/>
            </a:ln>
            <a:effectLst/>
          </p:spPr>
        </p:cxnSp>
      </p:grpSp>
      <p:sp>
        <p:nvSpPr>
          <p:cNvPr id="274" name="Oval 273"/>
          <p:cNvSpPr/>
          <p:nvPr/>
        </p:nvSpPr>
        <p:spPr>
          <a:xfrm>
            <a:off x="6244097" y="3773140"/>
            <a:ext cx="214719" cy="252434"/>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75" name="Oval 274"/>
          <p:cNvSpPr/>
          <p:nvPr/>
        </p:nvSpPr>
        <p:spPr>
          <a:xfrm>
            <a:off x="4521442" y="4225107"/>
            <a:ext cx="2842360" cy="1485998"/>
          </a:xfrm>
          <a:prstGeom prst="ellipse">
            <a:avLst/>
          </a:prstGeom>
          <a:noFill/>
          <a:ln w="19050" cap="flat" cmpd="sng" algn="ctr">
            <a:solidFill>
              <a:srgbClr val="FFFF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mn-ea"/>
              <a:cs typeface="+mn-cs"/>
            </a:endParaRPr>
          </a:p>
        </p:txBody>
      </p:sp>
      <p:sp>
        <p:nvSpPr>
          <p:cNvPr id="276" name="Oval 275"/>
          <p:cNvSpPr/>
          <p:nvPr/>
        </p:nvSpPr>
        <p:spPr>
          <a:xfrm>
            <a:off x="4740852" y="4310209"/>
            <a:ext cx="2364524" cy="1370580"/>
          </a:xfrm>
          <a:prstGeom prst="ellipse">
            <a:avLst/>
          </a:prstGeom>
          <a:noFill/>
          <a:ln w="19050" cap="flat" cmpd="sng" algn="ctr">
            <a:solidFill>
              <a:srgbClr val="FFFF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smtClean="0">
                <a:ln>
                  <a:noFill/>
                </a:ln>
                <a:solidFill>
                  <a:srgbClr val="000000"/>
                </a:solidFill>
                <a:effectLst/>
                <a:uLnTx/>
                <a:uFillTx/>
                <a:latin typeface="Arial"/>
                <a:ea typeface="+mn-ea"/>
                <a:cs typeface="+mn-cs"/>
              </a:rPr>
              <a:t>R1</a:t>
            </a:r>
          </a:p>
        </p:txBody>
      </p:sp>
      <p:sp>
        <p:nvSpPr>
          <p:cNvPr id="277" name="TextBox 276"/>
          <p:cNvSpPr txBox="1"/>
          <p:nvPr/>
        </p:nvSpPr>
        <p:spPr>
          <a:xfrm>
            <a:off x="4247391" y="3956002"/>
            <a:ext cx="824147" cy="407838"/>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800" b="0" i="0" u="none" strike="noStrike" kern="0" cap="none" spc="0" normalizeH="0" baseline="0" noProof="0" smtClean="0">
                <a:ln>
                  <a:noFill/>
                </a:ln>
                <a:solidFill>
                  <a:srgbClr val="000000"/>
                </a:solidFill>
                <a:effectLst/>
                <a:uLnTx/>
                <a:uFillTx/>
              </a:rPr>
              <a:t>Red Shared Context</a:t>
            </a:r>
            <a:endParaRPr kumimoji="0" lang="en-US" sz="800" b="0" i="0" u="none" strike="noStrike" kern="0" cap="none" spc="0" normalizeH="0" baseline="0" noProof="0">
              <a:ln>
                <a:noFill/>
              </a:ln>
              <a:solidFill>
                <a:srgbClr val="000000"/>
              </a:solidFill>
              <a:effectLst/>
              <a:uLnTx/>
              <a:uFillTx/>
            </a:endParaRPr>
          </a:p>
        </p:txBody>
      </p:sp>
      <p:cxnSp>
        <p:nvCxnSpPr>
          <p:cNvPr id="278" name="Straight Connector 277"/>
          <p:cNvCxnSpPr>
            <a:stCxn id="285" idx="4"/>
            <a:endCxn id="282" idx="7"/>
          </p:cNvCxnSpPr>
          <p:nvPr/>
        </p:nvCxnSpPr>
        <p:spPr>
          <a:xfrm flipH="1">
            <a:off x="5491569" y="4750025"/>
            <a:ext cx="101655" cy="127094"/>
          </a:xfrm>
          <a:prstGeom prst="line">
            <a:avLst/>
          </a:prstGeom>
          <a:noFill/>
          <a:ln w="28575" cap="flat" cmpd="sng" algn="ctr">
            <a:solidFill>
              <a:srgbClr val="0033CC"/>
            </a:solidFill>
            <a:prstDash val="solid"/>
            <a:headEnd type="none" w="med" len="sm"/>
            <a:tailEnd type="none" w="med" len="sm"/>
          </a:ln>
          <a:effectLst/>
        </p:spPr>
      </p:cxnSp>
      <p:cxnSp>
        <p:nvCxnSpPr>
          <p:cNvPr id="279" name="Straight Connector 278"/>
          <p:cNvCxnSpPr>
            <a:stCxn id="289" idx="2"/>
            <a:endCxn id="283" idx="5"/>
          </p:cNvCxnSpPr>
          <p:nvPr/>
        </p:nvCxnSpPr>
        <p:spPr>
          <a:xfrm flipH="1">
            <a:off x="5485561" y="5274693"/>
            <a:ext cx="900695" cy="25210"/>
          </a:xfrm>
          <a:prstGeom prst="line">
            <a:avLst/>
          </a:prstGeom>
          <a:noFill/>
          <a:ln w="28575" cap="flat" cmpd="sng" algn="ctr">
            <a:solidFill>
              <a:srgbClr val="0033CC"/>
            </a:solidFill>
            <a:prstDash val="solid"/>
            <a:headEnd type="none" w="med" len="sm"/>
            <a:tailEnd type="none" w="med" len="sm"/>
          </a:ln>
          <a:effectLst/>
        </p:spPr>
      </p:cxnSp>
      <p:cxnSp>
        <p:nvCxnSpPr>
          <p:cNvPr id="280" name="Straight Connector 279"/>
          <p:cNvCxnSpPr>
            <a:stCxn id="288" idx="1"/>
            <a:endCxn id="286" idx="5"/>
          </p:cNvCxnSpPr>
          <p:nvPr/>
        </p:nvCxnSpPr>
        <p:spPr>
          <a:xfrm flipH="1" flipV="1">
            <a:off x="6304764" y="4765656"/>
            <a:ext cx="102104" cy="119147"/>
          </a:xfrm>
          <a:prstGeom prst="line">
            <a:avLst/>
          </a:prstGeom>
          <a:noFill/>
          <a:ln w="28575" cap="flat" cmpd="sng" algn="ctr">
            <a:solidFill>
              <a:srgbClr val="0033CC"/>
            </a:solidFill>
            <a:prstDash val="solid"/>
            <a:headEnd type="none" w="med" len="sm"/>
            <a:tailEnd type="none" w="med" len="sm"/>
          </a:ln>
          <a:effectLst/>
        </p:spPr>
      </p:cxnSp>
      <p:sp>
        <p:nvSpPr>
          <p:cNvPr id="281" name="Oval 280"/>
          <p:cNvSpPr/>
          <p:nvPr/>
        </p:nvSpPr>
        <p:spPr>
          <a:xfrm>
            <a:off x="4752189" y="4847836"/>
            <a:ext cx="719294" cy="463206"/>
          </a:xfrm>
          <a:prstGeom prst="ellipse">
            <a:avLst/>
          </a:prstGeom>
          <a:solidFill>
            <a:srgbClr val="FFFF99"/>
          </a:solidFill>
          <a:ln w="6350" cap="flat" cmpd="sng" algn="ctr">
            <a:solidFill>
              <a:srgbClr val="000000"/>
            </a:solidFill>
            <a:prstDash val="solid"/>
          </a:ln>
          <a:effectLst/>
        </p:spPr>
        <p:txBody>
          <a:bodyPr lIns="45720" tIns="45675" rIns="45720"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smtClean="0">
                <a:ln>
                  <a:noFill/>
                </a:ln>
                <a:solidFill>
                  <a:srgbClr val="000000"/>
                </a:solidFill>
                <a:effectLst/>
                <a:uLnTx/>
                <a:uFillTx/>
                <a:latin typeface="Arial"/>
                <a:ea typeface="+mn-ea"/>
                <a:cs typeface="+mn-cs"/>
              </a:rPr>
              <a:t>R1.1</a:t>
            </a:r>
            <a:endParaRPr kumimoji="0" lang="en-GB" sz="800" b="0" i="0" u="none" strike="noStrike" kern="0" cap="none" spc="0" normalizeH="0" baseline="0" noProof="0">
              <a:ln>
                <a:noFill/>
              </a:ln>
              <a:solidFill>
                <a:srgbClr val="000000"/>
              </a:solidFill>
              <a:effectLst/>
              <a:uLnTx/>
              <a:uFillTx/>
              <a:latin typeface="Arial"/>
              <a:ea typeface="+mn-ea"/>
              <a:cs typeface="+mn-cs"/>
            </a:endParaRPr>
          </a:p>
        </p:txBody>
      </p:sp>
      <p:sp>
        <p:nvSpPr>
          <p:cNvPr id="282" name="Oval 281"/>
          <p:cNvSpPr/>
          <p:nvPr/>
        </p:nvSpPr>
        <p:spPr>
          <a:xfrm>
            <a:off x="5308295" y="4846167"/>
            <a:ext cx="214719" cy="211355"/>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83" name="Oval 282"/>
          <p:cNvSpPr/>
          <p:nvPr/>
        </p:nvSpPr>
        <p:spPr>
          <a:xfrm>
            <a:off x="5302286" y="5084436"/>
            <a:ext cx="214719" cy="252434"/>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84" name="Oval 283"/>
          <p:cNvSpPr/>
          <p:nvPr/>
        </p:nvSpPr>
        <p:spPr>
          <a:xfrm>
            <a:off x="5547617" y="4348365"/>
            <a:ext cx="719295" cy="463206"/>
          </a:xfrm>
          <a:prstGeom prst="ellipse">
            <a:avLst/>
          </a:prstGeom>
          <a:solidFill>
            <a:srgbClr val="FFFF99"/>
          </a:solidFill>
          <a:ln w="6350" cap="flat" cmpd="sng" algn="ctr">
            <a:solidFill>
              <a:srgbClr val="000000"/>
            </a:solidFill>
            <a:prstDash val="solid"/>
          </a:ln>
          <a:effectLst/>
        </p:spPr>
        <p:txBody>
          <a:bodyPr lIns="45720" tIns="45675" rIns="45720"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smtClean="0">
                <a:ln>
                  <a:noFill/>
                </a:ln>
                <a:solidFill>
                  <a:srgbClr val="000000"/>
                </a:solidFill>
                <a:effectLst/>
                <a:uLnTx/>
                <a:uFillTx/>
                <a:latin typeface="Arial"/>
                <a:ea typeface="+mn-ea"/>
                <a:cs typeface="+mn-cs"/>
              </a:rPr>
              <a:t>R1.2</a:t>
            </a:r>
            <a:endParaRPr kumimoji="0" lang="en-GB" sz="800" b="0" i="0" u="none" strike="noStrike" kern="0" cap="none" spc="0" normalizeH="0" baseline="0" noProof="0">
              <a:ln>
                <a:noFill/>
              </a:ln>
              <a:solidFill>
                <a:srgbClr val="000000"/>
              </a:solidFill>
              <a:effectLst/>
              <a:uLnTx/>
              <a:uFillTx/>
              <a:latin typeface="Arial"/>
              <a:ea typeface="+mn-ea"/>
              <a:cs typeface="+mn-cs"/>
            </a:endParaRPr>
          </a:p>
        </p:txBody>
      </p:sp>
      <p:sp>
        <p:nvSpPr>
          <p:cNvPr id="285" name="Oval 284"/>
          <p:cNvSpPr/>
          <p:nvPr/>
        </p:nvSpPr>
        <p:spPr>
          <a:xfrm>
            <a:off x="5485864" y="4527583"/>
            <a:ext cx="214719" cy="222442"/>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86" name="Oval 285"/>
          <p:cNvSpPr/>
          <p:nvPr/>
        </p:nvSpPr>
        <p:spPr>
          <a:xfrm>
            <a:off x="6121490" y="4550190"/>
            <a:ext cx="214719" cy="252434"/>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87" name="Oval 286"/>
          <p:cNvSpPr/>
          <p:nvPr/>
        </p:nvSpPr>
        <p:spPr>
          <a:xfrm>
            <a:off x="6393919" y="4856496"/>
            <a:ext cx="719295" cy="463206"/>
          </a:xfrm>
          <a:prstGeom prst="ellipse">
            <a:avLst/>
          </a:prstGeom>
          <a:solidFill>
            <a:srgbClr val="FFFF99"/>
          </a:solidFill>
          <a:ln w="6350" cap="flat" cmpd="sng" algn="ctr">
            <a:solidFill>
              <a:srgbClr val="000000"/>
            </a:solidFill>
            <a:prstDash val="solid"/>
          </a:ln>
          <a:effectLst/>
        </p:spPr>
        <p:txBody>
          <a:bodyPr lIns="45720" tIns="45675" rIns="45720"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smtClean="0">
                <a:ln>
                  <a:noFill/>
                </a:ln>
                <a:solidFill>
                  <a:srgbClr val="000000"/>
                </a:solidFill>
                <a:effectLst/>
                <a:uLnTx/>
                <a:uFillTx/>
                <a:latin typeface="Arial"/>
                <a:ea typeface="+mn-ea"/>
                <a:cs typeface="+mn-cs"/>
              </a:rPr>
              <a:t>R1.3</a:t>
            </a:r>
            <a:endParaRPr kumimoji="0" lang="en-GB" sz="800" b="0" i="0" u="none" strike="noStrike" kern="0" cap="none" spc="0" normalizeH="0" baseline="0" noProof="0">
              <a:ln>
                <a:noFill/>
              </a:ln>
              <a:solidFill>
                <a:srgbClr val="000000"/>
              </a:solidFill>
              <a:effectLst/>
              <a:uLnTx/>
              <a:uFillTx/>
              <a:latin typeface="Arial"/>
              <a:ea typeface="+mn-ea"/>
              <a:cs typeface="+mn-cs"/>
            </a:endParaRPr>
          </a:p>
        </p:txBody>
      </p:sp>
      <p:sp>
        <p:nvSpPr>
          <p:cNvPr id="288" name="Oval 287"/>
          <p:cNvSpPr/>
          <p:nvPr/>
        </p:nvSpPr>
        <p:spPr>
          <a:xfrm>
            <a:off x="6375424" y="4847836"/>
            <a:ext cx="214719" cy="252434"/>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89" name="Oval 288"/>
          <p:cNvSpPr/>
          <p:nvPr/>
        </p:nvSpPr>
        <p:spPr>
          <a:xfrm>
            <a:off x="6386256" y="5148475"/>
            <a:ext cx="214719" cy="252434"/>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290" name="Straight Connector 289"/>
          <p:cNvCxnSpPr>
            <a:stCxn id="297" idx="2"/>
            <a:endCxn id="291" idx="6"/>
          </p:cNvCxnSpPr>
          <p:nvPr/>
        </p:nvCxnSpPr>
        <p:spPr>
          <a:xfrm flipH="1">
            <a:off x="4309228" y="5154866"/>
            <a:ext cx="401154" cy="49336"/>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91" name="Oval 290"/>
          <p:cNvSpPr/>
          <p:nvPr/>
        </p:nvSpPr>
        <p:spPr>
          <a:xfrm>
            <a:off x="4094509" y="5077985"/>
            <a:ext cx="214719" cy="252434"/>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292" name="Straight Connector 291"/>
          <p:cNvCxnSpPr>
            <a:stCxn id="293" idx="2"/>
            <a:endCxn id="298" idx="5"/>
          </p:cNvCxnSpPr>
          <p:nvPr/>
        </p:nvCxnSpPr>
        <p:spPr>
          <a:xfrm flipH="1">
            <a:off x="7163835" y="5203965"/>
            <a:ext cx="394356" cy="7002"/>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93" name="Oval 292"/>
          <p:cNvSpPr/>
          <p:nvPr/>
        </p:nvSpPr>
        <p:spPr>
          <a:xfrm>
            <a:off x="7558191" y="5077748"/>
            <a:ext cx="214719" cy="252434"/>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294" name="Straight Connector 293"/>
          <p:cNvCxnSpPr>
            <a:stCxn id="299" idx="7"/>
            <a:endCxn id="274" idx="3"/>
          </p:cNvCxnSpPr>
          <p:nvPr/>
        </p:nvCxnSpPr>
        <p:spPr>
          <a:xfrm flipV="1">
            <a:off x="6084160" y="3988606"/>
            <a:ext cx="191382" cy="2774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95" name="Down Arrow 294"/>
          <p:cNvSpPr/>
          <p:nvPr/>
        </p:nvSpPr>
        <p:spPr>
          <a:xfrm>
            <a:off x="5636403" y="3116809"/>
            <a:ext cx="334635" cy="623253"/>
          </a:xfrm>
          <a:prstGeom prst="downArrow">
            <a:avLst/>
          </a:prstGeom>
          <a:gradFill rotWithShape="1">
            <a:gsLst>
              <a:gs pos="0">
                <a:srgbClr val="39949F">
                  <a:tint val="100000"/>
                  <a:shade val="100000"/>
                  <a:satMod val="130000"/>
                </a:srgbClr>
              </a:gs>
              <a:gs pos="100000">
                <a:srgbClr val="39949F">
                  <a:tint val="50000"/>
                  <a:shade val="100000"/>
                  <a:satMod val="350000"/>
                </a:srgbClr>
              </a:gs>
            </a:gsLst>
            <a:lin ang="16200000" scaled="0"/>
          </a:gra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97" name="Oval 296"/>
          <p:cNvSpPr/>
          <p:nvPr/>
        </p:nvSpPr>
        <p:spPr>
          <a:xfrm>
            <a:off x="4710382" y="5028649"/>
            <a:ext cx="214719" cy="252434"/>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98" name="Oval 297"/>
          <p:cNvSpPr/>
          <p:nvPr/>
        </p:nvSpPr>
        <p:spPr>
          <a:xfrm>
            <a:off x="6980561" y="4995500"/>
            <a:ext cx="214719" cy="252434"/>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99" name="Oval 298"/>
          <p:cNvSpPr/>
          <p:nvPr/>
        </p:nvSpPr>
        <p:spPr>
          <a:xfrm>
            <a:off x="5900886" y="4229092"/>
            <a:ext cx="214719" cy="252434"/>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9" name="Slide Number Placeholder 58"/>
          <p:cNvSpPr>
            <a:spLocks noGrp="1"/>
          </p:cNvSpPr>
          <p:nvPr>
            <p:ph type="sldNum" sz="quarter" idx="4"/>
          </p:nvPr>
        </p:nvSpPr>
        <p:spPr/>
        <p:txBody>
          <a:bodyPr/>
          <a:lstStyle/>
          <a:p>
            <a:fld id="{95FB27F1-C2FE-E646-9E41-8F3092BBAFAE}" type="slidenum">
              <a:rPr lang="en-US" smtClean="0"/>
              <a:pPr/>
              <a:t>30</a:t>
            </a:fld>
            <a:endParaRPr lang="en-US"/>
          </a:p>
        </p:txBody>
      </p:sp>
      <p:sp>
        <p:nvSpPr>
          <p:cNvPr id="60" name="Footer Placeholder 59"/>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96411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73"/>
                                        </p:tgtEl>
                                        <p:attrNameLst>
                                          <p:attrName>style.visibility</p:attrName>
                                        </p:attrNameLst>
                                      </p:cBhvr>
                                      <p:to>
                                        <p:strVal val="visible"/>
                                      </p:to>
                                    </p:set>
                                  </p:childTnLst>
                                </p:cTn>
                              </p:par>
                              <p:par>
                                <p:cTn id="10" presetID="1" presetClass="entr" presetSubtype="0" fill="hold" grpId="1" nodeType="withEffect">
                                  <p:stCondLst>
                                    <p:cond delay="0"/>
                                  </p:stCondLst>
                                  <p:childTnLst>
                                    <p:set>
                                      <p:cBhvr>
                                        <p:cTn id="11" dur="1" fill="hold">
                                          <p:stCondLst>
                                            <p:cond delay="0"/>
                                          </p:stCondLst>
                                        </p:cTn>
                                        <p:tgtEl>
                                          <p:spTgt spid="29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8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9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9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9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9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9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9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9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74"/>
                                        </p:tgtEl>
                                        <p:attrNameLst>
                                          <p:attrName>style.visibility</p:attrName>
                                        </p:attrNameLst>
                                      </p:cBhvr>
                                      <p:to>
                                        <p:strVal val="visible"/>
                                      </p:to>
                                    </p:set>
                                  </p:childTnLst>
                                </p:cTn>
                              </p:par>
                            </p:childTnLst>
                          </p:cTn>
                        </p:par>
                        <p:par>
                          <p:cTn id="32" fill="hold">
                            <p:stCondLst>
                              <p:cond delay="0"/>
                            </p:stCondLst>
                            <p:childTnLst>
                              <p:par>
                                <p:cTn id="33" presetID="5" presetClass="exit" presetSubtype="10" fill="hold" grpId="0" nodeType="afterEffect">
                                  <p:stCondLst>
                                    <p:cond delay="0"/>
                                  </p:stCondLst>
                                  <p:childTnLst>
                                    <p:animEffect transition="out" filter="checkerboard(across)">
                                      <p:cBhvr>
                                        <p:cTn id="34" dur="5000"/>
                                        <p:tgtEl>
                                          <p:spTgt spid="296"/>
                                        </p:tgtEl>
                                      </p:cBhvr>
                                    </p:animEffect>
                                    <p:set>
                                      <p:cBhvr>
                                        <p:cTn id="35" dur="1" fill="hold">
                                          <p:stCondLst>
                                            <p:cond delay="4999"/>
                                          </p:stCondLst>
                                        </p:cTn>
                                        <p:tgtEl>
                                          <p:spTgt spid="296"/>
                                        </p:tgtEl>
                                        <p:attrNameLst>
                                          <p:attrName>style.visibility</p:attrName>
                                        </p:attrNameLst>
                                      </p:cBhvr>
                                      <p:to>
                                        <p:strVal val="hidden"/>
                                      </p:to>
                                    </p:set>
                                  </p:childTnLst>
                                </p:cTn>
                              </p:par>
                              <p:par>
                                <p:cTn id="36" presetID="1" presetClass="entr" presetSubtype="0" fill="hold" grpId="0" nodeType="withEffect">
                                  <p:stCondLst>
                                    <p:cond delay="0"/>
                                  </p:stCondLst>
                                  <p:childTnLst>
                                    <p:set>
                                      <p:cBhvr>
                                        <p:cTn id="37" dur="1" fill="hold">
                                          <p:stCondLst>
                                            <p:cond delay="0"/>
                                          </p:stCondLst>
                                        </p:cTn>
                                        <p:tgtEl>
                                          <p:spTgt spid="27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7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77"/>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78"/>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7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80"/>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81"/>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8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8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84"/>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85"/>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8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87"/>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animBg="1"/>
      <p:bldP spid="296" grpId="1" animBg="1"/>
      <p:bldP spid="273" grpId="0" animBg="1"/>
      <p:bldP spid="274" grpId="0" animBg="1"/>
      <p:bldP spid="275" grpId="0" animBg="1"/>
      <p:bldP spid="276" grpId="0" animBg="1"/>
      <p:bldP spid="277" grpId="0"/>
      <p:bldP spid="281" grpId="0" animBg="1"/>
      <p:bldP spid="282" grpId="0" animBg="1"/>
      <p:bldP spid="283" grpId="0" animBg="1"/>
      <p:bldP spid="284" grpId="0" animBg="1"/>
      <p:bldP spid="285" grpId="0" animBg="1"/>
      <p:bldP spid="286" grpId="0" animBg="1"/>
      <p:bldP spid="287" grpId="0" animBg="1"/>
      <p:bldP spid="288" grpId="0" animBg="1"/>
      <p:bldP spid="289" grpId="0" animBg="1"/>
      <p:bldP spid="291" grpId="0" animBg="1"/>
      <p:bldP spid="293" grpId="0" animBg="1"/>
      <p:bldP spid="295" grpId="0" animBg="1"/>
      <p:bldP spid="297" grpId="0" animBg="1"/>
      <p:bldP spid="298" grpId="0" animBg="1"/>
      <p:bldP spid="29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82637"/>
            <a:ext cx="8314566" cy="503238"/>
          </a:xfrm>
        </p:spPr>
        <p:txBody>
          <a:bodyPr/>
          <a:lstStyle/>
          <a:p>
            <a:r>
              <a:rPr lang="it-IT" smtClean="0"/>
              <a:t>Client1 </a:t>
            </a:r>
            <a:r>
              <a:rPr lang="it-IT" smtClean="0">
                <a:solidFill>
                  <a:srgbClr val="FF0000"/>
                </a:solidFill>
              </a:rPr>
              <a:t>(Red) </a:t>
            </a:r>
            <a:r>
              <a:rPr lang="it-IT" smtClean="0"/>
              <a:t>Shared</a:t>
            </a:r>
            <a:r>
              <a:rPr lang="it-IT" smtClean="0">
                <a:solidFill>
                  <a:srgbClr val="0033CC"/>
                </a:solidFill>
              </a:rPr>
              <a:t> </a:t>
            </a:r>
            <a:r>
              <a:rPr lang="it-IT" smtClean="0"/>
              <a:t>Context</a:t>
            </a:r>
            <a:br>
              <a:rPr lang="it-IT" smtClean="0"/>
            </a:br>
            <a:r>
              <a:rPr lang="it-IT" smtClean="0"/>
              <a:t>(empty Topology example)</a:t>
            </a:r>
            <a:endParaRPr lang="en-US"/>
          </a:p>
        </p:txBody>
      </p:sp>
      <p:sp>
        <p:nvSpPr>
          <p:cNvPr id="76" name="Rectangle 75"/>
          <p:cNvSpPr/>
          <p:nvPr/>
        </p:nvSpPr>
        <p:spPr>
          <a:xfrm>
            <a:off x="2287864" y="2597515"/>
            <a:ext cx="6515980" cy="3312828"/>
          </a:xfrm>
          <a:prstGeom prst="rect">
            <a:avLst/>
          </a:prstGeom>
          <a:solidFill>
            <a:srgbClr val="FF0000">
              <a:alpha val="4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77" name="Oval 76"/>
          <p:cNvSpPr/>
          <p:nvPr/>
        </p:nvSpPr>
        <p:spPr>
          <a:xfrm>
            <a:off x="2195167" y="4422504"/>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78" name="Oval 77"/>
          <p:cNvSpPr/>
          <p:nvPr/>
        </p:nvSpPr>
        <p:spPr>
          <a:xfrm>
            <a:off x="8727644" y="4422504"/>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79" name="Oval 78"/>
          <p:cNvSpPr/>
          <p:nvPr/>
        </p:nvSpPr>
        <p:spPr>
          <a:xfrm>
            <a:off x="5755844" y="2438400"/>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80" name="Rectangle 79"/>
          <p:cNvSpPr/>
          <p:nvPr/>
        </p:nvSpPr>
        <p:spPr>
          <a:xfrm>
            <a:off x="2287864" y="4233941"/>
            <a:ext cx="140804" cy="194707"/>
          </a:xfrm>
          <a:prstGeom prst="rect">
            <a:avLst/>
          </a:prstGeom>
          <a:solidFill>
            <a:srgbClr val="17BB7E">
              <a:lumMod val="40000"/>
              <a:lumOff val="6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81" name="Rectangle 80"/>
          <p:cNvSpPr/>
          <p:nvPr/>
        </p:nvSpPr>
        <p:spPr>
          <a:xfrm>
            <a:off x="8663040" y="4233941"/>
            <a:ext cx="140804" cy="194707"/>
          </a:xfrm>
          <a:prstGeom prst="rect">
            <a:avLst/>
          </a:prstGeom>
          <a:solidFill>
            <a:srgbClr val="17BB7E">
              <a:lumMod val="40000"/>
              <a:lumOff val="6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cxnSp>
        <p:nvCxnSpPr>
          <p:cNvPr id="82" name="Straight Connector 81"/>
          <p:cNvCxnSpPr>
            <a:stCxn id="80" idx="3"/>
            <a:endCxn id="81" idx="1"/>
          </p:cNvCxnSpPr>
          <p:nvPr/>
        </p:nvCxnSpPr>
        <p:spPr>
          <a:xfrm>
            <a:off x="2428668" y="4331295"/>
            <a:ext cx="6234372" cy="0"/>
          </a:xfrm>
          <a:prstGeom prst="line">
            <a:avLst/>
          </a:prstGeom>
          <a:noFill/>
          <a:ln w="57150" cap="flat" cmpd="sng" algn="ctr">
            <a:solidFill>
              <a:srgbClr val="00B050"/>
            </a:solidFill>
            <a:prstDash val="solid"/>
          </a:ln>
          <a:effectLst>
            <a:outerShdw blurRad="40000" dist="20000" dir="5400000" rotWithShape="0">
              <a:srgbClr val="000000">
                <a:alpha val="38000"/>
              </a:srgbClr>
            </a:outerShdw>
          </a:effectLst>
        </p:spPr>
      </p:cxnSp>
      <p:sp>
        <p:nvSpPr>
          <p:cNvPr id="83" name="TextBox 82"/>
          <p:cNvSpPr txBox="1"/>
          <p:nvPr/>
        </p:nvSpPr>
        <p:spPr>
          <a:xfrm>
            <a:off x="4723192" y="3961965"/>
            <a:ext cx="1032655"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17BB7E">
                    <a:lumMod val="75000"/>
                  </a:srgbClr>
                </a:solidFill>
                <a:effectLst/>
                <a:uLnTx/>
                <a:uFillTx/>
              </a:rPr>
              <a:t>Connection</a:t>
            </a:r>
          </a:p>
        </p:txBody>
      </p:sp>
      <p:cxnSp>
        <p:nvCxnSpPr>
          <p:cNvPr id="84" name="Straight Connector 83"/>
          <p:cNvCxnSpPr/>
          <p:nvPr/>
        </p:nvCxnSpPr>
        <p:spPr>
          <a:xfrm>
            <a:off x="2326844" y="4524104"/>
            <a:ext cx="6400800" cy="10392"/>
          </a:xfrm>
          <a:prstGeom prst="line">
            <a:avLst/>
          </a:prstGeom>
          <a:noFill/>
          <a:ln w="57150" cap="flat" cmpd="sng" algn="ctr">
            <a:solidFill>
              <a:srgbClr val="00B0F0"/>
            </a:solidFill>
            <a:prstDash val="solid"/>
          </a:ln>
          <a:effectLst>
            <a:outerShdw blurRad="40000" dist="20000" dir="5400000" rotWithShape="0">
              <a:srgbClr val="000000">
                <a:alpha val="38000"/>
              </a:srgbClr>
            </a:outerShdw>
          </a:effectLst>
        </p:spPr>
      </p:cxnSp>
      <p:sp>
        <p:nvSpPr>
          <p:cNvPr id="85" name="TextBox 84"/>
          <p:cNvSpPr txBox="1"/>
          <p:nvPr/>
        </p:nvSpPr>
        <p:spPr>
          <a:xfrm>
            <a:off x="4384244" y="4525011"/>
            <a:ext cx="1696298"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0070C0"/>
                </a:solidFill>
                <a:effectLst/>
                <a:uLnTx/>
                <a:uFillTx/>
              </a:rPr>
              <a:t>Connectivity Service</a:t>
            </a:r>
          </a:p>
        </p:txBody>
      </p:sp>
      <p:grpSp>
        <p:nvGrpSpPr>
          <p:cNvPr id="86" name="Group 16"/>
          <p:cNvGrpSpPr/>
          <p:nvPr/>
        </p:nvGrpSpPr>
        <p:grpSpPr>
          <a:xfrm>
            <a:off x="160326" y="2438698"/>
            <a:ext cx="1939057" cy="3490812"/>
            <a:chOff x="472716" y="709672"/>
            <a:chExt cx="1939057" cy="2618109"/>
          </a:xfrm>
        </p:grpSpPr>
        <p:sp>
          <p:nvSpPr>
            <p:cNvPr id="87" name="Oval 86"/>
            <p:cNvSpPr/>
            <p:nvPr/>
          </p:nvSpPr>
          <p:spPr>
            <a:xfrm>
              <a:off x="548916" y="948571"/>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88" name="TextBox 87"/>
            <p:cNvSpPr txBox="1"/>
            <p:nvPr/>
          </p:nvSpPr>
          <p:spPr>
            <a:xfrm>
              <a:off x="703980" y="930652"/>
              <a:ext cx="1707793"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89" name="Oval 88"/>
            <p:cNvSpPr/>
            <p:nvPr/>
          </p:nvSpPr>
          <p:spPr>
            <a:xfrm>
              <a:off x="548916" y="117297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90" name="TextBox 89"/>
            <p:cNvSpPr txBox="1"/>
            <p:nvPr/>
          </p:nvSpPr>
          <p:spPr>
            <a:xfrm>
              <a:off x="703979" y="1161931"/>
              <a:ext cx="1376254"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91" name="Oval 90"/>
            <p:cNvSpPr/>
            <p:nvPr/>
          </p:nvSpPr>
          <p:spPr>
            <a:xfrm>
              <a:off x="548916" y="747772"/>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92" name="TextBox 91"/>
            <p:cNvSpPr txBox="1"/>
            <p:nvPr/>
          </p:nvSpPr>
          <p:spPr>
            <a:xfrm>
              <a:off x="703979" y="709672"/>
              <a:ext cx="1707794"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93" name="Straight Connector 92"/>
            <p:cNvCxnSpPr/>
            <p:nvPr/>
          </p:nvCxnSpPr>
          <p:spPr>
            <a:xfrm flipH="1">
              <a:off x="588724" y="2528346"/>
              <a:ext cx="216024" cy="146917"/>
            </a:xfrm>
            <a:prstGeom prst="line">
              <a:avLst/>
            </a:prstGeom>
            <a:noFill/>
            <a:ln w="28575" cap="flat" cmpd="sng" algn="ctr">
              <a:solidFill>
                <a:srgbClr val="0033CC"/>
              </a:solidFill>
              <a:prstDash val="solid"/>
              <a:headEnd type="none" w="med" len="sm"/>
              <a:tailEnd type="none" w="med" len="sm"/>
            </a:ln>
            <a:effectLst/>
          </p:spPr>
        </p:cxnSp>
        <p:sp>
          <p:nvSpPr>
            <p:cNvPr id="94" name="TextBox 93"/>
            <p:cNvSpPr txBox="1"/>
            <p:nvPr/>
          </p:nvSpPr>
          <p:spPr>
            <a:xfrm>
              <a:off x="923666" y="2475755"/>
              <a:ext cx="84288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95" name="Straight Connector 94"/>
            <p:cNvCxnSpPr/>
            <p:nvPr/>
          </p:nvCxnSpPr>
          <p:spPr>
            <a:xfrm flipH="1">
              <a:off x="547164" y="2830378"/>
              <a:ext cx="216024" cy="146917"/>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96" name="TextBox 95"/>
            <p:cNvSpPr txBox="1"/>
            <p:nvPr/>
          </p:nvSpPr>
          <p:spPr>
            <a:xfrm>
              <a:off x="889999" y="2777787"/>
              <a:ext cx="1395973"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97" name="Straight Connector 96"/>
            <p:cNvCxnSpPr/>
            <p:nvPr/>
          </p:nvCxnSpPr>
          <p:spPr>
            <a:xfrm flipH="1">
              <a:off x="589792" y="2311305"/>
              <a:ext cx="216024" cy="146917"/>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98" name="TextBox 97"/>
            <p:cNvSpPr txBox="1"/>
            <p:nvPr/>
          </p:nvSpPr>
          <p:spPr>
            <a:xfrm>
              <a:off x="916840" y="2228735"/>
              <a:ext cx="827856"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99" name="Oval 98"/>
            <p:cNvSpPr/>
            <p:nvPr/>
          </p:nvSpPr>
          <p:spPr>
            <a:xfrm>
              <a:off x="472716" y="1627472"/>
              <a:ext cx="457200" cy="264423"/>
            </a:xfrm>
            <a:prstGeom prst="ellipse">
              <a:avLst/>
            </a:prstGeom>
            <a:noFill/>
            <a:ln w="38100" cap="flat" cmpd="sng" algn="ctr">
              <a:solidFill>
                <a:srgbClr val="FFCC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Verdana"/>
                <a:cs typeface="+mn-cs"/>
              </a:endParaRPr>
            </a:p>
          </p:txBody>
        </p:sp>
        <p:sp>
          <p:nvSpPr>
            <p:cNvPr id="100" name="Oval 99"/>
            <p:cNvSpPr/>
            <p:nvPr/>
          </p:nvSpPr>
          <p:spPr>
            <a:xfrm>
              <a:off x="472716" y="1951167"/>
              <a:ext cx="457200" cy="264423"/>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Verdana"/>
                <a:cs typeface="+mn-cs"/>
              </a:endParaRPr>
            </a:p>
          </p:txBody>
        </p:sp>
        <p:sp>
          <p:nvSpPr>
            <p:cNvPr id="101" name="TextBox 100"/>
            <p:cNvSpPr txBox="1"/>
            <p:nvPr/>
          </p:nvSpPr>
          <p:spPr>
            <a:xfrm>
              <a:off x="929916" y="1627472"/>
              <a:ext cx="84288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102" name="TextBox 101"/>
            <p:cNvSpPr txBox="1"/>
            <p:nvPr/>
          </p:nvSpPr>
          <p:spPr>
            <a:xfrm>
              <a:off x="929916" y="1938591"/>
              <a:ext cx="84288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103" name="TextBox 102"/>
            <p:cNvSpPr txBox="1"/>
            <p:nvPr/>
          </p:nvSpPr>
          <p:spPr>
            <a:xfrm>
              <a:off x="703979" y="1348740"/>
              <a:ext cx="1376254"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104" name="Rectangle 103"/>
            <p:cNvSpPr/>
            <p:nvPr/>
          </p:nvSpPr>
          <p:spPr>
            <a:xfrm>
              <a:off x="560512" y="1377971"/>
              <a:ext cx="140804" cy="146030"/>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105" name="Straight Connector 104"/>
            <p:cNvCxnSpPr/>
            <p:nvPr/>
          </p:nvCxnSpPr>
          <p:spPr>
            <a:xfrm>
              <a:off x="560512" y="3105136"/>
              <a:ext cx="287696" cy="90987"/>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106" name="Straight Connector 105"/>
            <p:cNvCxnSpPr/>
            <p:nvPr/>
          </p:nvCxnSpPr>
          <p:spPr>
            <a:xfrm>
              <a:off x="560512" y="3258771"/>
              <a:ext cx="287696" cy="69010"/>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107" name="TextBox 106"/>
            <p:cNvSpPr txBox="1"/>
            <p:nvPr/>
          </p:nvSpPr>
          <p:spPr>
            <a:xfrm>
              <a:off x="907056" y="3105136"/>
              <a:ext cx="102250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grpSp>
      <p:sp>
        <p:nvSpPr>
          <p:cNvPr id="108" name="TextBox 107"/>
          <p:cNvSpPr txBox="1"/>
          <p:nvPr/>
        </p:nvSpPr>
        <p:spPr>
          <a:xfrm>
            <a:off x="2287864" y="2597515"/>
            <a:ext cx="1258180"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Shared Context</a:t>
            </a:r>
            <a:endParaRPr kumimoji="0" lang="en-US" sz="1200" b="0" i="0" u="none" strike="noStrike" kern="0" cap="none" spc="0" normalizeH="0" baseline="0" noProof="0" smtClean="0">
              <a:ln>
                <a:noFill/>
              </a:ln>
              <a:solidFill>
                <a:srgbClr val="000000"/>
              </a:solidFill>
              <a:effectLst/>
              <a:uLnTx/>
              <a:uFillTx/>
            </a:endParaRPr>
          </a:p>
        </p:txBody>
      </p:sp>
      <p:sp>
        <p:nvSpPr>
          <p:cNvPr id="109" name="TextBox 108"/>
          <p:cNvSpPr txBox="1"/>
          <p:nvPr/>
        </p:nvSpPr>
        <p:spPr>
          <a:xfrm>
            <a:off x="280862" y="1051967"/>
            <a:ext cx="8422506" cy="1169551"/>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Shared </a:t>
            </a:r>
            <a:r>
              <a:rPr kumimoji="0" lang="en-US" sz="1400" b="0" i="1" u="none" strike="noStrike" kern="0" cap="none" spc="0" normalizeH="0" baseline="0" noProof="0" smtClean="0">
                <a:ln>
                  <a:noFill/>
                </a:ln>
                <a:solidFill>
                  <a:srgbClr val="000000"/>
                </a:solidFill>
                <a:effectLst/>
                <a:uLnTx/>
                <a:uFillTx/>
              </a:rPr>
              <a:t>Context</a:t>
            </a:r>
            <a:r>
              <a:rPr kumimoji="0" lang="en-US" sz="1400" b="0" i="0" u="none" strike="noStrike" kern="0" cap="none" spc="0" normalizeH="0" baseline="0" noProof="0" smtClean="0">
                <a:ln>
                  <a:noFill/>
                </a:ln>
                <a:solidFill>
                  <a:srgbClr val="000000"/>
                </a:solidFill>
                <a:effectLst/>
                <a:uLnTx/>
                <a:uFillTx/>
              </a:rPr>
              <a:t> defined by the set of </a:t>
            </a:r>
            <a:r>
              <a:rPr kumimoji="0" lang="en-US" sz="1400" b="0" i="1" u="none" strike="noStrike" kern="0" cap="none" spc="0" normalizeH="0" baseline="0" noProof="0" err="1" smtClean="0">
                <a:ln>
                  <a:noFill/>
                </a:ln>
                <a:solidFill>
                  <a:srgbClr val="000000"/>
                </a:solidFill>
                <a:effectLst/>
                <a:uLnTx/>
                <a:uFillTx/>
              </a:rPr>
              <a:t>ServiceEndPoints</a:t>
            </a:r>
            <a:endParaRPr kumimoji="0" lang="en-US" sz="1400" b="0" i="1" u="none" strike="noStrike" kern="0" cap="none" spc="0" normalizeH="0" baseline="0" noProof="0" smtClean="0">
              <a:ln>
                <a:noFill/>
              </a:ln>
              <a:solidFill>
                <a:srgbClr val="000000"/>
              </a:solidFill>
              <a:effectLst/>
              <a:uLnTx/>
              <a:uFillTx/>
            </a:endParaRPr>
          </a:p>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No </a:t>
            </a:r>
            <a:r>
              <a:rPr kumimoji="0" lang="en-US" sz="1400" b="0" i="1" u="none" strike="noStrike" kern="0" cap="none" spc="0" normalizeH="0" baseline="0" noProof="0" smtClean="0">
                <a:ln>
                  <a:noFill/>
                </a:ln>
                <a:solidFill>
                  <a:srgbClr val="000000"/>
                </a:solidFill>
                <a:effectLst/>
                <a:uLnTx/>
                <a:uFillTx/>
              </a:rPr>
              <a:t>Topology</a:t>
            </a:r>
            <a:r>
              <a:rPr kumimoji="0" lang="en-US" sz="1400" b="0" i="0" u="none" strike="noStrike" kern="0" cap="none" spc="0" normalizeH="0" baseline="0" noProof="0" smtClean="0">
                <a:ln>
                  <a:noFill/>
                </a:ln>
                <a:solidFill>
                  <a:srgbClr val="000000"/>
                </a:solidFill>
                <a:effectLst/>
                <a:uLnTx/>
                <a:uFillTx/>
              </a:rPr>
              <a:t> exposed - Retrieving topology will return empty</a:t>
            </a:r>
          </a:p>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a:t>
            </a:r>
            <a:r>
              <a:rPr kumimoji="0" lang="en-US" sz="1400" b="0" i="1" u="none" strike="noStrike" kern="0" cap="none" spc="0" normalizeH="0" baseline="0" noProof="0" err="1" smtClean="0">
                <a:ln>
                  <a:noFill/>
                </a:ln>
                <a:solidFill>
                  <a:srgbClr val="000000"/>
                </a:solidFill>
                <a:effectLst/>
                <a:uLnTx/>
                <a:uFillTx/>
              </a:rPr>
              <a:t>ConnectivityService</a:t>
            </a:r>
            <a:r>
              <a:rPr kumimoji="0" lang="en-US" sz="1400" b="0" i="0" u="none" strike="noStrike" kern="0" cap="none" spc="0" normalizeH="0" baseline="0" noProof="0" smtClean="0">
                <a:ln>
                  <a:noFill/>
                </a:ln>
                <a:solidFill>
                  <a:srgbClr val="000000"/>
                </a:solidFill>
                <a:effectLst/>
                <a:uLnTx/>
                <a:uFillTx/>
              </a:rPr>
              <a:t> can be requested between </a:t>
            </a:r>
            <a:r>
              <a:rPr kumimoji="0" lang="en-US" sz="1400" b="0" i="1" u="none" strike="noStrike" kern="0" cap="none" spc="0" normalizeH="0" baseline="0" noProof="0" err="1" smtClean="0">
                <a:ln>
                  <a:noFill/>
                </a:ln>
                <a:solidFill>
                  <a:srgbClr val="000000"/>
                </a:solidFill>
                <a:effectLst/>
                <a:uLnTx/>
                <a:uFillTx/>
              </a:rPr>
              <a:t>ServiceEndPoints</a:t>
            </a:r>
            <a:endParaRPr kumimoji="0" lang="en-US" sz="1400" b="0" i="1" u="none" strike="noStrike" kern="0" cap="none" spc="0" normalizeH="0" baseline="0" noProof="0" smtClean="0">
              <a:ln>
                <a:noFill/>
              </a:ln>
              <a:solidFill>
                <a:srgbClr val="000000"/>
              </a:solidFill>
              <a:effectLst/>
              <a:uLnTx/>
              <a:uFillTx/>
            </a:endParaRPr>
          </a:p>
          <a:p>
            <a:pPr marL="0" marR="0" lvl="1"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1" u="none" strike="noStrike" kern="0" cap="none" spc="0" normalizeH="0" baseline="0" noProof="0" smtClean="0">
                <a:ln>
                  <a:noFill/>
                </a:ln>
                <a:solidFill>
                  <a:srgbClr val="000000"/>
                </a:solidFill>
                <a:effectLst/>
                <a:uLnTx/>
                <a:uFillTx/>
              </a:rPr>
              <a:t>  </a:t>
            </a:r>
            <a:r>
              <a:rPr kumimoji="0" lang="en-US" sz="1400" b="0" i="0" u="none" strike="noStrike" kern="0" cap="none" spc="0" normalizeH="0" baseline="0" noProof="0" smtClean="0">
                <a:ln>
                  <a:noFill/>
                </a:ln>
                <a:solidFill>
                  <a:srgbClr val="000000"/>
                </a:solidFill>
                <a:effectLst/>
                <a:uLnTx/>
                <a:uFillTx/>
              </a:rPr>
              <a:t>Client provides input </a:t>
            </a:r>
            <a:r>
              <a:rPr kumimoji="0" lang="en-US" sz="1400" b="0" i="1" u="none" strike="noStrike" kern="0" cap="none" spc="0" normalizeH="0" baseline="0" noProof="0" err="1" smtClean="0">
                <a:ln>
                  <a:noFill/>
                </a:ln>
                <a:solidFill>
                  <a:srgbClr val="000000"/>
                </a:solidFill>
                <a:effectLst/>
                <a:uLnTx/>
                <a:uFillTx/>
              </a:rPr>
              <a:t>ConnectivityConstraints</a:t>
            </a:r>
            <a:r>
              <a:rPr kumimoji="0" lang="en-US" sz="1400" b="0" i="0" u="none" strike="noStrike" kern="0" cap="none" spc="0" normalizeH="0" baseline="0" noProof="0" smtClean="0">
                <a:ln>
                  <a:noFill/>
                </a:ln>
                <a:solidFill>
                  <a:srgbClr val="000000"/>
                </a:solidFill>
                <a:effectLst/>
                <a:uLnTx/>
                <a:uFillTx/>
              </a:rPr>
              <a:t> – Capacity/BW is the only required input</a:t>
            </a:r>
          </a:p>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Associated </a:t>
            </a:r>
            <a:r>
              <a:rPr kumimoji="0" lang="en-US" sz="1400" b="0" i="1" u="none" strike="noStrike" kern="0" cap="none" spc="0" normalizeH="0" baseline="0" noProof="0" smtClean="0">
                <a:ln>
                  <a:noFill/>
                </a:ln>
                <a:solidFill>
                  <a:srgbClr val="000000"/>
                </a:solidFill>
                <a:effectLst/>
                <a:uLnTx/>
                <a:uFillTx/>
              </a:rPr>
              <a:t>Connection</a:t>
            </a:r>
            <a:r>
              <a:rPr kumimoji="0" lang="en-US" sz="1400" b="0" i="0" u="none" strike="noStrike" kern="0" cap="none" spc="0" normalizeH="0" baseline="0" noProof="0" smtClean="0">
                <a:ln>
                  <a:noFill/>
                </a:ln>
                <a:solidFill>
                  <a:srgbClr val="000000"/>
                </a:solidFill>
                <a:effectLst/>
                <a:uLnTx/>
                <a:uFillTx/>
              </a:rPr>
              <a:t> representing network resources is created/returned to Client</a:t>
            </a:r>
          </a:p>
        </p:txBody>
      </p:sp>
      <p:sp>
        <p:nvSpPr>
          <p:cNvPr id="37" name="Slide Number Placeholder 36"/>
          <p:cNvSpPr>
            <a:spLocks noGrp="1"/>
          </p:cNvSpPr>
          <p:nvPr>
            <p:ph type="sldNum" sz="quarter" idx="4"/>
          </p:nvPr>
        </p:nvSpPr>
        <p:spPr/>
        <p:txBody>
          <a:bodyPr/>
          <a:lstStyle/>
          <a:p>
            <a:fld id="{95FB27F1-C2FE-E646-9E41-8F3092BBAFAE}" type="slidenum">
              <a:rPr lang="en-US" smtClean="0"/>
              <a:pPr/>
              <a:t>31</a:t>
            </a:fld>
            <a:endParaRPr lang="en-US"/>
          </a:p>
        </p:txBody>
      </p:sp>
      <p:sp>
        <p:nvSpPr>
          <p:cNvPr id="38" name="Footer Placeholder 37"/>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138000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83" grpId="0"/>
      <p:bldP spid="8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4372" y="374546"/>
            <a:ext cx="8229600" cy="503238"/>
          </a:xfrm>
        </p:spPr>
        <p:txBody>
          <a:bodyPr/>
          <a:lstStyle/>
          <a:p>
            <a:r>
              <a:rPr lang="it-IT" smtClean="0"/>
              <a:t>Client-1 </a:t>
            </a:r>
            <a:r>
              <a:rPr lang="it-IT" smtClean="0">
                <a:solidFill>
                  <a:srgbClr val="FF0000"/>
                </a:solidFill>
              </a:rPr>
              <a:t>(Red) </a:t>
            </a:r>
            <a:r>
              <a:rPr lang="it-IT" smtClean="0"/>
              <a:t>Shared</a:t>
            </a:r>
            <a:r>
              <a:rPr lang="it-IT" smtClean="0">
                <a:solidFill>
                  <a:srgbClr val="00B050"/>
                </a:solidFill>
              </a:rPr>
              <a:t> </a:t>
            </a:r>
            <a:r>
              <a:rPr lang="it-IT" smtClean="0"/>
              <a:t>Context</a:t>
            </a:r>
            <a:br>
              <a:rPr lang="it-IT" smtClean="0"/>
            </a:br>
            <a:r>
              <a:rPr lang="it-IT" smtClean="0"/>
              <a:t>(Single Node Topology example)</a:t>
            </a:r>
            <a:endParaRPr lang="en-US"/>
          </a:p>
        </p:txBody>
      </p:sp>
      <p:sp>
        <p:nvSpPr>
          <p:cNvPr id="117" name="Rectangle 116"/>
          <p:cNvSpPr/>
          <p:nvPr/>
        </p:nvSpPr>
        <p:spPr>
          <a:xfrm>
            <a:off x="2087000" y="2349501"/>
            <a:ext cx="6515980" cy="3657600"/>
          </a:xfrm>
          <a:prstGeom prst="rect">
            <a:avLst/>
          </a:prstGeom>
          <a:solidFill>
            <a:srgbClr val="FF0000">
              <a:alpha val="4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118" name="Oval 117"/>
          <p:cNvSpPr/>
          <p:nvPr/>
        </p:nvSpPr>
        <p:spPr>
          <a:xfrm>
            <a:off x="2354580" y="2552700"/>
            <a:ext cx="6016914" cy="3251200"/>
          </a:xfrm>
          <a:prstGeom prst="ellipse">
            <a:avLst/>
          </a:prstGeom>
          <a:noFill/>
          <a:ln w="57150" cap="flat" cmpd="sng" algn="ctr">
            <a:solidFill>
              <a:srgbClr val="FFCC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119" name="Oval 118"/>
          <p:cNvSpPr/>
          <p:nvPr/>
        </p:nvSpPr>
        <p:spPr>
          <a:xfrm>
            <a:off x="2498850" y="2720819"/>
            <a:ext cx="5688632" cy="2713751"/>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120" name="TextBox 119"/>
          <p:cNvSpPr txBox="1"/>
          <p:nvPr/>
        </p:nvSpPr>
        <p:spPr>
          <a:xfrm>
            <a:off x="5136491" y="5434570"/>
            <a:ext cx="49244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C000"/>
                </a:solidFill>
                <a:effectLst/>
                <a:uLnTx/>
                <a:uFillTx/>
              </a:rPr>
              <a:t>ETH</a:t>
            </a:r>
          </a:p>
        </p:txBody>
      </p:sp>
      <p:sp>
        <p:nvSpPr>
          <p:cNvPr id="121" name="Oval 120"/>
          <p:cNvSpPr/>
          <p:nvPr/>
        </p:nvSpPr>
        <p:spPr>
          <a:xfrm>
            <a:off x="2429818" y="4036028"/>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22" name="Oval 121"/>
          <p:cNvSpPr/>
          <p:nvPr/>
        </p:nvSpPr>
        <p:spPr>
          <a:xfrm>
            <a:off x="4945380" y="2636759"/>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23" name="Oval 122"/>
          <p:cNvSpPr/>
          <p:nvPr/>
        </p:nvSpPr>
        <p:spPr>
          <a:xfrm>
            <a:off x="8111282" y="3957559"/>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124" name="Straight Connector 123"/>
          <p:cNvCxnSpPr>
            <a:stCxn id="121" idx="2"/>
            <a:endCxn id="157" idx="6"/>
          </p:cNvCxnSpPr>
          <p:nvPr/>
        </p:nvCxnSpPr>
        <p:spPr>
          <a:xfrm flipH="1" flipV="1">
            <a:off x="2125980" y="4115272"/>
            <a:ext cx="303838" cy="22357"/>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125" name="Straight Connector 124"/>
          <p:cNvCxnSpPr>
            <a:stCxn id="158" idx="2"/>
            <a:endCxn id="123" idx="6"/>
          </p:cNvCxnSpPr>
          <p:nvPr/>
        </p:nvCxnSpPr>
        <p:spPr>
          <a:xfrm flipH="1">
            <a:off x="8263682" y="4013671"/>
            <a:ext cx="263098" cy="45488"/>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126" name="Straight Connector 125"/>
          <p:cNvCxnSpPr>
            <a:stCxn id="127" idx="5"/>
            <a:endCxn id="122" idx="1"/>
          </p:cNvCxnSpPr>
          <p:nvPr/>
        </p:nvCxnSpPr>
        <p:spPr>
          <a:xfrm>
            <a:off x="4812582" y="2421344"/>
            <a:ext cx="155116" cy="24517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127" name="Oval 126"/>
          <p:cNvSpPr/>
          <p:nvPr/>
        </p:nvSpPr>
        <p:spPr>
          <a:xfrm>
            <a:off x="4682500" y="2247900"/>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28" name="Rectangle 127"/>
          <p:cNvSpPr/>
          <p:nvPr/>
        </p:nvSpPr>
        <p:spPr>
          <a:xfrm>
            <a:off x="8112244" y="3771901"/>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129" name="Freeform 128"/>
          <p:cNvSpPr/>
          <p:nvPr/>
        </p:nvSpPr>
        <p:spPr>
          <a:xfrm>
            <a:off x="2551214" y="3921119"/>
            <a:ext cx="5561030" cy="101600"/>
          </a:xfrm>
          <a:custGeom>
            <a:avLst/>
            <a:gdLst>
              <a:gd name="connsiteX0" fmla="*/ 0 w 6527800"/>
              <a:gd name="connsiteY0" fmla="*/ 25400 h 575733"/>
              <a:gd name="connsiteX1" fmla="*/ 3048000 w 6527800"/>
              <a:gd name="connsiteY1" fmla="*/ 571500 h 575733"/>
              <a:gd name="connsiteX2" fmla="*/ 6527800 w 6527800"/>
              <a:gd name="connsiteY2" fmla="*/ 0 h 575733"/>
              <a:gd name="connsiteX3" fmla="*/ 6527800 w 6527800"/>
              <a:gd name="connsiteY3" fmla="*/ 0 h 575733"/>
            </a:gdLst>
            <a:ahLst/>
            <a:cxnLst>
              <a:cxn ang="0">
                <a:pos x="connsiteX0" y="connsiteY0"/>
              </a:cxn>
              <a:cxn ang="0">
                <a:pos x="connsiteX1" y="connsiteY1"/>
              </a:cxn>
              <a:cxn ang="0">
                <a:pos x="connsiteX2" y="connsiteY2"/>
              </a:cxn>
              <a:cxn ang="0">
                <a:pos x="connsiteX3" y="connsiteY3"/>
              </a:cxn>
            </a:cxnLst>
            <a:rect l="l" t="t" r="r" b="b"/>
            <a:pathLst>
              <a:path w="6527800" h="575733">
                <a:moveTo>
                  <a:pt x="0" y="25400"/>
                </a:moveTo>
                <a:cubicBezTo>
                  <a:pt x="980016" y="300566"/>
                  <a:pt x="1960033" y="575733"/>
                  <a:pt x="3048000" y="571500"/>
                </a:cubicBezTo>
                <a:cubicBezTo>
                  <a:pt x="4135967" y="567267"/>
                  <a:pt x="6527800" y="0"/>
                  <a:pt x="6527800" y="0"/>
                </a:cubicBezTo>
                <a:lnTo>
                  <a:pt x="6527800" y="0"/>
                </a:lnTo>
              </a:path>
            </a:pathLst>
          </a:custGeom>
          <a:noFill/>
          <a:ln w="571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130" name="TextBox 129"/>
          <p:cNvSpPr txBox="1"/>
          <p:nvPr/>
        </p:nvSpPr>
        <p:spPr>
          <a:xfrm>
            <a:off x="4754815" y="3605770"/>
            <a:ext cx="1032655"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17BB7E">
                    <a:lumMod val="75000"/>
                  </a:srgbClr>
                </a:solidFill>
                <a:effectLst/>
                <a:uLnTx/>
                <a:uFillTx/>
              </a:rPr>
              <a:t>Connection</a:t>
            </a:r>
          </a:p>
        </p:txBody>
      </p:sp>
      <p:sp>
        <p:nvSpPr>
          <p:cNvPr id="131" name="TextBox 130"/>
          <p:cNvSpPr txBox="1"/>
          <p:nvPr/>
        </p:nvSpPr>
        <p:spPr>
          <a:xfrm>
            <a:off x="4418214" y="4700121"/>
            <a:ext cx="1696298"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0070C0"/>
                </a:solidFill>
                <a:effectLst/>
                <a:uLnTx/>
                <a:uFillTx/>
              </a:rPr>
              <a:t>Connectivity Service</a:t>
            </a:r>
          </a:p>
        </p:txBody>
      </p:sp>
      <p:sp>
        <p:nvSpPr>
          <p:cNvPr id="132" name="Freeform 131"/>
          <p:cNvSpPr/>
          <p:nvPr/>
        </p:nvSpPr>
        <p:spPr>
          <a:xfrm>
            <a:off x="2075180" y="4059767"/>
            <a:ext cx="6527800" cy="640352"/>
          </a:xfrm>
          <a:custGeom>
            <a:avLst/>
            <a:gdLst>
              <a:gd name="connsiteX0" fmla="*/ 0 w 6527800"/>
              <a:gd name="connsiteY0" fmla="*/ 25400 h 575733"/>
              <a:gd name="connsiteX1" fmla="*/ 3048000 w 6527800"/>
              <a:gd name="connsiteY1" fmla="*/ 571500 h 575733"/>
              <a:gd name="connsiteX2" fmla="*/ 6527800 w 6527800"/>
              <a:gd name="connsiteY2" fmla="*/ 0 h 575733"/>
              <a:gd name="connsiteX3" fmla="*/ 6527800 w 6527800"/>
              <a:gd name="connsiteY3" fmla="*/ 0 h 575733"/>
            </a:gdLst>
            <a:ahLst/>
            <a:cxnLst>
              <a:cxn ang="0">
                <a:pos x="connsiteX0" y="connsiteY0"/>
              </a:cxn>
              <a:cxn ang="0">
                <a:pos x="connsiteX1" y="connsiteY1"/>
              </a:cxn>
              <a:cxn ang="0">
                <a:pos x="connsiteX2" y="connsiteY2"/>
              </a:cxn>
              <a:cxn ang="0">
                <a:pos x="connsiteX3" y="connsiteY3"/>
              </a:cxn>
            </a:cxnLst>
            <a:rect l="l" t="t" r="r" b="b"/>
            <a:pathLst>
              <a:path w="6527800" h="575733">
                <a:moveTo>
                  <a:pt x="0" y="25400"/>
                </a:moveTo>
                <a:cubicBezTo>
                  <a:pt x="980016" y="300566"/>
                  <a:pt x="1960033" y="575733"/>
                  <a:pt x="3048000" y="571500"/>
                </a:cubicBezTo>
                <a:cubicBezTo>
                  <a:pt x="4135967" y="567267"/>
                  <a:pt x="6527800" y="0"/>
                  <a:pt x="6527800" y="0"/>
                </a:cubicBezTo>
                <a:lnTo>
                  <a:pt x="6527800" y="0"/>
                </a:lnTo>
              </a:path>
            </a:pathLst>
          </a:custGeom>
          <a:noFill/>
          <a:ln w="5715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133" name="TextBox 132"/>
          <p:cNvSpPr txBox="1"/>
          <p:nvPr/>
        </p:nvSpPr>
        <p:spPr>
          <a:xfrm>
            <a:off x="2087000" y="2349502"/>
            <a:ext cx="1258180"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Shared Context</a:t>
            </a:r>
            <a:endParaRPr kumimoji="0" lang="en-US" sz="1200" b="0" i="0" u="none" strike="noStrike" kern="0" cap="none" spc="0" normalizeH="0" baseline="0" noProof="0" smtClean="0">
              <a:ln>
                <a:noFill/>
              </a:ln>
              <a:solidFill>
                <a:srgbClr val="000000"/>
              </a:solidFill>
              <a:effectLst/>
              <a:uLnTx/>
              <a:uFillTx/>
            </a:endParaRPr>
          </a:p>
        </p:txBody>
      </p:sp>
      <p:grpSp>
        <p:nvGrpSpPr>
          <p:cNvPr id="134" name="Group 47"/>
          <p:cNvGrpSpPr/>
          <p:nvPr/>
        </p:nvGrpSpPr>
        <p:grpSpPr>
          <a:xfrm>
            <a:off x="236526" y="2438698"/>
            <a:ext cx="1939057" cy="3490812"/>
            <a:chOff x="472716" y="709672"/>
            <a:chExt cx="1939057" cy="2618109"/>
          </a:xfrm>
        </p:grpSpPr>
        <p:sp>
          <p:nvSpPr>
            <p:cNvPr id="135" name="Oval 134"/>
            <p:cNvSpPr/>
            <p:nvPr/>
          </p:nvSpPr>
          <p:spPr>
            <a:xfrm>
              <a:off x="548916" y="948571"/>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136" name="TextBox 135"/>
            <p:cNvSpPr txBox="1"/>
            <p:nvPr/>
          </p:nvSpPr>
          <p:spPr>
            <a:xfrm>
              <a:off x="703980" y="930652"/>
              <a:ext cx="1707793"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137" name="Oval 136"/>
            <p:cNvSpPr/>
            <p:nvPr/>
          </p:nvSpPr>
          <p:spPr>
            <a:xfrm>
              <a:off x="548916" y="117297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138" name="TextBox 137"/>
            <p:cNvSpPr txBox="1"/>
            <p:nvPr/>
          </p:nvSpPr>
          <p:spPr>
            <a:xfrm>
              <a:off x="703979" y="1161931"/>
              <a:ext cx="1376254"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139" name="Oval 138"/>
            <p:cNvSpPr/>
            <p:nvPr/>
          </p:nvSpPr>
          <p:spPr>
            <a:xfrm>
              <a:off x="548916" y="747772"/>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140" name="TextBox 139"/>
            <p:cNvSpPr txBox="1"/>
            <p:nvPr/>
          </p:nvSpPr>
          <p:spPr>
            <a:xfrm>
              <a:off x="703979" y="709672"/>
              <a:ext cx="1707794"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141" name="Straight Connector 140"/>
            <p:cNvCxnSpPr/>
            <p:nvPr/>
          </p:nvCxnSpPr>
          <p:spPr>
            <a:xfrm flipH="1">
              <a:off x="588724" y="2528346"/>
              <a:ext cx="216024" cy="146917"/>
            </a:xfrm>
            <a:prstGeom prst="line">
              <a:avLst/>
            </a:prstGeom>
            <a:noFill/>
            <a:ln w="28575" cap="flat" cmpd="sng" algn="ctr">
              <a:solidFill>
                <a:srgbClr val="0033CC"/>
              </a:solidFill>
              <a:prstDash val="solid"/>
              <a:headEnd type="none" w="med" len="sm"/>
              <a:tailEnd type="none" w="med" len="sm"/>
            </a:ln>
            <a:effectLst/>
          </p:spPr>
        </p:cxnSp>
        <p:sp>
          <p:nvSpPr>
            <p:cNvPr id="142" name="TextBox 141"/>
            <p:cNvSpPr txBox="1"/>
            <p:nvPr/>
          </p:nvSpPr>
          <p:spPr>
            <a:xfrm>
              <a:off x="923666" y="2475755"/>
              <a:ext cx="84288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143" name="Straight Connector 142"/>
            <p:cNvCxnSpPr/>
            <p:nvPr/>
          </p:nvCxnSpPr>
          <p:spPr>
            <a:xfrm flipH="1">
              <a:off x="547164" y="2830378"/>
              <a:ext cx="216024" cy="146917"/>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144" name="TextBox 143"/>
            <p:cNvSpPr txBox="1"/>
            <p:nvPr/>
          </p:nvSpPr>
          <p:spPr>
            <a:xfrm>
              <a:off x="889999" y="2777787"/>
              <a:ext cx="1395973"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145" name="Straight Connector 144"/>
            <p:cNvCxnSpPr/>
            <p:nvPr/>
          </p:nvCxnSpPr>
          <p:spPr>
            <a:xfrm flipH="1">
              <a:off x="589792" y="2311305"/>
              <a:ext cx="216024" cy="146917"/>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146" name="TextBox 145"/>
            <p:cNvSpPr txBox="1"/>
            <p:nvPr/>
          </p:nvSpPr>
          <p:spPr>
            <a:xfrm>
              <a:off x="916840" y="2228735"/>
              <a:ext cx="827856"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147" name="Oval 146"/>
            <p:cNvSpPr/>
            <p:nvPr/>
          </p:nvSpPr>
          <p:spPr>
            <a:xfrm>
              <a:off x="472716" y="1627472"/>
              <a:ext cx="457200" cy="264423"/>
            </a:xfrm>
            <a:prstGeom prst="ellipse">
              <a:avLst/>
            </a:prstGeom>
            <a:noFill/>
            <a:ln w="38100" cap="flat" cmpd="sng" algn="ctr">
              <a:solidFill>
                <a:srgbClr val="FFCC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Verdana"/>
                <a:cs typeface="+mn-cs"/>
              </a:endParaRPr>
            </a:p>
          </p:txBody>
        </p:sp>
        <p:sp>
          <p:nvSpPr>
            <p:cNvPr id="148" name="Oval 147"/>
            <p:cNvSpPr/>
            <p:nvPr/>
          </p:nvSpPr>
          <p:spPr>
            <a:xfrm>
              <a:off x="472716" y="1951167"/>
              <a:ext cx="457200" cy="264423"/>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Verdana"/>
                <a:cs typeface="+mn-cs"/>
              </a:endParaRPr>
            </a:p>
          </p:txBody>
        </p:sp>
        <p:sp>
          <p:nvSpPr>
            <p:cNvPr id="149" name="TextBox 148"/>
            <p:cNvSpPr txBox="1"/>
            <p:nvPr/>
          </p:nvSpPr>
          <p:spPr>
            <a:xfrm>
              <a:off x="929916" y="1627472"/>
              <a:ext cx="84288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150" name="TextBox 149"/>
            <p:cNvSpPr txBox="1"/>
            <p:nvPr/>
          </p:nvSpPr>
          <p:spPr>
            <a:xfrm>
              <a:off x="929916" y="1938591"/>
              <a:ext cx="84288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151" name="TextBox 150"/>
            <p:cNvSpPr txBox="1"/>
            <p:nvPr/>
          </p:nvSpPr>
          <p:spPr>
            <a:xfrm>
              <a:off x="703979" y="1348740"/>
              <a:ext cx="1376254"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152" name="Rectangle 151"/>
            <p:cNvSpPr/>
            <p:nvPr/>
          </p:nvSpPr>
          <p:spPr>
            <a:xfrm>
              <a:off x="560512" y="1377971"/>
              <a:ext cx="140804" cy="146030"/>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153" name="Straight Connector 152"/>
            <p:cNvCxnSpPr/>
            <p:nvPr/>
          </p:nvCxnSpPr>
          <p:spPr>
            <a:xfrm>
              <a:off x="560512" y="3105136"/>
              <a:ext cx="287696" cy="90987"/>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154" name="Straight Connector 153"/>
            <p:cNvCxnSpPr/>
            <p:nvPr/>
          </p:nvCxnSpPr>
          <p:spPr>
            <a:xfrm>
              <a:off x="560512" y="3258771"/>
              <a:ext cx="287696" cy="69010"/>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155" name="TextBox 154"/>
            <p:cNvSpPr txBox="1"/>
            <p:nvPr/>
          </p:nvSpPr>
          <p:spPr>
            <a:xfrm>
              <a:off x="907056" y="3105136"/>
              <a:ext cx="102250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grpSp>
      <p:sp>
        <p:nvSpPr>
          <p:cNvPr id="156" name="TextBox 155"/>
          <p:cNvSpPr txBox="1"/>
          <p:nvPr/>
        </p:nvSpPr>
        <p:spPr>
          <a:xfrm>
            <a:off x="278606" y="1140381"/>
            <a:ext cx="8119439" cy="954107"/>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Single Node abstraction example</a:t>
            </a:r>
          </a:p>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Node and its </a:t>
            </a:r>
            <a:r>
              <a:rPr kumimoji="0" lang="en-US" sz="1400" b="0" i="0" u="none" strike="noStrike" kern="0" cap="none" spc="0" normalizeH="0" baseline="0" noProof="0" err="1" smtClean="0">
                <a:ln>
                  <a:noFill/>
                </a:ln>
                <a:solidFill>
                  <a:srgbClr val="000000"/>
                </a:solidFill>
                <a:effectLst/>
                <a:uLnTx/>
                <a:uFillTx/>
              </a:rPr>
              <a:t>NodeEdgePoints</a:t>
            </a:r>
            <a:r>
              <a:rPr kumimoji="0" lang="en-US" sz="1400" b="0" i="0" u="none" strike="noStrike" kern="0" cap="none" spc="0" normalizeH="0" baseline="0" noProof="0" smtClean="0">
                <a:ln>
                  <a:noFill/>
                </a:ln>
                <a:solidFill>
                  <a:srgbClr val="000000"/>
                </a:solidFill>
                <a:effectLst/>
                <a:uLnTx/>
                <a:uFillTx/>
              </a:rPr>
              <a:t> provide some approximation of the network capabilities</a:t>
            </a:r>
          </a:p>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a:t>
            </a:r>
            <a:r>
              <a:rPr kumimoji="0" lang="en-US" sz="1400" b="0" i="0" u="none" strike="noStrike" kern="0" cap="none" spc="0" normalizeH="0" baseline="0" noProof="0" err="1" smtClean="0">
                <a:ln>
                  <a:noFill/>
                </a:ln>
                <a:solidFill>
                  <a:srgbClr val="000000"/>
                </a:solidFill>
                <a:effectLst/>
                <a:uLnTx/>
                <a:uFillTx/>
              </a:rPr>
              <a:t>ConnectivityService</a:t>
            </a:r>
            <a:r>
              <a:rPr kumimoji="0" lang="en-US" sz="1400" b="0" i="0" u="none" strike="noStrike" kern="0" cap="none" spc="0" normalizeH="0" baseline="0" noProof="0" smtClean="0">
                <a:ln>
                  <a:noFill/>
                </a:ln>
                <a:solidFill>
                  <a:srgbClr val="000000"/>
                </a:solidFill>
                <a:effectLst/>
                <a:uLnTx/>
                <a:uFillTx/>
              </a:rPr>
              <a:t> can be requested between </a:t>
            </a:r>
            <a:r>
              <a:rPr kumimoji="0" lang="en-US" sz="1400" b="0" i="0" u="none" strike="noStrike" kern="0" cap="none" spc="0" normalizeH="0" baseline="0" noProof="0" err="1" smtClean="0">
                <a:ln>
                  <a:noFill/>
                </a:ln>
                <a:solidFill>
                  <a:srgbClr val="000000"/>
                </a:solidFill>
                <a:effectLst/>
                <a:uLnTx/>
                <a:uFillTx/>
              </a:rPr>
              <a:t>ServiceEndPoints</a:t>
            </a:r>
            <a:endParaRPr kumimoji="0" lang="en-US" sz="1400" b="0" i="0" u="none" strike="noStrike" kern="0" cap="none" spc="0" normalizeH="0" baseline="0" noProof="0" smtClean="0">
              <a:ln>
                <a:noFill/>
              </a:ln>
              <a:solidFill>
                <a:srgbClr val="000000"/>
              </a:solidFill>
              <a:effectLst/>
              <a:uLnTx/>
              <a:uFillTx/>
            </a:endParaRPr>
          </a:p>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Connections appear as cross-connections across node, no visibility of underlying route</a:t>
            </a:r>
          </a:p>
        </p:txBody>
      </p:sp>
      <p:sp>
        <p:nvSpPr>
          <p:cNvPr id="157" name="Oval 156"/>
          <p:cNvSpPr/>
          <p:nvPr/>
        </p:nvSpPr>
        <p:spPr>
          <a:xfrm>
            <a:off x="1973580" y="4013671"/>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58" name="Oval 157"/>
          <p:cNvSpPr/>
          <p:nvPr/>
        </p:nvSpPr>
        <p:spPr>
          <a:xfrm>
            <a:off x="8526780" y="3912071"/>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59" name="Rectangle 158"/>
          <p:cNvSpPr/>
          <p:nvPr/>
        </p:nvSpPr>
        <p:spPr>
          <a:xfrm>
            <a:off x="2430780" y="3860622"/>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46" name="Slide Number Placeholder 45"/>
          <p:cNvSpPr>
            <a:spLocks noGrp="1"/>
          </p:cNvSpPr>
          <p:nvPr>
            <p:ph type="sldNum" sz="quarter" idx="4"/>
          </p:nvPr>
        </p:nvSpPr>
        <p:spPr/>
        <p:txBody>
          <a:bodyPr/>
          <a:lstStyle/>
          <a:p>
            <a:fld id="{95FB27F1-C2FE-E646-9E41-8F3092BBAFAE}" type="slidenum">
              <a:rPr lang="en-US" smtClean="0"/>
              <a:pPr/>
              <a:t>32</a:t>
            </a:fld>
            <a:endParaRPr lang="en-US"/>
          </a:p>
        </p:txBody>
      </p:sp>
      <p:sp>
        <p:nvSpPr>
          <p:cNvPr id="47" name="Footer Placeholder 46"/>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54480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9" grpId="0" animBg="1"/>
      <p:bldP spid="120" grpId="0"/>
      <p:bldP spid="121" grpId="0" animBg="1"/>
      <p:bldP spid="122" grpId="0" animBg="1"/>
      <p:bldP spid="123" grpId="0" animBg="1"/>
      <p:bldP spid="128" grpId="0" animBg="1"/>
      <p:bldP spid="129" grpId="0" animBg="1"/>
      <p:bldP spid="130" grpId="0"/>
      <p:bldP spid="131" grpId="0"/>
      <p:bldP spid="132" grpId="0" animBg="1"/>
      <p:bldP spid="15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82637"/>
            <a:ext cx="8229600" cy="503238"/>
          </a:xfrm>
        </p:spPr>
        <p:txBody>
          <a:bodyPr/>
          <a:lstStyle/>
          <a:p>
            <a:r>
              <a:rPr lang="it-IT" smtClean="0"/>
              <a:t>Client 2 </a:t>
            </a:r>
            <a:r>
              <a:rPr lang="it-IT" smtClean="0">
                <a:solidFill>
                  <a:srgbClr val="00B050"/>
                </a:solidFill>
              </a:rPr>
              <a:t>(Green) </a:t>
            </a:r>
            <a:r>
              <a:rPr lang="it-IT" smtClean="0"/>
              <a:t>Shared</a:t>
            </a:r>
            <a:r>
              <a:rPr lang="it-IT" smtClean="0">
                <a:solidFill>
                  <a:srgbClr val="0033CC"/>
                </a:solidFill>
              </a:rPr>
              <a:t> </a:t>
            </a:r>
            <a:r>
              <a:rPr lang="it-IT" smtClean="0"/>
              <a:t>Context </a:t>
            </a:r>
            <a:br>
              <a:rPr lang="it-IT" smtClean="0"/>
            </a:br>
            <a:r>
              <a:rPr lang="it-IT" smtClean="0"/>
              <a:t>(Multi-Node Topology example)</a:t>
            </a:r>
            <a:endParaRPr lang="en-US"/>
          </a:p>
        </p:txBody>
      </p:sp>
      <p:sp>
        <p:nvSpPr>
          <p:cNvPr id="147" name="Rectangle 146"/>
          <p:cNvSpPr/>
          <p:nvPr/>
        </p:nvSpPr>
        <p:spPr>
          <a:xfrm>
            <a:off x="2155580" y="2587230"/>
            <a:ext cx="6515980" cy="3312828"/>
          </a:xfrm>
          <a:prstGeom prst="rect">
            <a:avLst/>
          </a:prstGeom>
          <a:solidFill>
            <a:srgbClr val="5FEBB7"/>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148" name="Oval 147"/>
          <p:cNvSpPr/>
          <p:nvPr/>
        </p:nvSpPr>
        <p:spPr>
          <a:xfrm>
            <a:off x="2567430" y="2816975"/>
            <a:ext cx="5688632" cy="2862341"/>
          </a:xfrm>
          <a:prstGeom prst="ellipse">
            <a:avLst/>
          </a:prstGeom>
          <a:noFill/>
          <a:ln w="57150" cap="flat" cmpd="sng" algn="ctr">
            <a:solidFill>
              <a:srgbClr val="FFCC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149" name="Oval 148"/>
          <p:cNvSpPr/>
          <p:nvPr/>
        </p:nvSpPr>
        <p:spPr>
          <a:xfrm>
            <a:off x="2555380" y="4064339"/>
            <a:ext cx="720080" cy="576064"/>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smtClean="0">
                <a:ln>
                  <a:noFill/>
                </a:ln>
                <a:solidFill>
                  <a:srgbClr val="000000"/>
                </a:solidFill>
                <a:effectLst/>
                <a:uLnTx/>
                <a:uFillTx/>
                <a:latin typeface="Arial"/>
                <a:ea typeface="+mn-ea"/>
                <a:cs typeface="+mn-cs"/>
              </a:rPr>
              <a:t>PE1</a:t>
            </a:r>
          </a:p>
        </p:txBody>
      </p:sp>
      <p:sp>
        <p:nvSpPr>
          <p:cNvPr id="150" name="Oval 149"/>
          <p:cNvSpPr/>
          <p:nvPr/>
        </p:nvSpPr>
        <p:spPr>
          <a:xfrm>
            <a:off x="7535982" y="4030584"/>
            <a:ext cx="720080" cy="576064"/>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smtClean="0">
                <a:ln>
                  <a:noFill/>
                </a:ln>
                <a:solidFill>
                  <a:srgbClr val="000000"/>
                </a:solidFill>
                <a:effectLst/>
                <a:uLnTx/>
                <a:uFillTx/>
                <a:latin typeface="Arial"/>
                <a:ea typeface="+mn-ea"/>
                <a:cs typeface="+mn-cs"/>
              </a:rPr>
              <a:t>PE3</a:t>
            </a:r>
          </a:p>
        </p:txBody>
      </p:sp>
      <p:sp>
        <p:nvSpPr>
          <p:cNvPr id="151" name="Oval 150"/>
          <p:cNvSpPr/>
          <p:nvPr/>
        </p:nvSpPr>
        <p:spPr>
          <a:xfrm>
            <a:off x="4890904" y="2850289"/>
            <a:ext cx="720080" cy="576064"/>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smtClean="0">
                <a:ln>
                  <a:noFill/>
                </a:ln>
                <a:solidFill>
                  <a:srgbClr val="000000"/>
                </a:solidFill>
                <a:effectLst/>
                <a:uLnTx/>
                <a:uFillTx/>
                <a:latin typeface="Arial"/>
                <a:ea typeface="+mn-ea"/>
                <a:cs typeface="+mn-cs"/>
              </a:rPr>
              <a:t>PE2</a:t>
            </a:r>
          </a:p>
        </p:txBody>
      </p:sp>
      <p:cxnSp>
        <p:nvCxnSpPr>
          <p:cNvPr id="152" name="Straight Connector 151"/>
          <p:cNvCxnSpPr>
            <a:stCxn id="160" idx="2"/>
            <a:endCxn id="158" idx="6"/>
          </p:cNvCxnSpPr>
          <p:nvPr/>
        </p:nvCxnSpPr>
        <p:spPr>
          <a:xfrm flipH="1">
            <a:off x="3292228" y="4480560"/>
            <a:ext cx="4252138" cy="0"/>
          </a:xfrm>
          <a:prstGeom prst="line">
            <a:avLst/>
          </a:prstGeom>
          <a:noFill/>
          <a:ln w="28575" cap="flat" cmpd="sng" algn="ctr">
            <a:solidFill>
              <a:srgbClr val="0033CC"/>
            </a:solidFill>
            <a:prstDash val="solid"/>
            <a:headEnd type="none" w="med" len="sm"/>
            <a:tailEnd type="none" w="med" len="sm"/>
          </a:ln>
          <a:effectLst/>
        </p:spPr>
      </p:cxnSp>
      <p:cxnSp>
        <p:nvCxnSpPr>
          <p:cNvPr id="153" name="Straight Connector 152"/>
          <p:cNvCxnSpPr>
            <a:stCxn id="155" idx="2"/>
            <a:endCxn id="157" idx="7"/>
          </p:cNvCxnSpPr>
          <p:nvPr/>
        </p:nvCxnSpPr>
        <p:spPr>
          <a:xfrm flipH="1">
            <a:off x="3269910" y="3156856"/>
            <a:ext cx="1591650" cy="947061"/>
          </a:xfrm>
          <a:prstGeom prst="line">
            <a:avLst/>
          </a:prstGeom>
          <a:noFill/>
          <a:ln w="28575" cap="flat" cmpd="sng" algn="ctr">
            <a:solidFill>
              <a:srgbClr val="0033CC"/>
            </a:solidFill>
            <a:prstDash val="solid"/>
            <a:headEnd type="none" w="med" len="sm"/>
            <a:tailEnd type="none" w="med" len="sm"/>
          </a:ln>
          <a:effectLst/>
        </p:spPr>
      </p:cxnSp>
      <p:cxnSp>
        <p:nvCxnSpPr>
          <p:cNvPr id="154" name="Straight Connector 153"/>
          <p:cNvCxnSpPr>
            <a:stCxn id="159" idx="2"/>
            <a:endCxn id="156" idx="6"/>
          </p:cNvCxnSpPr>
          <p:nvPr/>
        </p:nvCxnSpPr>
        <p:spPr>
          <a:xfrm flipH="1" flipV="1">
            <a:off x="5699760" y="3156856"/>
            <a:ext cx="1844606" cy="1018904"/>
          </a:xfrm>
          <a:prstGeom prst="line">
            <a:avLst/>
          </a:prstGeom>
          <a:noFill/>
          <a:ln w="28575" cap="flat" cmpd="sng" algn="ctr">
            <a:solidFill>
              <a:srgbClr val="0033CC"/>
            </a:solidFill>
            <a:prstDash val="solid"/>
            <a:headEnd type="none" w="med" len="sm"/>
            <a:tailEnd type="none" w="med" len="sm"/>
          </a:ln>
          <a:effectLst/>
        </p:spPr>
      </p:cxnSp>
      <p:sp>
        <p:nvSpPr>
          <p:cNvPr id="155" name="Oval 154"/>
          <p:cNvSpPr/>
          <p:nvPr/>
        </p:nvSpPr>
        <p:spPr>
          <a:xfrm>
            <a:off x="4861560" y="3055256"/>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56" name="Oval 155"/>
          <p:cNvSpPr/>
          <p:nvPr/>
        </p:nvSpPr>
        <p:spPr>
          <a:xfrm>
            <a:off x="5547360" y="3055256"/>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57" name="Oval 156"/>
          <p:cNvSpPr/>
          <p:nvPr/>
        </p:nvSpPr>
        <p:spPr>
          <a:xfrm>
            <a:off x="3139828" y="4074160"/>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58" name="Oval 157"/>
          <p:cNvSpPr/>
          <p:nvPr/>
        </p:nvSpPr>
        <p:spPr>
          <a:xfrm>
            <a:off x="3139828" y="4378960"/>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59" name="Oval 158"/>
          <p:cNvSpPr/>
          <p:nvPr/>
        </p:nvSpPr>
        <p:spPr>
          <a:xfrm>
            <a:off x="7544366" y="4074160"/>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60" name="Oval 159"/>
          <p:cNvSpPr/>
          <p:nvPr/>
        </p:nvSpPr>
        <p:spPr>
          <a:xfrm>
            <a:off x="7544366" y="4378960"/>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61" name="TextBox 160"/>
          <p:cNvSpPr txBox="1"/>
          <p:nvPr/>
        </p:nvSpPr>
        <p:spPr>
          <a:xfrm>
            <a:off x="6596540" y="3156858"/>
            <a:ext cx="49244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DEC132"/>
                </a:solidFill>
                <a:effectLst/>
                <a:uLnTx/>
                <a:uFillTx/>
              </a:rPr>
              <a:t>ETH</a:t>
            </a:r>
          </a:p>
        </p:txBody>
      </p:sp>
      <p:sp>
        <p:nvSpPr>
          <p:cNvPr id="162" name="Oval 161"/>
          <p:cNvSpPr/>
          <p:nvPr/>
        </p:nvSpPr>
        <p:spPr>
          <a:xfrm>
            <a:off x="2498398" y="4414627"/>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63" name="Oval 162"/>
          <p:cNvSpPr/>
          <p:nvPr/>
        </p:nvSpPr>
        <p:spPr>
          <a:xfrm>
            <a:off x="5339720" y="2732915"/>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64" name="Oval 163"/>
          <p:cNvSpPr/>
          <p:nvPr/>
        </p:nvSpPr>
        <p:spPr>
          <a:xfrm>
            <a:off x="8179862" y="4313027"/>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165" name="Straight Connector 164"/>
          <p:cNvCxnSpPr>
            <a:stCxn id="162" idx="2"/>
            <a:endCxn id="166" idx="6"/>
          </p:cNvCxnSpPr>
          <p:nvPr/>
        </p:nvCxnSpPr>
        <p:spPr>
          <a:xfrm flipH="1">
            <a:off x="2194560" y="4516228"/>
            <a:ext cx="303838" cy="33755"/>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166" name="Oval 165"/>
          <p:cNvSpPr/>
          <p:nvPr/>
        </p:nvSpPr>
        <p:spPr>
          <a:xfrm>
            <a:off x="2042160" y="4448381"/>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167" name="Straight Connector 166"/>
          <p:cNvCxnSpPr>
            <a:stCxn id="168" idx="2"/>
            <a:endCxn id="164" idx="6"/>
          </p:cNvCxnSpPr>
          <p:nvPr/>
        </p:nvCxnSpPr>
        <p:spPr>
          <a:xfrm flipH="1" flipV="1">
            <a:off x="8332262" y="4414627"/>
            <a:ext cx="263098" cy="45488"/>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168" name="Oval 167"/>
          <p:cNvSpPr/>
          <p:nvPr/>
        </p:nvSpPr>
        <p:spPr>
          <a:xfrm>
            <a:off x="8595360" y="4358515"/>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169" name="Straight Connector 168"/>
          <p:cNvCxnSpPr>
            <a:endCxn id="163" idx="7"/>
          </p:cNvCxnSpPr>
          <p:nvPr/>
        </p:nvCxnSpPr>
        <p:spPr>
          <a:xfrm flipH="1">
            <a:off x="5469802" y="2601557"/>
            <a:ext cx="176076" cy="161115"/>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170" name="Oval 169"/>
          <p:cNvSpPr/>
          <p:nvPr/>
        </p:nvSpPr>
        <p:spPr>
          <a:xfrm>
            <a:off x="5569678" y="2448560"/>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71" name="Rectangle 170"/>
          <p:cNvSpPr/>
          <p:nvPr/>
        </p:nvSpPr>
        <p:spPr>
          <a:xfrm>
            <a:off x="2509994" y="4265409"/>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172" name="Rectangle 171"/>
          <p:cNvSpPr/>
          <p:nvPr/>
        </p:nvSpPr>
        <p:spPr>
          <a:xfrm>
            <a:off x="8191458" y="4163809"/>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173" name="TextBox 172"/>
          <p:cNvSpPr txBox="1"/>
          <p:nvPr/>
        </p:nvSpPr>
        <p:spPr>
          <a:xfrm>
            <a:off x="4823395" y="3972562"/>
            <a:ext cx="1032655"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17BB7E">
                    <a:lumMod val="75000"/>
                  </a:srgbClr>
                </a:solidFill>
                <a:effectLst/>
                <a:uLnTx/>
                <a:uFillTx/>
              </a:rPr>
              <a:t>Connection</a:t>
            </a:r>
          </a:p>
        </p:txBody>
      </p:sp>
      <p:sp>
        <p:nvSpPr>
          <p:cNvPr id="174" name="TextBox 173"/>
          <p:cNvSpPr txBox="1"/>
          <p:nvPr/>
        </p:nvSpPr>
        <p:spPr>
          <a:xfrm>
            <a:off x="4491571" y="5020915"/>
            <a:ext cx="1696298"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0070C0"/>
                </a:solidFill>
                <a:effectLst/>
                <a:uLnTx/>
                <a:uFillTx/>
              </a:rPr>
              <a:t>Connectivity Service</a:t>
            </a:r>
          </a:p>
        </p:txBody>
      </p:sp>
      <p:sp>
        <p:nvSpPr>
          <p:cNvPr id="175" name="Freeform 174"/>
          <p:cNvSpPr/>
          <p:nvPr/>
        </p:nvSpPr>
        <p:spPr>
          <a:xfrm>
            <a:off x="2169518" y="4565229"/>
            <a:ext cx="6527800" cy="455687"/>
          </a:xfrm>
          <a:custGeom>
            <a:avLst/>
            <a:gdLst>
              <a:gd name="connsiteX0" fmla="*/ 0 w 6527800"/>
              <a:gd name="connsiteY0" fmla="*/ 25400 h 575733"/>
              <a:gd name="connsiteX1" fmla="*/ 3048000 w 6527800"/>
              <a:gd name="connsiteY1" fmla="*/ 571500 h 575733"/>
              <a:gd name="connsiteX2" fmla="*/ 6527800 w 6527800"/>
              <a:gd name="connsiteY2" fmla="*/ 0 h 575733"/>
              <a:gd name="connsiteX3" fmla="*/ 6527800 w 6527800"/>
              <a:gd name="connsiteY3" fmla="*/ 0 h 575733"/>
            </a:gdLst>
            <a:ahLst/>
            <a:cxnLst>
              <a:cxn ang="0">
                <a:pos x="connsiteX0" y="connsiteY0"/>
              </a:cxn>
              <a:cxn ang="0">
                <a:pos x="connsiteX1" y="connsiteY1"/>
              </a:cxn>
              <a:cxn ang="0">
                <a:pos x="connsiteX2" y="connsiteY2"/>
              </a:cxn>
              <a:cxn ang="0">
                <a:pos x="connsiteX3" y="connsiteY3"/>
              </a:cxn>
            </a:cxnLst>
            <a:rect l="l" t="t" r="r" b="b"/>
            <a:pathLst>
              <a:path w="6527800" h="575733">
                <a:moveTo>
                  <a:pt x="0" y="25400"/>
                </a:moveTo>
                <a:cubicBezTo>
                  <a:pt x="980016" y="300566"/>
                  <a:pt x="1960033" y="575733"/>
                  <a:pt x="3048000" y="571500"/>
                </a:cubicBezTo>
                <a:cubicBezTo>
                  <a:pt x="4135967" y="567267"/>
                  <a:pt x="6527800" y="0"/>
                  <a:pt x="6527800" y="0"/>
                </a:cubicBezTo>
                <a:lnTo>
                  <a:pt x="6527800" y="0"/>
                </a:lnTo>
              </a:path>
            </a:pathLst>
          </a:custGeom>
          <a:noFill/>
          <a:ln w="5715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176" name="Freeform 175"/>
          <p:cNvSpPr/>
          <p:nvPr/>
        </p:nvSpPr>
        <p:spPr>
          <a:xfrm>
            <a:off x="2630428" y="4313027"/>
            <a:ext cx="5561030" cy="101600"/>
          </a:xfrm>
          <a:custGeom>
            <a:avLst/>
            <a:gdLst>
              <a:gd name="connsiteX0" fmla="*/ 0 w 6527800"/>
              <a:gd name="connsiteY0" fmla="*/ 25400 h 575733"/>
              <a:gd name="connsiteX1" fmla="*/ 3048000 w 6527800"/>
              <a:gd name="connsiteY1" fmla="*/ 571500 h 575733"/>
              <a:gd name="connsiteX2" fmla="*/ 6527800 w 6527800"/>
              <a:gd name="connsiteY2" fmla="*/ 0 h 575733"/>
              <a:gd name="connsiteX3" fmla="*/ 6527800 w 6527800"/>
              <a:gd name="connsiteY3" fmla="*/ 0 h 575733"/>
            </a:gdLst>
            <a:ahLst/>
            <a:cxnLst>
              <a:cxn ang="0">
                <a:pos x="connsiteX0" y="connsiteY0"/>
              </a:cxn>
              <a:cxn ang="0">
                <a:pos x="connsiteX1" y="connsiteY1"/>
              </a:cxn>
              <a:cxn ang="0">
                <a:pos x="connsiteX2" y="connsiteY2"/>
              </a:cxn>
              <a:cxn ang="0">
                <a:pos x="connsiteX3" y="connsiteY3"/>
              </a:cxn>
            </a:cxnLst>
            <a:rect l="l" t="t" r="r" b="b"/>
            <a:pathLst>
              <a:path w="6527800" h="575733">
                <a:moveTo>
                  <a:pt x="0" y="25400"/>
                </a:moveTo>
                <a:cubicBezTo>
                  <a:pt x="980016" y="300566"/>
                  <a:pt x="1960033" y="575733"/>
                  <a:pt x="3048000" y="571500"/>
                </a:cubicBezTo>
                <a:cubicBezTo>
                  <a:pt x="4135967" y="567267"/>
                  <a:pt x="6527800" y="0"/>
                  <a:pt x="6527800" y="0"/>
                </a:cubicBezTo>
                <a:lnTo>
                  <a:pt x="6527800" y="0"/>
                </a:lnTo>
              </a:path>
            </a:pathLst>
          </a:custGeom>
          <a:noFill/>
          <a:ln w="571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177" name="Rectangle 176"/>
          <p:cNvSpPr/>
          <p:nvPr/>
        </p:nvSpPr>
        <p:spPr>
          <a:xfrm>
            <a:off x="2999024" y="4445697"/>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178" name="Rectangle 177"/>
          <p:cNvSpPr/>
          <p:nvPr/>
        </p:nvSpPr>
        <p:spPr>
          <a:xfrm>
            <a:off x="7696766" y="4371256"/>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cxnSp>
        <p:nvCxnSpPr>
          <p:cNvPr id="179" name="Straight Connector 178"/>
          <p:cNvCxnSpPr>
            <a:stCxn id="171" idx="3"/>
            <a:endCxn id="177" idx="1"/>
          </p:cNvCxnSpPr>
          <p:nvPr/>
        </p:nvCxnSpPr>
        <p:spPr>
          <a:xfrm>
            <a:off x="2650798" y="4362761"/>
            <a:ext cx="348226" cy="180288"/>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cxnSp>
        <p:nvCxnSpPr>
          <p:cNvPr id="180" name="Straight Connector 179"/>
          <p:cNvCxnSpPr>
            <a:stCxn id="178" idx="3"/>
            <a:endCxn id="172" idx="2"/>
          </p:cNvCxnSpPr>
          <p:nvPr/>
        </p:nvCxnSpPr>
        <p:spPr>
          <a:xfrm flipV="1">
            <a:off x="7837570" y="4358516"/>
            <a:ext cx="424290" cy="110093"/>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181" name="TextBox 180"/>
          <p:cNvSpPr txBox="1"/>
          <p:nvPr/>
        </p:nvSpPr>
        <p:spPr>
          <a:xfrm>
            <a:off x="2155580" y="2587230"/>
            <a:ext cx="1258180"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Shared Context</a:t>
            </a:r>
            <a:endParaRPr kumimoji="0" lang="en-US" sz="1200" b="0" i="0" u="none" strike="noStrike" kern="0" cap="none" spc="0" normalizeH="0" baseline="0" noProof="0" smtClean="0">
              <a:ln>
                <a:noFill/>
              </a:ln>
              <a:solidFill>
                <a:srgbClr val="000000"/>
              </a:solidFill>
              <a:effectLst/>
              <a:uLnTx/>
              <a:uFillTx/>
            </a:endParaRPr>
          </a:p>
        </p:txBody>
      </p:sp>
      <p:grpSp>
        <p:nvGrpSpPr>
          <p:cNvPr id="182" name="Group 62"/>
          <p:cNvGrpSpPr/>
          <p:nvPr/>
        </p:nvGrpSpPr>
        <p:grpSpPr>
          <a:xfrm>
            <a:off x="236526" y="2438698"/>
            <a:ext cx="1939057" cy="3490812"/>
            <a:chOff x="472716" y="709672"/>
            <a:chExt cx="1939057" cy="2618109"/>
          </a:xfrm>
        </p:grpSpPr>
        <p:sp>
          <p:nvSpPr>
            <p:cNvPr id="183" name="Oval 182"/>
            <p:cNvSpPr/>
            <p:nvPr/>
          </p:nvSpPr>
          <p:spPr>
            <a:xfrm>
              <a:off x="548916" y="948571"/>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184" name="TextBox 183"/>
            <p:cNvSpPr txBox="1"/>
            <p:nvPr/>
          </p:nvSpPr>
          <p:spPr>
            <a:xfrm>
              <a:off x="703980" y="930652"/>
              <a:ext cx="1707793"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185" name="Oval 184"/>
            <p:cNvSpPr/>
            <p:nvPr/>
          </p:nvSpPr>
          <p:spPr>
            <a:xfrm>
              <a:off x="548916" y="117297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186" name="TextBox 185"/>
            <p:cNvSpPr txBox="1"/>
            <p:nvPr/>
          </p:nvSpPr>
          <p:spPr>
            <a:xfrm>
              <a:off x="703979" y="1161931"/>
              <a:ext cx="1376254"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187" name="Oval 186"/>
            <p:cNvSpPr/>
            <p:nvPr/>
          </p:nvSpPr>
          <p:spPr>
            <a:xfrm>
              <a:off x="548916" y="747772"/>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188" name="TextBox 187"/>
            <p:cNvSpPr txBox="1"/>
            <p:nvPr/>
          </p:nvSpPr>
          <p:spPr>
            <a:xfrm>
              <a:off x="703979" y="709672"/>
              <a:ext cx="1707794"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189" name="Straight Connector 188"/>
            <p:cNvCxnSpPr/>
            <p:nvPr/>
          </p:nvCxnSpPr>
          <p:spPr>
            <a:xfrm flipH="1">
              <a:off x="588724" y="2528346"/>
              <a:ext cx="216024" cy="146917"/>
            </a:xfrm>
            <a:prstGeom prst="line">
              <a:avLst/>
            </a:prstGeom>
            <a:noFill/>
            <a:ln w="28575" cap="flat" cmpd="sng" algn="ctr">
              <a:solidFill>
                <a:srgbClr val="0033CC"/>
              </a:solidFill>
              <a:prstDash val="solid"/>
              <a:headEnd type="none" w="med" len="sm"/>
              <a:tailEnd type="none" w="med" len="sm"/>
            </a:ln>
            <a:effectLst/>
          </p:spPr>
        </p:cxnSp>
        <p:sp>
          <p:nvSpPr>
            <p:cNvPr id="190" name="TextBox 189"/>
            <p:cNvSpPr txBox="1"/>
            <p:nvPr/>
          </p:nvSpPr>
          <p:spPr>
            <a:xfrm>
              <a:off x="923666" y="2475755"/>
              <a:ext cx="84288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191" name="Straight Connector 190"/>
            <p:cNvCxnSpPr/>
            <p:nvPr/>
          </p:nvCxnSpPr>
          <p:spPr>
            <a:xfrm flipH="1">
              <a:off x="547164" y="2830378"/>
              <a:ext cx="216024" cy="146917"/>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192" name="TextBox 191"/>
            <p:cNvSpPr txBox="1"/>
            <p:nvPr/>
          </p:nvSpPr>
          <p:spPr>
            <a:xfrm>
              <a:off x="889999" y="2777787"/>
              <a:ext cx="1395973"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193" name="Straight Connector 192"/>
            <p:cNvCxnSpPr/>
            <p:nvPr/>
          </p:nvCxnSpPr>
          <p:spPr>
            <a:xfrm flipH="1">
              <a:off x="589792" y="2311305"/>
              <a:ext cx="216024" cy="146917"/>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194" name="TextBox 193"/>
            <p:cNvSpPr txBox="1"/>
            <p:nvPr/>
          </p:nvSpPr>
          <p:spPr>
            <a:xfrm>
              <a:off x="916840" y="2228735"/>
              <a:ext cx="827856"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195" name="Oval 194"/>
            <p:cNvSpPr/>
            <p:nvPr/>
          </p:nvSpPr>
          <p:spPr>
            <a:xfrm>
              <a:off x="472716" y="1627472"/>
              <a:ext cx="457200" cy="264423"/>
            </a:xfrm>
            <a:prstGeom prst="ellipse">
              <a:avLst/>
            </a:prstGeom>
            <a:noFill/>
            <a:ln w="38100" cap="flat" cmpd="sng" algn="ctr">
              <a:solidFill>
                <a:srgbClr val="FFCC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Verdana"/>
                <a:cs typeface="+mn-cs"/>
              </a:endParaRPr>
            </a:p>
          </p:txBody>
        </p:sp>
        <p:sp>
          <p:nvSpPr>
            <p:cNvPr id="196" name="Oval 195"/>
            <p:cNvSpPr/>
            <p:nvPr/>
          </p:nvSpPr>
          <p:spPr>
            <a:xfrm>
              <a:off x="472716" y="1951167"/>
              <a:ext cx="457200" cy="264423"/>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Verdana"/>
                <a:cs typeface="+mn-cs"/>
              </a:endParaRPr>
            </a:p>
          </p:txBody>
        </p:sp>
        <p:sp>
          <p:nvSpPr>
            <p:cNvPr id="197" name="TextBox 196"/>
            <p:cNvSpPr txBox="1"/>
            <p:nvPr/>
          </p:nvSpPr>
          <p:spPr>
            <a:xfrm>
              <a:off x="929916" y="1627472"/>
              <a:ext cx="84288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198" name="TextBox 197"/>
            <p:cNvSpPr txBox="1"/>
            <p:nvPr/>
          </p:nvSpPr>
          <p:spPr>
            <a:xfrm>
              <a:off x="929916" y="1938591"/>
              <a:ext cx="84288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199" name="TextBox 198"/>
            <p:cNvSpPr txBox="1"/>
            <p:nvPr/>
          </p:nvSpPr>
          <p:spPr>
            <a:xfrm>
              <a:off x="703979" y="1348740"/>
              <a:ext cx="1376254"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200" name="Rectangle 199"/>
            <p:cNvSpPr/>
            <p:nvPr/>
          </p:nvSpPr>
          <p:spPr>
            <a:xfrm>
              <a:off x="560512" y="1377971"/>
              <a:ext cx="140804" cy="146030"/>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201" name="Straight Connector 200"/>
            <p:cNvCxnSpPr/>
            <p:nvPr/>
          </p:nvCxnSpPr>
          <p:spPr>
            <a:xfrm>
              <a:off x="560512" y="3105136"/>
              <a:ext cx="287696" cy="90987"/>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202" name="Straight Connector 201"/>
            <p:cNvCxnSpPr/>
            <p:nvPr/>
          </p:nvCxnSpPr>
          <p:spPr>
            <a:xfrm>
              <a:off x="560512" y="3258771"/>
              <a:ext cx="287696" cy="69010"/>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203" name="TextBox 202"/>
            <p:cNvSpPr txBox="1"/>
            <p:nvPr/>
          </p:nvSpPr>
          <p:spPr>
            <a:xfrm>
              <a:off x="907056" y="3105136"/>
              <a:ext cx="102250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grpSp>
      <p:sp>
        <p:nvSpPr>
          <p:cNvPr id="204" name="TextBox 203"/>
          <p:cNvSpPr txBox="1"/>
          <p:nvPr/>
        </p:nvSpPr>
        <p:spPr>
          <a:xfrm>
            <a:off x="372999" y="1066246"/>
            <a:ext cx="7685117" cy="954107"/>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Multiple </a:t>
            </a:r>
            <a:r>
              <a:rPr kumimoji="0" lang="en-US" sz="1400" b="0" i="1" u="none" strike="noStrike" kern="0" cap="none" spc="0" normalizeH="0" baseline="0" noProof="0" smtClean="0">
                <a:ln>
                  <a:noFill/>
                </a:ln>
                <a:solidFill>
                  <a:srgbClr val="000000"/>
                </a:solidFill>
                <a:effectLst/>
                <a:uLnTx/>
                <a:uFillTx/>
              </a:rPr>
              <a:t>Nodes</a:t>
            </a:r>
            <a:r>
              <a:rPr kumimoji="0" lang="en-US" sz="1400" b="0" i="0" u="none" strike="noStrike" kern="0" cap="none" spc="0" normalizeH="0" baseline="0" noProof="0" smtClean="0">
                <a:ln>
                  <a:noFill/>
                </a:ln>
                <a:solidFill>
                  <a:srgbClr val="000000"/>
                </a:solidFill>
                <a:effectLst/>
                <a:uLnTx/>
                <a:uFillTx/>
              </a:rPr>
              <a:t> (PEs) </a:t>
            </a:r>
            <a:r>
              <a:rPr kumimoji="0" lang="en-US" sz="1400" b="0" i="1" u="none" strike="noStrike" kern="0" cap="none" spc="0" normalizeH="0" baseline="0" noProof="0" smtClean="0">
                <a:ln>
                  <a:noFill/>
                </a:ln>
                <a:solidFill>
                  <a:srgbClr val="000000"/>
                </a:solidFill>
                <a:effectLst/>
                <a:uLnTx/>
                <a:uFillTx/>
              </a:rPr>
              <a:t>Topology</a:t>
            </a:r>
            <a:r>
              <a:rPr kumimoji="0" lang="en-US" sz="1400" b="0" i="0" u="none" strike="noStrike" kern="0" cap="none" spc="0" normalizeH="0" baseline="0" noProof="0" smtClean="0">
                <a:ln>
                  <a:noFill/>
                </a:ln>
                <a:solidFill>
                  <a:srgbClr val="000000"/>
                </a:solidFill>
                <a:effectLst/>
                <a:uLnTx/>
                <a:uFillTx/>
              </a:rPr>
              <a:t> example</a:t>
            </a:r>
            <a:endParaRPr kumimoji="0" lang="en-US" sz="1400" b="0" i="1" u="none" strike="noStrike" kern="0" cap="none" spc="0" normalizeH="0" baseline="0" noProof="0" smtClean="0">
              <a:ln>
                <a:noFill/>
              </a:ln>
              <a:solidFill>
                <a:srgbClr val="000000"/>
              </a:solidFill>
              <a:effectLst/>
              <a:uLnTx/>
              <a:uFillTx/>
            </a:endParaRPr>
          </a:p>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a:t>
            </a:r>
            <a:r>
              <a:rPr kumimoji="0" lang="en-US" sz="1400" b="0" i="1" u="none" strike="noStrike" kern="0" cap="none" spc="0" normalizeH="0" baseline="0" noProof="0" smtClean="0">
                <a:ln>
                  <a:noFill/>
                </a:ln>
                <a:solidFill>
                  <a:srgbClr val="000000"/>
                </a:solidFill>
                <a:effectLst/>
                <a:uLnTx/>
                <a:uFillTx/>
              </a:rPr>
              <a:t>Node</a:t>
            </a:r>
            <a:r>
              <a:rPr kumimoji="0" lang="en-US" sz="1400" b="0" i="0" u="none" strike="noStrike" kern="0" cap="none" spc="0" normalizeH="0" baseline="0" noProof="0" smtClean="0">
                <a:ln>
                  <a:noFill/>
                </a:ln>
                <a:solidFill>
                  <a:srgbClr val="000000"/>
                </a:solidFill>
                <a:effectLst/>
                <a:uLnTx/>
                <a:uFillTx/>
              </a:rPr>
              <a:t> and its </a:t>
            </a:r>
            <a:r>
              <a:rPr kumimoji="0" lang="en-US" sz="1400" b="0" i="1" u="none" strike="noStrike" kern="0" cap="none" spc="0" normalizeH="0" baseline="0" noProof="0" err="1" smtClean="0">
                <a:ln>
                  <a:noFill/>
                </a:ln>
                <a:solidFill>
                  <a:srgbClr val="000000"/>
                </a:solidFill>
                <a:effectLst/>
                <a:uLnTx/>
                <a:uFillTx/>
              </a:rPr>
              <a:t>NodeEdgePoints</a:t>
            </a:r>
            <a:r>
              <a:rPr kumimoji="0" lang="en-US" sz="1400" b="0" i="0" u="none" strike="noStrike" kern="0" cap="none" spc="0" normalizeH="0" baseline="0" noProof="0" smtClean="0">
                <a:ln>
                  <a:noFill/>
                </a:ln>
                <a:solidFill>
                  <a:srgbClr val="000000"/>
                </a:solidFill>
                <a:effectLst/>
                <a:uLnTx/>
                <a:uFillTx/>
              </a:rPr>
              <a:t> provide reasonable information of their capabilities</a:t>
            </a:r>
          </a:p>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a:t>
            </a:r>
            <a:r>
              <a:rPr kumimoji="0" lang="en-US" sz="1400" b="0" i="1" u="none" strike="noStrike" kern="0" cap="none" spc="0" normalizeH="0" baseline="0" noProof="0" err="1" smtClean="0">
                <a:ln>
                  <a:noFill/>
                </a:ln>
                <a:solidFill>
                  <a:srgbClr val="000000"/>
                </a:solidFill>
                <a:effectLst/>
                <a:uLnTx/>
                <a:uFillTx/>
              </a:rPr>
              <a:t>ConnectivityService</a:t>
            </a:r>
            <a:r>
              <a:rPr kumimoji="0" lang="en-US" sz="1400" b="0" i="0" u="none" strike="noStrike" kern="0" cap="none" spc="0" normalizeH="0" baseline="0" noProof="0" smtClean="0">
                <a:ln>
                  <a:noFill/>
                </a:ln>
                <a:solidFill>
                  <a:srgbClr val="000000"/>
                </a:solidFill>
                <a:effectLst/>
                <a:uLnTx/>
                <a:uFillTx/>
              </a:rPr>
              <a:t> can be requested between </a:t>
            </a:r>
            <a:r>
              <a:rPr kumimoji="0" lang="en-US" sz="1400" b="0" i="1" u="none" strike="noStrike" kern="0" cap="none" spc="0" normalizeH="0" baseline="0" noProof="0" err="1" smtClean="0">
                <a:ln>
                  <a:noFill/>
                </a:ln>
                <a:solidFill>
                  <a:srgbClr val="000000"/>
                </a:solidFill>
                <a:effectLst/>
                <a:uLnTx/>
                <a:uFillTx/>
              </a:rPr>
              <a:t>ServiceEndPoints</a:t>
            </a:r>
            <a:endParaRPr kumimoji="0" lang="en-US" sz="1400" b="0" i="1" u="none" strike="noStrike" kern="0" cap="none" spc="0" normalizeH="0" baseline="0" noProof="0" smtClean="0">
              <a:ln>
                <a:noFill/>
              </a:ln>
              <a:solidFill>
                <a:srgbClr val="000000"/>
              </a:solidFill>
              <a:effectLst/>
              <a:uLnTx/>
              <a:uFillTx/>
            </a:endParaRPr>
          </a:p>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a:t>
            </a:r>
            <a:r>
              <a:rPr kumimoji="0" lang="en-US" sz="1400" b="0" i="1" u="none" strike="noStrike" kern="0" cap="none" spc="0" normalizeH="0" baseline="0" noProof="0" smtClean="0">
                <a:ln>
                  <a:noFill/>
                </a:ln>
                <a:solidFill>
                  <a:srgbClr val="000000"/>
                </a:solidFill>
                <a:effectLst/>
                <a:uLnTx/>
                <a:uFillTx/>
              </a:rPr>
              <a:t>Connection</a:t>
            </a:r>
            <a:r>
              <a:rPr kumimoji="0" lang="en-US" sz="1400" b="0" i="0" u="none" strike="noStrike" kern="0" cap="none" spc="0" normalizeH="0" baseline="0" noProof="0" smtClean="0">
                <a:ln>
                  <a:noFill/>
                </a:ln>
                <a:solidFill>
                  <a:srgbClr val="000000"/>
                </a:solidFill>
                <a:effectLst/>
                <a:uLnTx/>
                <a:uFillTx/>
              </a:rPr>
              <a:t> route can be traced over the exposed </a:t>
            </a:r>
            <a:r>
              <a:rPr kumimoji="0" lang="en-US" sz="1400" b="0" i="1" u="none" strike="noStrike" kern="0" cap="none" spc="0" normalizeH="0" baseline="0" noProof="0" smtClean="0">
                <a:ln>
                  <a:noFill/>
                </a:ln>
                <a:solidFill>
                  <a:srgbClr val="000000"/>
                </a:solidFill>
                <a:effectLst/>
                <a:uLnTx/>
                <a:uFillTx/>
              </a:rPr>
              <a:t>Topology</a:t>
            </a:r>
          </a:p>
        </p:txBody>
      </p:sp>
      <p:sp>
        <p:nvSpPr>
          <p:cNvPr id="61" name="Slide Number Placeholder 60"/>
          <p:cNvSpPr>
            <a:spLocks noGrp="1"/>
          </p:cNvSpPr>
          <p:nvPr>
            <p:ph type="sldNum" sz="quarter" idx="4"/>
          </p:nvPr>
        </p:nvSpPr>
        <p:spPr/>
        <p:txBody>
          <a:bodyPr/>
          <a:lstStyle/>
          <a:p>
            <a:fld id="{95FB27F1-C2FE-E646-9E41-8F3092BBAFAE}" type="slidenum">
              <a:rPr lang="en-US" smtClean="0"/>
              <a:pPr/>
              <a:t>33</a:t>
            </a:fld>
            <a:endParaRPr lang="en-US"/>
          </a:p>
        </p:txBody>
      </p:sp>
      <p:sp>
        <p:nvSpPr>
          <p:cNvPr id="62" name="Footer Placeholder 61"/>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26690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7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8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49" grpId="0" animBg="1"/>
      <p:bldP spid="150" grpId="0" animBg="1"/>
      <p:bldP spid="151" grpId="0" animBg="1"/>
      <p:bldP spid="155" grpId="0" animBg="1"/>
      <p:bldP spid="156" grpId="0" animBg="1"/>
      <p:bldP spid="157" grpId="0" animBg="1"/>
      <p:bldP spid="158" grpId="0" animBg="1"/>
      <p:bldP spid="159" grpId="0" animBg="1"/>
      <p:bldP spid="160" grpId="0" animBg="1"/>
      <p:bldP spid="161" grpId="0"/>
      <p:bldP spid="162" grpId="0" animBg="1"/>
      <p:bldP spid="163" grpId="0" animBg="1"/>
      <p:bldP spid="164" grpId="0" animBg="1"/>
      <p:bldP spid="171" grpId="0" animBg="1"/>
      <p:bldP spid="172" grpId="0" animBg="1"/>
      <p:bldP spid="173" grpId="0"/>
      <p:bldP spid="174" grpId="0"/>
      <p:bldP spid="175" grpId="0" animBg="1"/>
      <p:bldP spid="176" grpId="0" animBg="1"/>
      <p:bldP spid="177" grpId="0" animBg="1"/>
      <p:bldP spid="17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0556" y="382638"/>
            <a:ext cx="8229600" cy="503238"/>
          </a:xfrm>
        </p:spPr>
        <p:txBody>
          <a:bodyPr/>
          <a:lstStyle/>
          <a:p>
            <a:r>
              <a:rPr lang="it-IT" smtClean="0"/>
              <a:t>Admin (Blue) Shared Context  </a:t>
            </a:r>
            <a:br>
              <a:rPr lang="it-IT" smtClean="0"/>
            </a:br>
            <a:r>
              <a:rPr lang="it-IT" smtClean="0"/>
              <a:t>(example Multi-layer Topology)</a:t>
            </a:r>
            <a:endParaRPr lang="en-US"/>
          </a:p>
        </p:txBody>
      </p:sp>
      <p:sp>
        <p:nvSpPr>
          <p:cNvPr id="324" name="Slide Number Placeholder 1"/>
          <p:cNvSpPr txBox="1">
            <a:spLocks/>
          </p:cNvSpPr>
          <p:nvPr/>
        </p:nvSpPr>
        <p:spPr>
          <a:xfrm>
            <a:off x="3219010" y="6310045"/>
            <a:ext cx="2133600" cy="365125"/>
          </a:xfrm>
          <a:prstGeom prst="rect">
            <a:avLst/>
          </a:prstGeom>
        </p:spPr>
        <p:txBody>
          <a:bodyPr vert="horz" lIns="91440" tIns="45720" rIns="91440" bIns="457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95FB27F1-C2FE-E646-9E41-8F3092BBAFAE}" type="slidenum">
              <a:rPr kumimoji="1" lang="en-US" sz="900" b="0" i="0" u="none" strike="noStrike" kern="1200" cap="none" spc="0" normalizeH="0" baseline="0" noProof="0" smtClean="0">
                <a:ln>
                  <a:noFill/>
                </a:ln>
                <a:solidFill>
                  <a:srgbClr val="FFFFFF"/>
                </a:solidFill>
                <a:effectLst/>
                <a:uLnTx/>
                <a:uFillTx/>
                <a:latin typeface="Verdana"/>
                <a:ea typeface="Verdana"/>
                <a:cs typeface="+mn-cs"/>
              </a:rPr>
              <a:pPr marL="0" marR="0" lvl="0" indent="0" algn="ctr" defTabSz="914400" rtl="0" eaLnBrk="1" fontAlgn="auto" latinLnBrk="0" hangingPunct="1">
                <a:lnSpc>
                  <a:spcPct val="100000"/>
                </a:lnSpc>
                <a:spcBef>
                  <a:spcPts val="0"/>
                </a:spcBef>
                <a:spcAft>
                  <a:spcPts val="0"/>
                </a:spcAft>
                <a:buClrTx/>
                <a:buSzTx/>
                <a:buFontTx/>
                <a:buNone/>
                <a:tabLst/>
                <a:defRPr/>
              </a:pPr>
              <a:t>34</a:t>
            </a:fld>
            <a:endParaRPr kumimoji="1" lang="en-US" sz="900" b="0" i="0" u="none" strike="noStrike" kern="1200" cap="none" spc="0" normalizeH="0" baseline="0" noProof="0">
              <a:ln>
                <a:noFill/>
              </a:ln>
              <a:solidFill>
                <a:srgbClr val="FFFFFF"/>
              </a:solidFill>
              <a:effectLst/>
              <a:uLnTx/>
              <a:uFillTx/>
              <a:latin typeface="Verdana"/>
              <a:ea typeface="Verdana"/>
              <a:cs typeface="+mn-cs"/>
            </a:endParaRPr>
          </a:p>
        </p:txBody>
      </p:sp>
      <p:sp>
        <p:nvSpPr>
          <p:cNvPr id="325" name="Rectangle 324"/>
          <p:cNvSpPr/>
          <p:nvPr/>
        </p:nvSpPr>
        <p:spPr>
          <a:xfrm>
            <a:off x="875420" y="987228"/>
            <a:ext cx="6515980" cy="5235547"/>
          </a:xfrm>
          <a:prstGeom prst="rect">
            <a:avLst/>
          </a:prstGeom>
          <a:solidFill>
            <a:srgbClr val="0A3161">
              <a:lumMod val="20000"/>
              <a:lumOff val="8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326" name="Oval 325"/>
          <p:cNvSpPr/>
          <p:nvPr/>
        </p:nvSpPr>
        <p:spPr>
          <a:xfrm>
            <a:off x="1282736" y="3619810"/>
            <a:ext cx="5745614" cy="2530137"/>
          </a:xfrm>
          <a:prstGeom prst="ellipse">
            <a:avLst/>
          </a:prstGeom>
          <a:noFill/>
          <a:ln w="57150"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327" name="Oval 326"/>
          <p:cNvSpPr/>
          <p:nvPr/>
        </p:nvSpPr>
        <p:spPr>
          <a:xfrm>
            <a:off x="1294438" y="4867174"/>
            <a:ext cx="720080" cy="576064"/>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smtClean="0">
                <a:ln>
                  <a:noFill/>
                </a:ln>
                <a:solidFill>
                  <a:srgbClr val="000000"/>
                </a:solidFill>
                <a:effectLst/>
                <a:uLnTx/>
                <a:uFillTx/>
                <a:latin typeface="Arial"/>
                <a:ea typeface="+mn-ea"/>
                <a:cs typeface="+mn-cs"/>
              </a:rPr>
              <a:t>PE1</a:t>
            </a:r>
          </a:p>
        </p:txBody>
      </p:sp>
      <p:sp>
        <p:nvSpPr>
          <p:cNvPr id="328" name="Oval 327"/>
          <p:cNvSpPr/>
          <p:nvPr/>
        </p:nvSpPr>
        <p:spPr>
          <a:xfrm>
            <a:off x="6275040" y="4833420"/>
            <a:ext cx="720080" cy="576064"/>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smtClean="0">
                <a:ln>
                  <a:noFill/>
                </a:ln>
                <a:solidFill>
                  <a:srgbClr val="000000"/>
                </a:solidFill>
                <a:effectLst/>
                <a:uLnTx/>
                <a:uFillTx/>
                <a:latin typeface="Arial"/>
                <a:ea typeface="+mn-ea"/>
                <a:cs typeface="+mn-cs"/>
              </a:rPr>
              <a:t>PE3</a:t>
            </a:r>
          </a:p>
        </p:txBody>
      </p:sp>
      <p:sp>
        <p:nvSpPr>
          <p:cNvPr id="329" name="Oval 328"/>
          <p:cNvSpPr/>
          <p:nvPr/>
        </p:nvSpPr>
        <p:spPr>
          <a:xfrm>
            <a:off x="3682752" y="5534732"/>
            <a:ext cx="720080" cy="576064"/>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smtClean="0">
                <a:ln>
                  <a:noFill/>
                </a:ln>
                <a:solidFill>
                  <a:srgbClr val="000000"/>
                </a:solidFill>
                <a:effectLst/>
                <a:uLnTx/>
                <a:uFillTx/>
                <a:latin typeface="Arial"/>
                <a:ea typeface="+mn-ea"/>
                <a:cs typeface="+mn-cs"/>
              </a:rPr>
              <a:t>P</a:t>
            </a:r>
          </a:p>
        </p:txBody>
      </p:sp>
      <p:sp>
        <p:nvSpPr>
          <p:cNvPr id="330" name="Oval 329"/>
          <p:cNvSpPr/>
          <p:nvPr/>
        </p:nvSpPr>
        <p:spPr>
          <a:xfrm>
            <a:off x="3610744" y="3715820"/>
            <a:ext cx="720080" cy="576064"/>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smtClean="0">
                <a:ln>
                  <a:noFill/>
                </a:ln>
                <a:solidFill>
                  <a:srgbClr val="000000"/>
                </a:solidFill>
                <a:effectLst/>
                <a:uLnTx/>
                <a:uFillTx/>
                <a:latin typeface="Arial"/>
                <a:ea typeface="+mn-ea"/>
                <a:cs typeface="+mn-cs"/>
              </a:rPr>
              <a:t>PE2</a:t>
            </a:r>
          </a:p>
        </p:txBody>
      </p:sp>
      <p:cxnSp>
        <p:nvCxnSpPr>
          <p:cNvPr id="331" name="Straight Connector 330"/>
          <p:cNvCxnSpPr>
            <a:stCxn id="344" idx="2"/>
            <a:endCxn id="343" idx="6"/>
          </p:cNvCxnSpPr>
          <p:nvPr/>
        </p:nvCxnSpPr>
        <p:spPr>
          <a:xfrm flipH="1">
            <a:off x="1981200" y="4109004"/>
            <a:ext cx="1604020" cy="792480"/>
          </a:xfrm>
          <a:prstGeom prst="line">
            <a:avLst/>
          </a:prstGeom>
          <a:noFill/>
          <a:ln w="28575" cap="flat" cmpd="sng" algn="ctr">
            <a:solidFill>
              <a:srgbClr val="0033CC"/>
            </a:solidFill>
            <a:prstDash val="solid"/>
            <a:headEnd type="none" w="med" len="sm"/>
            <a:tailEnd type="none" w="med" len="sm"/>
          </a:ln>
          <a:effectLst/>
        </p:spPr>
      </p:cxnSp>
      <p:cxnSp>
        <p:nvCxnSpPr>
          <p:cNvPr id="332" name="Straight Connector 331"/>
          <p:cNvCxnSpPr>
            <a:stCxn id="339" idx="2"/>
            <a:endCxn id="327" idx="5"/>
          </p:cNvCxnSpPr>
          <p:nvPr/>
        </p:nvCxnSpPr>
        <p:spPr>
          <a:xfrm flipH="1" flipV="1">
            <a:off x="1909065" y="5358875"/>
            <a:ext cx="1672335" cy="447121"/>
          </a:xfrm>
          <a:prstGeom prst="line">
            <a:avLst/>
          </a:prstGeom>
          <a:noFill/>
          <a:ln w="28575" cap="flat" cmpd="sng" algn="ctr">
            <a:solidFill>
              <a:srgbClr val="0033CC"/>
            </a:solidFill>
            <a:prstDash val="solid"/>
            <a:headEnd type="none" w="med" len="sm"/>
            <a:tailEnd type="none" w="med" len="sm"/>
          </a:ln>
          <a:effectLst/>
        </p:spPr>
      </p:cxnSp>
      <p:cxnSp>
        <p:nvCxnSpPr>
          <p:cNvPr id="333" name="Straight Connector 332"/>
          <p:cNvCxnSpPr>
            <a:stCxn id="329" idx="0"/>
            <a:endCxn id="330" idx="4"/>
          </p:cNvCxnSpPr>
          <p:nvPr/>
        </p:nvCxnSpPr>
        <p:spPr>
          <a:xfrm flipH="1" flipV="1">
            <a:off x="3970784" y="4291884"/>
            <a:ext cx="72008" cy="1242848"/>
          </a:xfrm>
          <a:prstGeom prst="line">
            <a:avLst/>
          </a:prstGeom>
          <a:noFill/>
          <a:ln w="28575" cap="flat" cmpd="sng" algn="ctr">
            <a:solidFill>
              <a:srgbClr val="0033CC"/>
            </a:solidFill>
            <a:prstDash val="solid"/>
            <a:headEnd type="none" w="med" len="sm"/>
            <a:tailEnd type="none" w="med" len="sm"/>
          </a:ln>
          <a:effectLst/>
        </p:spPr>
      </p:cxnSp>
      <p:cxnSp>
        <p:nvCxnSpPr>
          <p:cNvPr id="334" name="Straight Connector 333"/>
          <p:cNvCxnSpPr>
            <a:stCxn id="328" idx="1"/>
            <a:endCxn id="350" idx="6"/>
          </p:cNvCxnSpPr>
          <p:nvPr/>
        </p:nvCxnSpPr>
        <p:spPr>
          <a:xfrm flipH="1" flipV="1">
            <a:off x="4351023" y="4098845"/>
            <a:ext cx="2029473" cy="818939"/>
          </a:xfrm>
          <a:prstGeom prst="line">
            <a:avLst/>
          </a:prstGeom>
          <a:noFill/>
          <a:ln w="28575" cap="flat" cmpd="sng" algn="ctr">
            <a:solidFill>
              <a:srgbClr val="0033CC"/>
            </a:solidFill>
            <a:prstDash val="solid"/>
            <a:headEnd type="none" w="med" len="sm"/>
            <a:tailEnd type="none" w="med" len="sm"/>
          </a:ln>
          <a:effectLst/>
        </p:spPr>
      </p:cxnSp>
      <p:cxnSp>
        <p:nvCxnSpPr>
          <p:cNvPr id="335" name="Straight Connector 334"/>
          <p:cNvCxnSpPr>
            <a:stCxn id="328" idx="3"/>
            <a:endCxn id="329" idx="6"/>
          </p:cNvCxnSpPr>
          <p:nvPr/>
        </p:nvCxnSpPr>
        <p:spPr>
          <a:xfrm flipH="1">
            <a:off x="4402832" y="5325121"/>
            <a:ext cx="1977661" cy="497643"/>
          </a:xfrm>
          <a:prstGeom prst="line">
            <a:avLst/>
          </a:prstGeom>
          <a:noFill/>
          <a:ln w="28575" cap="flat" cmpd="sng" algn="ctr">
            <a:solidFill>
              <a:srgbClr val="0033CC"/>
            </a:solidFill>
            <a:prstDash val="solid"/>
            <a:headEnd type="none" w="med" len="sm"/>
            <a:tailEnd type="none" w="med" len="sm"/>
          </a:ln>
          <a:effectLst/>
        </p:spPr>
      </p:cxnSp>
      <p:sp>
        <p:nvSpPr>
          <p:cNvPr id="336" name="Oval 335"/>
          <p:cNvSpPr/>
          <p:nvPr/>
        </p:nvSpPr>
        <p:spPr>
          <a:xfrm>
            <a:off x="1870502" y="5251217"/>
            <a:ext cx="152400" cy="203200"/>
          </a:xfrm>
          <a:prstGeom prst="ellipse">
            <a:avLst/>
          </a:prstGeom>
          <a:solidFill>
            <a:srgbClr val="002060"/>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37" name="Oval 336"/>
          <p:cNvSpPr/>
          <p:nvPr/>
        </p:nvSpPr>
        <p:spPr>
          <a:xfrm>
            <a:off x="6275040" y="4833420"/>
            <a:ext cx="152400" cy="203200"/>
          </a:xfrm>
          <a:prstGeom prst="ellipse">
            <a:avLst/>
          </a:prstGeom>
          <a:solidFill>
            <a:srgbClr val="002060"/>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38" name="Oval 337"/>
          <p:cNvSpPr/>
          <p:nvPr/>
        </p:nvSpPr>
        <p:spPr>
          <a:xfrm>
            <a:off x="6275040" y="5217462"/>
            <a:ext cx="152400" cy="203200"/>
          </a:xfrm>
          <a:prstGeom prst="ellipse">
            <a:avLst/>
          </a:prstGeom>
          <a:solidFill>
            <a:srgbClr val="002060"/>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39" name="Oval 338"/>
          <p:cNvSpPr/>
          <p:nvPr/>
        </p:nvSpPr>
        <p:spPr>
          <a:xfrm>
            <a:off x="3581400" y="5704396"/>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0" name="Oval 339"/>
          <p:cNvSpPr/>
          <p:nvPr/>
        </p:nvSpPr>
        <p:spPr>
          <a:xfrm>
            <a:off x="3970784" y="5438721"/>
            <a:ext cx="152400" cy="203200"/>
          </a:xfrm>
          <a:prstGeom prst="ellipse">
            <a:avLst/>
          </a:prstGeom>
          <a:solidFill>
            <a:srgbClr val="002060"/>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1" name="Oval 340"/>
          <p:cNvSpPr/>
          <p:nvPr/>
        </p:nvSpPr>
        <p:spPr>
          <a:xfrm>
            <a:off x="4330824" y="5726753"/>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2" name="Oval 341"/>
          <p:cNvSpPr/>
          <p:nvPr/>
        </p:nvSpPr>
        <p:spPr>
          <a:xfrm>
            <a:off x="3898776" y="4195873"/>
            <a:ext cx="152400" cy="203200"/>
          </a:xfrm>
          <a:prstGeom prst="ellipse">
            <a:avLst/>
          </a:prstGeom>
          <a:solidFill>
            <a:srgbClr val="002060"/>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3" name="Oval 342"/>
          <p:cNvSpPr/>
          <p:nvPr/>
        </p:nvSpPr>
        <p:spPr>
          <a:xfrm>
            <a:off x="1828800" y="4799884"/>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4" name="Oval 343"/>
          <p:cNvSpPr/>
          <p:nvPr/>
        </p:nvSpPr>
        <p:spPr>
          <a:xfrm>
            <a:off x="3585220" y="4007404"/>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5" name="Oval 344"/>
          <p:cNvSpPr/>
          <p:nvPr/>
        </p:nvSpPr>
        <p:spPr>
          <a:xfrm>
            <a:off x="1878886" y="5251217"/>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6" name="Oval 345"/>
          <p:cNvSpPr/>
          <p:nvPr/>
        </p:nvSpPr>
        <p:spPr>
          <a:xfrm>
            <a:off x="6283424" y="4833420"/>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7" name="Oval 346"/>
          <p:cNvSpPr/>
          <p:nvPr/>
        </p:nvSpPr>
        <p:spPr>
          <a:xfrm>
            <a:off x="6283424" y="5217462"/>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8" name="Oval 347"/>
          <p:cNvSpPr/>
          <p:nvPr/>
        </p:nvSpPr>
        <p:spPr>
          <a:xfrm>
            <a:off x="3979168" y="5438721"/>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9" name="Oval 348"/>
          <p:cNvSpPr/>
          <p:nvPr/>
        </p:nvSpPr>
        <p:spPr>
          <a:xfrm>
            <a:off x="3907160" y="4195873"/>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50" name="Oval 349"/>
          <p:cNvSpPr/>
          <p:nvPr/>
        </p:nvSpPr>
        <p:spPr>
          <a:xfrm>
            <a:off x="4198620" y="3997244"/>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51" name="Oval 350"/>
          <p:cNvSpPr/>
          <p:nvPr/>
        </p:nvSpPr>
        <p:spPr>
          <a:xfrm>
            <a:off x="1287270" y="1108609"/>
            <a:ext cx="5688632" cy="2472076"/>
          </a:xfrm>
          <a:prstGeom prst="ellipse">
            <a:avLst/>
          </a:prstGeom>
          <a:noFill/>
          <a:ln w="57150"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352" name="Oval 351"/>
          <p:cNvSpPr/>
          <p:nvPr/>
        </p:nvSpPr>
        <p:spPr>
          <a:xfrm>
            <a:off x="1275220" y="1965708"/>
            <a:ext cx="720080" cy="576064"/>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smtClean="0">
                <a:ln>
                  <a:noFill/>
                </a:ln>
                <a:solidFill>
                  <a:srgbClr val="000000"/>
                </a:solidFill>
                <a:effectLst/>
                <a:uLnTx/>
                <a:uFillTx/>
                <a:latin typeface="Arial"/>
                <a:ea typeface="+mn-ea"/>
                <a:cs typeface="+mn-cs"/>
              </a:rPr>
              <a:t>PE1</a:t>
            </a:r>
          </a:p>
        </p:txBody>
      </p:sp>
      <p:sp>
        <p:nvSpPr>
          <p:cNvPr id="353" name="Oval 352"/>
          <p:cNvSpPr/>
          <p:nvPr/>
        </p:nvSpPr>
        <p:spPr>
          <a:xfrm>
            <a:off x="6255822" y="1931953"/>
            <a:ext cx="720080" cy="576064"/>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smtClean="0">
                <a:ln>
                  <a:noFill/>
                </a:ln>
                <a:solidFill>
                  <a:srgbClr val="000000"/>
                </a:solidFill>
                <a:effectLst/>
                <a:uLnTx/>
                <a:uFillTx/>
                <a:latin typeface="Arial"/>
                <a:ea typeface="+mn-ea"/>
                <a:cs typeface="+mn-cs"/>
              </a:rPr>
              <a:t>PE3</a:t>
            </a:r>
          </a:p>
        </p:txBody>
      </p:sp>
      <p:sp>
        <p:nvSpPr>
          <p:cNvPr id="354" name="Oval 353"/>
          <p:cNvSpPr/>
          <p:nvPr/>
        </p:nvSpPr>
        <p:spPr>
          <a:xfrm>
            <a:off x="3610744" y="1285730"/>
            <a:ext cx="720080" cy="576064"/>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smtClean="0">
                <a:ln>
                  <a:noFill/>
                </a:ln>
                <a:solidFill>
                  <a:srgbClr val="000000"/>
                </a:solidFill>
                <a:effectLst/>
                <a:uLnTx/>
                <a:uFillTx/>
                <a:latin typeface="Arial"/>
                <a:ea typeface="+mn-ea"/>
                <a:cs typeface="+mn-cs"/>
              </a:rPr>
              <a:t>PE2</a:t>
            </a:r>
          </a:p>
        </p:txBody>
      </p:sp>
      <p:cxnSp>
        <p:nvCxnSpPr>
          <p:cNvPr id="355" name="Straight Connector 354"/>
          <p:cNvCxnSpPr>
            <a:stCxn id="363" idx="2"/>
            <a:endCxn id="361" idx="6"/>
          </p:cNvCxnSpPr>
          <p:nvPr/>
        </p:nvCxnSpPr>
        <p:spPr>
          <a:xfrm flipH="1">
            <a:off x="1905000" y="2417596"/>
            <a:ext cx="4343400" cy="45488"/>
          </a:xfrm>
          <a:prstGeom prst="line">
            <a:avLst/>
          </a:prstGeom>
          <a:noFill/>
          <a:ln w="28575" cap="flat" cmpd="sng" algn="ctr">
            <a:solidFill>
              <a:srgbClr val="0033CC"/>
            </a:solidFill>
            <a:prstDash val="solid"/>
            <a:headEnd type="none" w="med" len="sm"/>
            <a:tailEnd type="none" w="med" len="sm"/>
          </a:ln>
          <a:effectLst/>
        </p:spPr>
      </p:cxnSp>
      <p:cxnSp>
        <p:nvCxnSpPr>
          <p:cNvPr id="356" name="Straight Connector 355"/>
          <p:cNvCxnSpPr>
            <a:stCxn id="358" idx="2"/>
            <a:endCxn id="360" idx="7"/>
          </p:cNvCxnSpPr>
          <p:nvPr/>
        </p:nvCxnSpPr>
        <p:spPr>
          <a:xfrm flipH="1">
            <a:off x="1958882" y="1592297"/>
            <a:ext cx="1622518" cy="392545"/>
          </a:xfrm>
          <a:prstGeom prst="line">
            <a:avLst/>
          </a:prstGeom>
          <a:noFill/>
          <a:ln w="28575" cap="flat" cmpd="sng" algn="ctr">
            <a:solidFill>
              <a:srgbClr val="0033CC"/>
            </a:solidFill>
            <a:prstDash val="solid"/>
            <a:headEnd type="none" w="med" len="sm"/>
            <a:tailEnd type="none" w="med" len="sm"/>
          </a:ln>
          <a:effectLst/>
        </p:spPr>
      </p:cxnSp>
      <p:cxnSp>
        <p:nvCxnSpPr>
          <p:cNvPr id="357" name="Straight Connector 356"/>
          <p:cNvCxnSpPr>
            <a:stCxn id="362" idx="2"/>
            <a:endCxn id="359" idx="6"/>
          </p:cNvCxnSpPr>
          <p:nvPr/>
        </p:nvCxnSpPr>
        <p:spPr>
          <a:xfrm flipH="1" flipV="1">
            <a:off x="4419600" y="1592297"/>
            <a:ext cx="1844606" cy="362787"/>
          </a:xfrm>
          <a:prstGeom prst="line">
            <a:avLst/>
          </a:prstGeom>
          <a:noFill/>
          <a:ln w="28575" cap="flat" cmpd="sng" algn="ctr">
            <a:solidFill>
              <a:srgbClr val="0033CC"/>
            </a:solidFill>
            <a:prstDash val="solid"/>
            <a:headEnd type="none" w="med" len="sm"/>
            <a:tailEnd type="none" w="med" len="sm"/>
          </a:ln>
          <a:effectLst/>
        </p:spPr>
      </p:cxnSp>
      <p:sp>
        <p:nvSpPr>
          <p:cNvPr id="358" name="Oval 357"/>
          <p:cNvSpPr/>
          <p:nvPr/>
        </p:nvSpPr>
        <p:spPr>
          <a:xfrm>
            <a:off x="3581400" y="1490697"/>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59" name="Oval 358"/>
          <p:cNvSpPr/>
          <p:nvPr/>
        </p:nvSpPr>
        <p:spPr>
          <a:xfrm>
            <a:off x="4267200" y="1490697"/>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60" name="Oval 359"/>
          <p:cNvSpPr/>
          <p:nvPr/>
        </p:nvSpPr>
        <p:spPr>
          <a:xfrm>
            <a:off x="1828800" y="1955084"/>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61" name="Oval 360"/>
          <p:cNvSpPr/>
          <p:nvPr/>
        </p:nvSpPr>
        <p:spPr>
          <a:xfrm>
            <a:off x="1752600" y="2361484"/>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62" name="Oval 361"/>
          <p:cNvSpPr/>
          <p:nvPr/>
        </p:nvSpPr>
        <p:spPr>
          <a:xfrm>
            <a:off x="6264206" y="1853484"/>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63" name="Oval 362"/>
          <p:cNvSpPr/>
          <p:nvPr/>
        </p:nvSpPr>
        <p:spPr>
          <a:xfrm>
            <a:off x="6248400" y="2315996"/>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364" name="Straight Connector 363"/>
          <p:cNvCxnSpPr>
            <a:stCxn id="423" idx="6"/>
            <a:endCxn id="360" idx="6"/>
          </p:cNvCxnSpPr>
          <p:nvPr/>
        </p:nvCxnSpPr>
        <p:spPr>
          <a:xfrm flipV="1">
            <a:off x="1509758" y="2056686"/>
            <a:ext cx="471442" cy="2882583"/>
          </a:xfrm>
          <a:prstGeom prst="line">
            <a:avLst/>
          </a:prstGeom>
          <a:noFill/>
          <a:ln w="38100" cap="flat" cmpd="sng" algn="ctr">
            <a:solidFill>
              <a:srgbClr val="DEC132">
                <a:lumMod val="50000"/>
              </a:srgbClr>
            </a:solidFill>
            <a:prstDash val="sysDot"/>
            <a:headEnd type="none" w="med" len="sm"/>
            <a:tailEnd type="none" w="med" len="sm"/>
          </a:ln>
          <a:effectLst/>
        </p:spPr>
      </p:cxnSp>
      <p:cxnSp>
        <p:nvCxnSpPr>
          <p:cNvPr id="365" name="Straight Connector 364"/>
          <p:cNvCxnSpPr>
            <a:stCxn id="401" idx="2"/>
            <a:endCxn id="361" idx="2"/>
          </p:cNvCxnSpPr>
          <p:nvPr/>
        </p:nvCxnSpPr>
        <p:spPr>
          <a:xfrm flipV="1">
            <a:off x="1296970" y="2463086"/>
            <a:ext cx="455630" cy="2849047"/>
          </a:xfrm>
          <a:prstGeom prst="line">
            <a:avLst/>
          </a:prstGeom>
          <a:noFill/>
          <a:ln w="38100" cap="flat" cmpd="sng" algn="ctr">
            <a:solidFill>
              <a:srgbClr val="DEC132">
                <a:lumMod val="50000"/>
              </a:srgbClr>
            </a:solidFill>
            <a:prstDash val="sysDot"/>
            <a:headEnd type="none" w="med" len="sm"/>
            <a:tailEnd type="none" w="med" len="sm"/>
          </a:ln>
          <a:effectLst/>
        </p:spPr>
      </p:cxnSp>
      <p:sp>
        <p:nvSpPr>
          <p:cNvPr id="366" name="TextBox 365"/>
          <p:cNvSpPr txBox="1"/>
          <p:nvPr/>
        </p:nvSpPr>
        <p:spPr>
          <a:xfrm>
            <a:off x="5257800" y="4029743"/>
            <a:ext cx="526106"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9900"/>
                </a:solidFill>
                <a:effectLst/>
                <a:uLnTx/>
                <a:uFillTx/>
              </a:rPr>
              <a:t>ODU</a:t>
            </a:r>
          </a:p>
        </p:txBody>
      </p:sp>
      <p:sp>
        <p:nvSpPr>
          <p:cNvPr id="367" name="TextBox 366"/>
          <p:cNvSpPr txBox="1"/>
          <p:nvPr/>
        </p:nvSpPr>
        <p:spPr>
          <a:xfrm>
            <a:off x="5420228" y="1377727"/>
            <a:ext cx="49244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9900"/>
                </a:solidFill>
                <a:effectLst/>
                <a:uLnTx/>
                <a:uFillTx/>
              </a:rPr>
              <a:t>ETH</a:t>
            </a:r>
          </a:p>
        </p:txBody>
      </p:sp>
      <p:cxnSp>
        <p:nvCxnSpPr>
          <p:cNvPr id="368" name="Straight Connector 367"/>
          <p:cNvCxnSpPr>
            <a:stCxn id="402" idx="0"/>
            <a:endCxn id="358" idx="4"/>
          </p:cNvCxnSpPr>
          <p:nvPr/>
        </p:nvCxnSpPr>
        <p:spPr>
          <a:xfrm flipH="1" flipV="1">
            <a:off x="3657600" y="1693897"/>
            <a:ext cx="228600" cy="1925912"/>
          </a:xfrm>
          <a:prstGeom prst="line">
            <a:avLst/>
          </a:prstGeom>
          <a:noFill/>
          <a:ln w="38100" cap="flat" cmpd="sng" algn="ctr">
            <a:solidFill>
              <a:srgbClr val="DEC132">
                <a:lumMod val="50000"/>
              </a:srgbClr>
            </a:solidFill>
            <a:prstDash val="sysDot"/>
            <a:headEnd type="none" w="med" len="sm"/>
            <a:tailEnd type="none" w="med" len="sm"/>
          </a:ln>
          <a:effectLst/>
        </p:spPr>
      </p:cxnSp>
      <p:cxnSp>
        <p:nvCxnSpPr>
          <p:cNvPr id="369" name="Straight Connector 368"/>
          <p:cNvCxnSpPr>
            <a:stCxn id="403" idx="7"/>
            <a:endCxn id="359" idx="4"/>
          </p:cNvCxnSpPr>
          <p:nvPr/>
        </p:nvCxnSpPr>
        <p:spPr>
          <a:xfrm flipV="1">
            <a:off x="4092482" y="1693897"/>
            <a:ext cx="250918" cy="1955670"/>
          </a:xfrm>
          <a:prstGeom prst="line">
            <a:avLst/>
          </a:prstGeom>
          <a:noFill/>
          <a:ln w="38100" cap="flat" cmpd="sng" algn="ctr">
            <a:solidFill>
              <a:srgbClr val="DEC132">
                <a:lumMod val="50000"/>
              </a:srgbClr>
            </a:solidFill>
            <a:prstDash val="sysDot"/>
            <a:headEnd type="none" w="med" len="sm"/>
            <a:tailEnd type="none" w="med" len="sm"/>
          </a:ln>
          <a:effectLst/>
        </p:spPr>
      </p:cxnSp>
      <p:cxnSp>
        <p:nvCxnSpPr>
          <p:cNvPr id="370" name="Straight Connector 369"/>
          <p:cNvCxnSpPr>
            <a:stCxn id="404" idx="6"/>
            <a:endCxn id="362" idx="6"/>
          </p:cNvCxnSpPr>
          <p:nvPr/>
        </p:nvCxnSpPr>
        <p:spPr>
          <a:xfrm flipH="1" flipV="1">
            <a:off x="6416606" y="1955084"/>
            <a:ext cx="578514" cy="3300380"/>
          </a:xfrm>
          <a:prstGeom prst="line">
            <a:avLst/>
          </a:prstGeom>
          <a:noFill/>
          <a:ln w="38100" cap="flat" cmpd="sng" algn="ctr">
            <a:solidFill>
              <a:srgbClr val="DEC132">
                <a:lumMod val="50000"/>
              </a:srgbClr>
            </a:solidFill>
            <a:prstDash val="sysDot"/>
            <a:headEnd type="none" w="med" len="sm"/>
            <a:tailEnd type="none" w="med" len="sm"/>
          </a:ln>
          <a:effectLst/>
        </p:spPr>
      </p:cxnSp>
      <p:cxnSp>
        <p:nvCxnSpPr>
          <p:cNvPr id="371" name="Straight Connector 370"/>
          <p:cNvCxnSpPr>
            <a:stCxn id="425" idx="2"/>
            <a:endCxn id="363" idx="2"/>
          </p:cNvCxnSpPr>
          <p:nvPr/>
        </p:nvCxnSpPr>
        <p:spPr>
          <a:xfrm flipH="1" flipV="1">
            <a:off x="6248400" y="2417597"/>
            <a:ext cx="533400" cy="2500187"/>
          </a:xfrm>
          <a:prstGeom prst="line">
            <a:avLst/>
          </a:prstGeom>
          <a:noFill/>
          <a:ln w="38100" cap="flat" cmpd="sng" algn="ctr">
            <a:solidFill>
              <a:srgbClr val="DEC132">
                <a:lumMod val="50000"/>
              </a:srgbClr>
            </a:solidFill>
            <a:prstDash val="sysDot"/>
            <a:headEnd type="none" w="med" len="sm"/>
            <a:tailEnd type="none" w="med" len="sm"/>
          </a:ln>
          <a:effectLst/>
        </p:spPr>
      </p:cxnSp>
      <p:sp>
        <p:nvSpPr>
          <p:cNvPr id="372" name="Oval 371"/>
          <p:cNvSpPr/>
          <p:nvPr/>
        </p:nvSpPr>
        <p:spPr>
          <a:xfrm>
            <a:off x="1218238" y="2033553"/>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73" name="Oval 372"/>
          <p:cNvSpPr/>
          <p:nvPr/>
        </p:nvSpPr>
        <p:spPr>
          <a:xfrm>
            <a:off x="1218238" y="2315996"/>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74" name="Oval 373"/>
          <p:cNvSpPr/>
          <p:nvPr/>
        </p:nvSpPr>
        <p:spPr>
          <a:xfrm>
            <a:off x="3733800" y="1168356"/>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75" name="Oval 374"/>
          <p:cNvSpPr/>
          <p:nvPr/>
        </p:nvSpPr>
        <p:spPr>
          <a:xfrm>
            <a:off x="4059560" y="1168356"/>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76" name="Oval 375"/>
          <p:cNvSpPr/>
          <p:nvPr/>
        </p:nvSpPr>
        <p:spPr>
          <a:xfrm>
            <a:off x="6899702" y="1955084"/>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77" name="Oval 376"/>
          <p:cNvSpPr/>
          <p:nvPr/>
        </p:nvSpPr>
        <p:spPr>
          <a:xfrm>
            <a:off x="6899702" y="2214396"/>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378" name="Straight Connector 377"/>
          <p:cNvCxnSpPr>
            <a:stCxn id="372" idx="2"/>
            <a:endCxn id="379" idx="6"/>
          </p:cNvCxnSpPr>
          <p:nvPr/>
        </p:nvCxnSpPr>
        <p:spPr>
          <a:xfrm flipH="1" flipV="1">
            <a:off x="914400" y="2112797"/>
            <a:ext cx="303838" cy="22357"/>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79" name="Oval 378"/>
          <p:cNvSpPr/>
          <p:nvPr/>
        </p:nvSpPr>
        <p:spPr>
          <a:xfrm>
            <a:off x="762000" y="2011196"/>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380" name="Straight Connector 379"/>
          <p:cNvCxnSpPr>
            <a:stCxn id="373" idx="2"/>
            <a:endCxn id="381" idx="6"/>
          </p:cNvCxnSpPr>
          <p:nvPr/>
        </p:nvCxnSpPr>
        <p:spPr>
          <a:xfrm flipH="1">
            <a:off x="914400" y="2417597"/>
            <a:ext cx="303838" cy="33755"/>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81" name="Oval 380"/>
          <p:cNvSpPr/>
          <p:nvPr/>
        </p:nvSpPr>
        <p:spPr>
          <a:xfrm>
            <a:off x="762000" y="2349750"/>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382" name="Straight Connector 381"/>
          <p:cNvCxnSpPr>
            <a:stCxn id="383" idx="2"/>
            <a:endCxn id="376" idx="6"/>
          </p:cNvCxnSpPr>
          <p:nvPr/>
        </p:nvCxnSpPr>
        <p:spPr>
          <a:xfrm flipH="1">
            <a:off x="7052102" y="2011196"/>
            <a:ext cx="263098" cy="45488"/>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83" name="Oval 382"/>
          <p:cNvSpPr/>
          <p:nvPr/>
        </p:nvSpPr>
        <p:spPr>
          <a:xfrm>
            <a:off x="7315200" y="1909596"/>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384" name="Straight Connector 383"/>
          <p:cNvCxnSpPr>
            <a:stCxn id="385" idx="2"/>
            <a:endCxn id="377" idx="6"/>
          </p:cNvCxnSpPr>
          <p:nvPr/>
        </p:nvCxnSpPr>
        <p:spPr>
          <a:xfrm flipH="1" flipV="1">
            <a:off x="7052102" y="2315996"/>
            <a:ext cx="263098" cy="45488"/>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85" name="Oval 384"/>
          <p:cNvSpPr/>
          <p:nvPr/>
        </p:nvSpPr>
        <p:spPr>
          <a:xfrm>
            <a:off x="7315200" y="2259884"/>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386" name="Straight Connector 385"/>
          <p:cNvCxnSpPr>
            <a:stCxn id="387" idx="3"/>
            <a:endCxn id="375" idx="7"/>
          </p:cNvCxnSpPr>
          <p:nvPr/>
        </p:nvCxnSpPr>
        <p:spPr>
          <a:xfrm flipH="1">
            <a:off x="4189642" y="1088514"/>
            <a:ext cx="176076" cy="109600"/>
          </a:xfrm>
          <a:prstGeom prst="line">
            <a:avLst/>
          </a:prstGeom>
          <a:noFill/>
          <a:ln w="28575" cap="flat" cmpd="sng" algn="ctr">
            <a:solidFill>
              <a:srgbClr val="DEC132">
                <a:lumMod val="60000"/>
                <a:lumOff val="40000"/>
              </a:srgbClr>
            </a:solidFill>
            <a:prstDash val="sysDot"/>
            <a:headEnd type="none" w="med" len="sm"/>
            <a:tailEnd type="none" w="med" len="sm"/>
          </a:ln>
          <a:effectLst/>
        </p:spPr>
      </p:cxnSp>
      <p:sp>
        <p:nvSpPr>
          <p:cNvPr id="387" name="Oval 386"/>
          <p:cNvSpPr/>
          <p:nvPr/>
        </p:nvSpPr>
        <p:spPr>
          <a:xfrm>
            <a:off x="4343400" y="915072"/>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388" name="Straight Connector 387"/>
          <p:cNvCxnSpPr>
            <a:stCxn id="389" idx="5"/>
            <a:endCxn id="374" idx="1"/>
          </p:cNvCxnSpPr>
          <p:nvPr/>
        </p:nvCxnSpPr>
        <p:spPr>
          <a:xfrm>
            <a:off x="3601002" y="1106055"/>
            <a:ext cx="155116" cy="92059"/>
          </a:xfrm>
          <a:prstGeom prst="line">
            <a:avLst/>
          </a:prstGeom>
          <a:noFill/>
          <a:ln w="28575" cap="flat" cmpd="sng" algn="ctr">
            <a:solidFill>
              <a:srgbClr val="CC66FF"/>
            </a:solidFill>
            <a:prstDash val="sysDot"/>
            <a:headEnd type="none" w="med" len="sm"/>
            <a:tailEnd type="none" w="med" len="sm"/>
          </a:ln>
          <a:effectLst/>
        </p:spPr>
      </p:cxnSp>
      <p:sp>
        <p:nvSpPr>
          <p:cNvPr id="389" name="Oval 388"/>
          <p:cNvSpPr/>
          <p:nvPr/>
        </p:nvSpPr>
        <p:spPr>
          <a:xfrm>
            <a:off x="3470920" y="932613"/>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90" name="TextBox 389"/>
          <p:cNvSpPr txBox="1"/>
          <p:nvPr/>
        </p:nvSpPr>
        <p:spPr>
          <a:xfrm>
            <a:off x="3131019" y="2971086"/>
            <a:ext cx="1696298"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0070C0"/>
                </a:solidFill>
                <a:effectLst/>
                <a:uLnTx/>
                <a:uFillTx/>
              </a:rPr>
              <a:t>Connectivity Service</a:t>
            </a:r>
          </a:p>
        </p:txBody>
      </p:sp>
      <p:sp>
        <p:nvSpPr>
          <p:cNvPr id="391" name="Freeform 390"/>
          <p:cNvSpPr/>
          <p:nvPr/>
        </p:nvSpPr>
        <p:spPr>
          <a:xfrm>
            <a:off x="838200" y="2075728"/>
            <a:ext cx="6527800" cy="1301756"/>
          </a:xfrm>
          <a:custGeom>
            <a:avLst/>
            <a:gdLst>
              <a:gd name="connsiteX0" fmla="*/ 0 w 6527800"/>
              <a:gd name="connsiteY0" fmla="*/ 25400 h 575733"/>
              <a:gd name="connsiteX1" fmla="*/ 3048000 w 6527800"/>
              <a:gd name="connsiteY1" fmla="*/ 571500 h 575733"/>
              <a:gd name="connsiteX2" fmla="*/ 6527800 w 6527800"/>
              <a:gd name="connsiteY2" fmla="*/ 0 h 575733"/>
              <a:gd name="connsiteX3" fmla="*/ 6527800 w 6527800"/>
              <a:gd name="connsiteY3" fmla="*/ 0 h 575733"/>
            </a:gdLst>
            <a:ahLst/>
            <a:cxnLst>
              <a:cxn ang="0">
                <a:pos x="connsiteX0" y="connsiteY0"/>
              </a:cxn>
              <a:cxn ang="0">
                <a:pos x="connsiteX1" y="connsiteY1"/>
              </a:cxn>
              <a:cxn ang="0">
                <a:pos x="connsiteX2" y="connsiteY2"/>
              </a:cxn>
              <a:cxn ang="0">
                <a:pos x="connsiteX3" y="connsiteY3"/>
              </a:cxn>
            </a:cxnLst>
            <a:rect l="l" t="t" r="r" b="b"/>
            <a:pathLst>
              <a:path w="6527800" h="575733">
                <a:moveTo>
                  <a:pt x="0" y="25400"/>
                </a:moveTo>
                <a:cubicBezTo>
                  <a:pt x="980016" y="300566"/>
                  <a:pt x="1960033" y="575733"/>
                  <a:pt x="3048000" y="571500"/>
                </a:cubicBezTo>
                <a:cubicBezTo>
                  <a:pt x="4135967" y="567267"/>
                  <a:pt x="6527800" y="0"/>
                  <a:pt x="6527800" y="0"/>
                </a:cubicBezTo>
                <a:lnTo>
                  <a:pt x="6527800" y="0"/>
                </a:lnTo>
              </a:path>
            </a:pathLst>
          </a:custGeom>
          <a:noFill/>
          <a:ln w="5715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392" name="Freeform 391"/>
          <p:cNvSpPr/>
          <p:nvPr/>
        </p:nvSpPr>
        <p:spPr>
          <a:xfrm>
            <a:off x="1373170" y="2056684"/>
            <a:ext cx="5561030" cy="462512"/>
          </a:xfrm>
          <a:custGeom>
            <a:avLst/>
            <a:gdLst>
              <a:gd name="connsiteX0" fmla="*/ 0 w 6527800"/>
              <a:gd name="connsiteY0" fmla="*/ 25400 h 575733"/>
              <a:gd name="connsiteX1" fmla="*/ 3048000 w 6527800"/>
              <a:gd name="connsiteY1" fmla="*/ 571500 h 575733"/>
              <a:gd name="connsiteX2" fmla="*/ 6527800 w 6527800"/>
              <a:gd name="connsiteY2" fmla="*/ 0 h 575733"/>
              <a:gd name="connsiteX3" fmla="*/ 6527800 w 6527800"/>
              <a:gd name="connsiteY3" fmla="*/ 0 h 575733"/>
            </a:gdLst>
            <a:ahLst/>
            <a:cxnLst>
              <a:cxn ang="0">
                <a:pos x="connsiteX0" y="connsiteY0"/>
              </a:cxn>
              <a:cxn ang="0">
                <a:pos x="connsiteX1" y="connsiteY1"/>
              </a:cxn>
              <a:cxn ang="0">
                <a:pos x="connsiteX2" y="connsiteY2"/>
              </a:cxn>
              <a:cxn ang="0">
                <a:pos x="connsiteX3" y="connsiteY3"/>
              </a:cxn>
            </a:cxnLst>
            <a:rect l="l" t="t" r="r" b="b"/>
            <a:pathLst>
              <a:path w="6527800" h="575733">
                <a:moveTo>
                  <a:pt x="0" y="25400"/>
                </a:moveTo>
                <a:cubicBezTo>
                  <a:pt x="980016" y="300566"/>
                  <a:pt x="1960033" y="575733"/>
                  <a:pt x="3048000" y="571500"/>
                </a:cubicBezTo>
                <a:cubicBezTo>
                  <a:pt x="4135967" y="567267"/>
                  <a:pt x="6527800" y="0"/>
                  <a:pt x="6527800" y="0"/>
                </a:cubicBezTo>
                <a:lnTo>
                  <a:pt x="6527800" y="0"/>
                </a:lnTo>
              </a:path>
            </a:pathLst>
          </a:custGeom>
          <a:noFill/>
          <a:ln w="571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93" name="Straight Connector 392"/>
          <p:cNvCxnSpPr>
            <a:stCxn id="395" idx="2"/>
            <a:endCxn id="397" idx="1"/>
          </p:cNvCxnSpPr>
          <p:nvPr/>
        </p:nvCxnSpPr>
        <p:spPr>
          <a:xfrm>
            <a:off x="1441040" y="2264130"/>
            <a:ext cx="188850" cy="171795"/>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cxnSp>
        <p:nvCxnSpPr>
          <p:cNvPr id="394" name="Straight Connector 393"/>
          <p:cNvCxnSpPr>
            <a:stCxn id="398" idx="3"/>
            <a:endCxn id="396" idx="2"/>
          </p:cNvCxnSpPr>
          <p:nvPr/>
        </p:nvCxnSpPr>
        <p:spPr>
          <a:xfrm flipV="1">
            <a:off x="6546776" y="2168908"/>
            <a:ext cx="283486" cy="192576"/>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395" name="Rectangle 394"/>
          <p:cNvSpPr/>
          <p:nvPr/>
        </p:nvSpPr>
        <p:spPr>
          <a:xfrm>
            <a:off x="1370638" y="2069425"/>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396" name="Rectangle 395"/>
          <p:cNvSpPr/>
          <p:nvPr/>
        </p:nvSpPr>
        <p:spPr>
          <a:xfrm>
            <a:off x="6759860" y="1974202"/>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397" name="Rectangle 396"/>
          <p:cNvSpPr/>
          <p:nvPr/>
        </p:nvSpPr>
        <p:spPr>
          <a:xfrm>
            <a:off x="1629890" y="2338573"/>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398" name="Rectangle 397"/>
          <p:cNvSpPr/>
          <p:nvPr/>
        </p:nvSpPr>
        <p:spPr>
          <a:xfrm>
            <a:off x="6405972" y="2264130"/>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399" name="TextBox 398"/>
          <p:cNvSpPr txBox="1"/>
          <p:nvPr/>
        </p:nvSpPr>
        <p:spPr>
          <a:xfrm>
            <a:off x="3429891" y="2561660"/>
            <a:ext cx="1032655"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17BB7E">
                    <a:lumMod val="75000"/>
                  </a:srgbClr>
                </a:solidFill>
                <a:effectLst/>
                <a:uLnTx/>
                <a:uFillTx/>
              </a:rPr>
              <a:t>Connection</a:t>
            </a:r>
          </a:p>
        </p:txBody>
      </p:sp>
      <p:sp>
        <p:nvSpPr>
          <p:cNvPr id="400" name="Freeform 399"/>
          <p:cNvSpPr/>
          <p:nvPr/>
        </p:nvSpPr>
        <p:spPr>
          <a:xfrm>
            <a:off x="1511445" y="5330460"/>
            <a:ext cx="5248417" cy="673830"/>
          </a:xfrm>
          <a:custGeom>
            <a:avLst/>
            <a:gdLst>
              <a:gd name="connsiteX0" fmla="*/ 0 w 6527800"/>
              <a:gd name="connsiteY0" fmla="*/ 25400 h 575733"/>
              <a:gd name="connsiteX1" fmla="*/ 3048000 w 6527800"/>
              <a:gd name="connsiteY1" fmla="*/ 571500 h 575733"/>
              <a:gd name="connsiteX2" fmla="*/ 6527800 w 6527800"/>
              <a:gd name="connsiteY2" fmla="*/ 0 h 575733"/>
              <a:gd name="connsiteX3" fmla="*/ 6527800 w 6527800"/>
              <a:gd name="connsiteY3" fmla="*/ 0 h 575733"/>
            </a:gdLst>
            <a:ahLst/>
            <a:cxnLst>
              <a:cxn ang="0">
                <a:pos x="connsiteX0" y="connsiteY0"/>
              </a:cxn>
              <a:cxn ang="0">
                <a:pos x="connsiteX1" y="connsiteY1"/>
              </a:cxn>
              <a:cxn ang="0">
                <a:pos x="connsiteX2" y="connsiteY2"/>
              </a:cxn>
              <a:cxn ang="0">
                <a:pos x="connsiteX3" y="connsiteY3"/>
              </a:cxn>
            </a:cxnLst>
            <a:rect l="l" t="t" r="r" b="b"/>
            <a:pathLst>
              <a:path w="6527800" h="575733">
                <a:moveTo>
                  <a:pt x="0" y="25400"/>
                </a:moveTo>
                <a:cubicBezTo>
                  <a:pt x="980016" y="300566"/>
                  <a:pt x="1960033" y="575733"/>
                  <a:pt x="3048000" y="571500"/>
                </a:cubicBezTo>
                <a:cubicBezTo>
                  <a:pt x="4135967" y="567267"/>
                  <a:pt x="6527800" y="0"/>
                  <a:pt x="6527800" y="0"/>
                </a:cubicBezTo>
                <a:lnTo>
                  <a:pt x="6527800" y="0"/>
                </a:lnTo>
              </a:path>
            </a:pathLst>
          </a:custGeom>
          <a:noFill/>
          <a:ln w="3810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401" name="Oval 400"/>
          <p:cNvSpPr/>
          <p:nvPr/>
        </p:nvSpPr>
        <p:spPr>
          <a:xfrm>
            <a:off x="1296970" y="5210530"/>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2" name="Oval 401"/>
          <p:cNvSpPr/>
          <p:nvPr/>
        </p:nvSpPr>
        <p:spPr>
          <a:xfrm>
            <a:off x="3810000" y="3619809"/>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3" name="Oval 402"/>
          <p:cNvSpPr/>
          <p:nvPr/>
        </p:nvSpPr>
        <p:spPr>
          <a:xfrm>
            <a:off x="3962400" y="3619809"/>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4" name="Oval 403"/>
          <p:cNvSpPr/>
          <p:nvPr/>
        </p:nvSpPr>
        <p:spPr>
          <a:xfrm>
            <a:off x="6842720" y="5153864"/>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5" name="Rectangle 404"/>
          <p:cNvSpPr/>
          <p:nvPr/>
        </p:nvSpPr>
        <p:spPr>
          <a:xfrm>
            <a:off x="1397445" y="5261522"/>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406" name="Rectangle 405"/>
          <p:cNvSpPr/>
          <p:nvPr/>
        </p:nvSpPr>
        <p:spPr>
          <a:xfrm>
            <a:off x="6759860" y="5177617"/>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407" name="Rectangle 406"/>
          <p:cNvSpPr/>
          <p:nvPr/>
        </p:nvSpPr>
        <p:spPr>
          <a:xfrm>
            <a:off x="3733800" y="5712890"/>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408" name="Rectangle 407"/>
          <p:cNvSpPr/>
          <p:nvPr/>
        </p:nvSpPr>
        <p:spPr>
          <a:xfrm>
            <a:off x="4211960" y="5712890"/>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cxnSp>
        <p:nvCxnSpPr>
          <p:cNvPr id="409" name="Straight Connector 408"/>
          <p:cNvCxnSpPr>
            <a:stCxn id="407" idx="3"/>
            <a:endCxn id="408" idx="1"/>
          </p:cNvCxnSpPr>
          <p:nvPr/>
        </p:nvCxnSpPr>
        <p:spPr>
          <a:xfrm>
            <a:off x="3874604" y="5810242"/>
            <a:ext cx="337356" cy="0"/>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410" name="Rectangle 409"/>
          <p:cNvSpPr/>
          <p:nvPr/>
        </p:nvSpPr>
        <p:spPr>
          <a:xfrm>
            <a:off x="1800100" y="5214778"/>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411" name="Rectangle 410"/>
          <p:cNvSpPr/>
          <p:nvPr/>
        </p:nvSpPr>
        <p:spPr>
          <a:xfrm>
            <a:off x="6380493" y="5197790"/>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cxnSp>
        <p:nvCxnSpPr>
          <p:cNvPr id="412" name="Straight Connector 411"/>
          <p:cNvCxnSpPr>
            <a:stCxn id="405" idx="3"/>
            <a:endCxn id="410" idx="1"/>
          </p:cNvCxnSpPr>
          <p:nvPr/>
        </p:nvCxnSpPr>
        <p:spPr>
          <a:xfrm flipV="1">
            <a:off x="1538252" y="5312133"/>
            <a:ext cx="261851" cy="46745"/>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cxnSp>
        <p:nvCxnSpPr>
          <p:cNvPr id="413" name="Straight Connector 412"/>
          <p:cNvCxnSpPr>
            <a:stCxn id="411" idx="3"/>
            <a:endCxn id="406" idx="1"/>
          </p:cNvCxnSpPr>
          <p:nvPr/>
        </p:nvCxnSpPr>
        <p:spPr>
          <a:xfrm flipV="1">
            <a:off x="6521299" y="5274971"/>
            <a:ext cx="238563" cy="20175"/>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414" name="Rectangle 413"/>
          <p:cNvSpPr/>
          <p:nvPr/>
        </p:nvSpPr>
        <p:spPr>
          <a:xfrm>
            <a:off x="1800100" y="4939266"/>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415" name="Rectangle 414"/>
          <p:cNvSpPr/>
          <p:nvPr/>
        </p:nvSpPr>
        <p:spPr>
          <a:xfrm>
            <a:off x="3691136" y="4097178"/>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416" name="Rectangle 415"/>
          <p:cNvSpPr/>
          <p:nvPr/>
        </p:nvSpPr>
        <p:spPr>
          <a:xfrm>
            <a:off x="4126396" y="4097178"/>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cxnSp>
        <p:nvCxnSpPr>
          <p:cNvPr id="417" name="Straight Connector 416"/>
          <p:cNvCxnSpPr>
            <a:stCxn id="419" idx="2"/>
            <a:endCxn id="414" idx="1"/>
          </p:cNvCxnSpPr>
          <p:nvPr/>
        </p:nvCxnSpPr>
        <p:spPr>
          <a:xfrm>
            <a:off x="1516867" y="5009579"/>
            <a:ext cx="283233" cy="27041"/>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cxnSp>
        <p:nvCxnSpPr>
          <p:cNvPr id="418" name="Straight Connector 417"/>
          <p:cNvCxnSpPr>
            <a:stCxn id="415" idx="3"/>
            <a:endCxn id="430" idx="2"/>
          </p:cNvCxnSpPr>
          <p:nvPr/>
        </p:nvCxnSpPr>
        <p:spPr>
          <a:xfrm flipV="1">
            <a:off x="3831940" y="3926376"/>
            <a:ext cx="4818" cy="268156"/>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419" name="Freeform 418"/>
          <p:cNvSpPr/>
          <p:nvPr/>
        </p:nvSpPr>
        <p:spPr>
          <a:xfrm rot="9224975">
            <a:off x="1307903" y="4113396"/>
            <a:ext cx="2523282" cy="356551"/>
          </a:xfrm>
          <a:custGeom>
            <a:avLst/>
            <a:gdLst>
              <a:gd name="connsiteX0" fmla="*/ 0 w 6527800"/>
              <a:gd name="connsiteY0" fmla="*/ 25400 h 575733"/>
              <a:gd name="connsiteX1" fmla="*/ 3048000 w 6527800"/>
              <a:gd name="connsiteY1" fmla="*/ 571500 h 575733"/>
              <a:gd name="connsiteX2" fmla="*/ 6527800 w 6527800"/>
              <a:gd name="connsiteY2" fmla="*/ 0 h 575733"/>
              <a:gd name="connsiteX3" fmla="*/ 6527800 w 6527800"/>
              <a:gd name="connsiteY3" fmla="*/ 0 h 575733"/>
            </a:gdLst>
            <a:ahLst/>
            <a:cxnLst>
              <a:cxn ang="0">
                <a:pos x="connsiteX0" y="connsiteY0"/>
              </a:cxn>
              <a:cxn ang="0">
                <a:pos x="connsiteX1" y="connsiteY1"/>
              </a:cxn>
              <a:cxn ang="0">
                <a:pos x="connsiteX2" y="connsiteY2"/>
              </a:cxn>
              <a:cxn ang="0">
                <a:pos x="connsiteX3" y="connsiteY3"/>
              </a:cxn>
            </a:cxnLst>
            <a:rect l="l" t="t" r="r" b="b"/>
            <a:pathLst>
              <a:path w="6527800" h="575733">
                <a:moveTo>
                  <a:pt x="0" y="25400"/>
                </a:moveTo>
                <a:cubicBezTo>
                  <a:pt x="980016" y="300566"/>
                  <a:pt x="1960033" y="575733"/>
                  <a:pt x="3048000" y="571500"/>
                </a:cubicBezTo>
                <a:cubicBezTo>
                  <a:pt x="4135967" y="567267"/>
                  <a:pt x="6527800" y="0"/>
                  <a:pt x="6527800" y="0"/>
                </a:cubicBezTo>
                <a:lnTo>
                  <a:pt x="6527800" y="0"/>
                </a:lnTo>
              </a:path>
            </a:pathLst>
          </a:custGeom>
          <a:noFill/>
          <a:ln w="3810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420" name="Rectangle 419"/>
          <p:cNvSpPr/>
          <p:nvPr/>
        </p:nvSpPr>
        <p:spPr>
          <a:xfrm>
            <a:off x="6388158" y="4867174"/>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cxnSp>
        <p:nvCxnSpPr>
          <p:cNvPr id="421" name="Straight Connector 420"/>
          <p:cNvCxnSpPr>
            <a:stCxn id="420" idx="3"/>
            <a:endCxn id="426" idx="1"/>
          </p:cNvCxnSpPr>
          <p:nvPr/>
        </p:nvCxnSpPr>
        <p:spPr>
          <a:xfrm>
            <a:off x="6528962" y="4964528"/>
            <a:ext cx="229936" cy="58061"/>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422" name="TextBox 421"/>
          <p:cNvSpPr txBox="1"/>
          <p:nvPr/>
        </p:nvSpPr>
        <p:spPr>
          <a:xfrm>
            <a:off x="923972" y="1042484"/>
            <a:ext cx="1258180"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Shared Context</a:t>
            </a:r>
            <a:endParaRPr kumimoji="0" lang="en-US" sz="1200" b="0" i="0" u="none" strike="noStrike" kern="0" cap="none" spc="0" normalizeH="0" baseline="0" noProof="0" smtClean="0">
              <a:ln>
                <a:noFill/>
              </a:ln>
              <a:solidFill>
                <a:srgbClr val="000000"/>
              </a:solidFill>
              <a:effectLst/>
              <a:uLnTx/>
              <a:uFillTx/>
            </a:endParaRPr>
          </a:p>
        </p:txBody>
      </p:sp>
      <p:sp>
        <p:nvSpPr>
          <p:cNvPr id="423" name="Oval 422"/>
          <p:cNvSpPr/>
          <p:nvPr/>
        </p:nvSpPr>
        <p:spPr>
          <a:xfrm>
            <a:off x="1357358" y="4837666"/>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24" name="Rectangle 423"/>
          <p:cNvSpPr/>
          <p:nvPr/>
        </p:nvSpPr>
        <p:spPr>
          <a:xfrm>
            <a:off x="1433418" y="4964529"/>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425" name="Oval 424"/>
          <p:cNvSpPr/>
          <p:nvPr/>
        </p:nvSpPr>
        <p:spPr>
          <a:xfrm>
            <a:off x="6781800" y="4816182"/>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26" name="Rectangle 425"/>
          <p:cNvSpPr/>
          <p:nvPr/>
        </p:nvSpPr>
        <p:spPr>
          <a:xfrm>
            <a:off x="6758898" y="4925237"/>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427" name="Freeform 426"/>
          <p:cNvSpPr/>
          <p:nvPr/>
        </p:nvSpPr>
        <p:spPr>
          <a:xfrm rot="12155035">
            <a:off x="4127473" y="4029336"/>
            <a:ext cx="2811077" cy="356551"/>
          </a:xfrm>
          <a:custGeom>
            <a:avLst/>
            <a:gdLst>
              <a:gd name="connsiteX0" fmla="*/ 0 w 6527800"/>
              <a:gd name="connsiteY0" fmla="*/ 25400 h 575733"/>
              <a:gd name="connsiteX1" fmla="*/ 3048000 w 6527800"/>
              <a:gd name="connsiteY1" fmla="*/ 571500 h 575733"/>
              <a:gd name="connsiteX2" fmla="*/ 6527800 w 6527800"/>
              <a:gd name="connsiteY2" fmla="*/ 0 h 575733"/>
              <a:gd name="connsiteX3" fmla="*/ 6527800 w 6527800"/>
              <a:gd name="connsiteY3" fmla="*/ 0 h 575733"/>
            </a:gdLst>
            <a:ahLst/>
            <a:cxnLst>
              <a:cxn ang="0">
                <a:pos x="connsiteX0" y="connsiteY0"/>
              </a:cxn>
              <a:cxn ang="0">
                <a:pos x="connsiteX1" y="connsiteY1"/>
              </a:cxn>
              <a:cxn ang="0">
                <a:pos x="connsiteX2" y="connsiteY2"/>
              </a:cxn>
              <a:cxn ang="0">
                <a:pos x="connsiteX3" y="connsiteY3"/>
              </a:cxn>
            </a:cxnLst>
            <a:rect l="l" t="t" r="r" b="b"/>
            <a:pathLst>
              <a:path w="6527800" h="575733">
                <a:moveTo>
                  <a:pt x="0" y="25400"/>
                </a:moveTo>
                <a:cubicBezTo>
                  <a:pt x="980016" y="300566"/>
                  <a:pt x="1960033" y="575733"/>
                  <a:pt x="3048000" y="571500"/>
                </a:cubicBezTo>
                <a:cubicBezTo>
                  <a:pt x="4135967" y="567267"/>
                  <a:pt x="6527800" y="0"/>
                  <a:pt x="6527800" y="0"/>
                </a:cubicBezTo>
                <a:lnTo>
                  <a:pt x="6527800" y="0"/>
                </a:lnTo>
              </a:path>
            </a:pathLst>
          </a:custGeom>
          <a:noFill/>
          <a:ln w="3810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428" name="Rectangle 427"/>
          <p:cNvSpPr/>
          <p:nvPr/>
        </p:nvSpPr>
        <p:spPr>
          <a:xfrm>
            <a:off x="4044258" y="3736381"/>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cxnSp>
        <p:nvCxnSpPr>
          <p:cNvPr id="429" name="Straight Connector 428"/>
          <p:cNvCxnSpPr>
            <a:stCxn id="416" idx="1"/>
            <a:endCxn id="428" idx="2"/>
          </p:cNvCxnSpPr>
          <p:nvPr/>
        </p:nvCxnSpPr>
        <p:spPr>
          <a:xfrm flipH="1" flipV="1">
            <a:off x="4114660" y="3931088"/>
            <a:ext cx="11736" cy="263444"/>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430" name="Rectangle 429"/>
          <p:cNvSpPr/>
          <p:nvPr/>
        </p:nvSpPr>
        <p:spPr>
          <a:xfrm>
            <a:off x="3766356" y="3731669"/>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110" name="Slide Number Placeholder 109"/>
          <p:cNvSpPr>
            <a:spLocks noGrp="1"/>
          </p:cNvSpPr>
          <p:nvPr>
            <p:ph type="sldNum" sz="quarter" idx="4"/>
          </p:nvPr>
        </p:nvSpPr>
        <p:spPr/>
        <p:txBody>
          <a:bodyPr/>
          <a:lstStyle/>
          <a:p>
            <a:fld id="{95FB27F1-C2FE-E646-9E41-8F3092BBAFAE}" type="slidenum">
              <a:rPr lang="en-US" smtClean="0"/>
              <a:pPr/>
              <a:t>34</a:t>
            </a:fld>
            <a:endParaRPr lang="en-US"/>
          </a:p>
        </p:txBody>
      </p:sp>
      <p:sp>
        <p:nvSpPr>
          <p:cNvPr id="111" name="Footer Placeholder 110"/>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06223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0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0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0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0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1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0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0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0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1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1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1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1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3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2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2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2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2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1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2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0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1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1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418"/>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29"/>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36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364"/>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368"/>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369"/>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37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370"/>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35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352"/>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35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35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35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35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35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358"/>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359"/>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360"/>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361"/>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362"/>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363"/>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367"/>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372"/>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373"/>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374"/>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375"/>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376"/>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377"/>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378"/>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380"/>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382"/>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384"/>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386"/>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388"/>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422"/>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391"/>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390"/>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392"/>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399"/>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395"/>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397"/>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393"/>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398"/>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394"/>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0"/>
      <p:bldP spid="326" grpId="0" animBg="1"/>
      <p:bldP spid="327" grpId="0" animBg="1"/>
      <p:bldP spid="328" grpId="0" animBg="1"/>
      <p:bldP spid="329" grpId="0" animBg="1"/>
      <p:bldP spid="330"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8" grpId="0" animBg="1"/>
      <p:bldP spid="359" grpId="0" animBg="1"/>
      <p:bldP spid="360" grpId="0" animBg="1"/>
      <p:bldP spid="361" grpId="0" animBg="1"/>
      <p:bldP spid="362" grpId="0" animBg="1"/>
      <p:bldP spid="363" grpId="0" animBg="1"/>
      <p:bldP spid="366" grpId="0"/>
      <p:bldP spid="367" grpId="0"/>
      <p:bldP spid="372" grpId="0" animBg="1"/>
      <p:bldP spid="373" grpId="0" animBg="1"/>
      <p:bldP spid="374" grpId="0" animBg="1"/>
      <p:bldP spid="375" grpId="0" animBg="1"/>
      <p:bldP spid="376" grpId="0" animBg="1"/>
      <p:bldP spid="377" grpId="0" animBg="1"/>
      <p:bldP spid="390" grpId="0"/>
      <p:bldP spid="391" grpId="0" animBg="1"/>
      <p:bldP spid="392" grpId="0" animBg="1"/>
      <p:bldP spid="395" grpId="0" animBg="1"/>
      <p:bldP spid="396" grpId="0" animBg="1"/>
      <p:bldP spid="397" grpId="0" animBg="1"/>
      <p:bldP spid="398" grpId="0" animBg="1"/>
      <p:bldP spid="399" grpId="0"/>
      <p:bldP spid="400" grpId="0" animBg="1"/>
      <p:bldP spid="401" grpId="0" animBg="1"/>
      <p:bldP spid="402" grpId="0" animBg="1"/>
      <p:bldP spid="403" grpId="0" animBg="1"/>
      <p:bldP spid="404" grpId="0" animBg="1"/>
      <p:bldP spid="405" grpId="0" animBg="1"/>
      <p:bldP spid="406" grpId="0" animBg="1"/>
      <p:bldP spid="407" grpId="0" animBg="1"/>
      <p:bldP spid="408" grpId="0" animBg="1"/>
      <p:bldP spid="410" grpId="0" animBg="1"/>
      <p:bldP spid="411" grpId="0" animBg="1"/>
      <p:bldP spid="414" grpId="0" animBg="1"/>
      <p:bldP spid="415" grpId="0" animBg="1"/>
      <p:bldP spid="416" grpId="0" animBg="1"/>
      <p:bldP spid="419" grpId="0" animBg="1"/>
      <p:bldP spid="420" grpId="0" animBg="1"/>
      <p:bldP spid="422" grpId="0"/>
      <p:bldP spid="423" grpId="0" animBg="1"/>
      <p:bldP spid="424" grpId="0" animBg="1"/>
      <p:bldP spid="425" grpId="0" animBg="1"/>
      <p:bldP spid="426" grpId="0" animBg="1"/>
      <p:bldP spid="427" grpId="0" animBg="1"/>
      <p:bldP spid="428" grpId="0" animBg="1"/>
      <p:bldP spid="43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82637"/>
            <a:ext cx="8229600" cy="503238"/>
          </a:xfrm>
        </p:spPr>
        <p:txBody>
          <a:bodyPr/>
          <a:lstStyle/>
          <a:p>
            <a:r>
              <a:rPr lang="it-IT" smtClean="0"/>
              <a:t>Client-1 </a:t>
            </a:r>
            <a:r>
              <a:rPr lang="it-IT" smtClean="0">
                <a:solidFill>
                  <a:srgbClr val="00B050"/>
                </a:solidFill>
              </a:rPr>
              <a:t>(Green) </a:t>
            </a:r>
            <a:r>
              <a:rPr lang="it-IT" smtClean="0"/>
              <a:t>Shared</a:t>
            </a:r>
            <a:r>
              <a:rPr lang="it-IT" smtClean="0">
                <a:solidFill>
                  <a:srgbClr val="00B050"/>
                </a:solidFill>
              </a:rPr>
              <a:t> </a:t>
            </a:r>
            <a:r>
              <a:rPr lang="it-IT" smtClean="0"/>
              <a:t>Context</a:t>
            </a:r>
            <a:br>
              <a:rPr lang="it-IT" smtClean="0"/>
            </a:br>
            <a:r>
              <a:rPr lang="it-IT" smtClean="0"/>
              <a:t>(Virtual Network Topology example)</a:t>
            </a:r>
            <a:endParaRPr lang="en-US"/>
          </a:p>
        </p:txBody>
      </p:sp>
      <p:sp>
        <p:nvSpPr>
          <p:cNvPr id="559" name="Rectangle 558"/>
          <p:cNvSpPr/>
          <p:nvPr/>
        </p:nvSpPr>
        <p:spPr>
          <a:xfrm>
            <a:off x="2216540" y="2438400"/>
            <a:ext cx="6515980" cy="3657600"/>
          </a:xfrm>
          <a:prstGeom prst="rect">
            <a:avLst/>
          </a:prstGeom>
          <a:solidFill>
            <a:srgbClr val="17BB7E">
              <a:lumMod val="60000"/>
              <a:lumOff val="40000"/>
            </a:srgbClr>
          </a:solidFill>
          <a:ln w="9525" cap="flat" cmpd="sng" algn="ctr">
            <a:solidFill>
              <a:srgbClr val="17BB7E">
                <a:lumMod val="60000"/>
                <a:lumOff val="40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560" name="Oval 559"/>
          <p:cNvSpPr/>
          <p:nvPr/>
        </p:nvSpPr>
        <p:spPr>
          <a:xfrm>
            <a:off x="2484120" y="2641599"/>
            <a:ext cx="6016914" cy="3251200"/>
          </a:xfrm>
          <a:prstGeom prst="ellipse">
            <a:avLst/>
          </a:prstGeom>
          <a:noFill/>
          <a:ln w="57150" cap="flat" cmpd="sng" algn="ctr">
            <a:solidFill>
              <a:srgbClr val="FFCC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561" name="TextBox 560"/>
          <p:cNvSpPr txBox="1"/>
          <p:nvPr/>
        </p:nvSpPr>
        <p:spPr>
          <a:xfrm>
            <a:off x="5266031" y="5523469"/>
            <a:ext cx="49244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DEC132"/>
                </a:solidFill>
                <a:effectLst/>
                <a:uLnTx/>
                <a:uFillTx/>
              </a:rPr>
              <a:t>ETH</a:t>
            </a:r>
          </a:p>
        </p:txBody>
      </p:sp>
      <p:cxnSp>
        <p:nvCxnSpPr>
          <p:cNvPr id="562" name="Straight Connector 561"/>
          <p:cNvCxnSpPr>
            <a:stCxn id="581" idx="2"/>
            <a:endCxn id="587" idx="6"/>
          </p:cNvCxnSpPr>
          <p:nvPr/>
        </p:nvCxnSpPr>
        <p:spPr>
          <a:xfrm flipH="1" flipV="1">
            <a:off x="2255520" y="4165599"/>
            <a:ext cx="304800" cy="101600"/>
          </a:xfrm>
          <a:prstGeom prst="line">
            <a:avLst/>
          </a:prstGeom>
          <a:noFill/>
          <a:ln w="28575" cap="flat" cmpd="sng" algn="ctr">
            <a:solidFill>
              <a:srgbClr val="CC66FF"/>
            </a:solidFill>
            <a:prstDash val="sysDot"/>
            <a:headEnd type="none" w="med" len="sm"/>
            <a:tailEnd type="none" w="med" len="sm"/>
          </a:ln>
          <a:effectLst/>
        </p:spPr>
      </p:cxnSp>
      <p:cxnSp>
        <p:nvCxnSpPr>
          <p:cNvPr id="563" name="Straight Connector 562"/>
          <p:cNvCxnSpPr>
            <a:stCxn id="586" idx="2"/>
            <a:endCxn id="583" idx="6"/>
          </p:cNvCxnSpPr>
          <p:nvPr/>
        </p:nvCxnSpPr>
        <p:spPr>
          <a:xfrm flipH="1">
            <a:off x="8393222" y="4063999"/>
            <a:ext cx="263098" cy="172080"/>
          </a:xfrm>
          <a:prstGeom prst="line">
            <a:avLst/>
          </a:prstGeom>
          <a:noFill/>
          <a:ln w="28575" cap="flat" cmpd="sng" algn="ctr">
            <a:solidFill>
              <a:srgbClr val="CC66FF"/>
            </a:solidFill>
            <a:prstDash val="sysDot"/>
            <a:headEnd type="none" w="med" len="sm"/>
            <a:tailEnd type="none" w="med" len="sm"/>
          </a:ln>
          <a:effectLst/>
        </p:spPr>
      </p:cxnSp>
      <p:sp>
        <p:nvSpPr>
          <p:cNvPr id="564" name="Freeform 563"/>
          <p:cNvSpPr/>
          <p:nvPr/>
        </p:nvSpPr>
        <p:spPr>
          <a:xfrm>
            <a:off x="2179323" y="2458155"/>
            <a:ext cx="6995583" cy="1910645"/>
          </a:xfrm>
          <a:custGeom>
            <a:avLst/>
            <a:gdLst>
              <a:gd name="connsiteX0" fmla="*/ 63500 w 6995583"/>
              <a:gd name="connsiteY0" fmla="*/ 1265767 h 1432984"/>
              <a:gd name="connsiteX1" fmla="*/ 2806700 w 6995583"/>
              <a:gd name="connsiteY1" fmla="*/ 8467 h 1432984"/>
              <a:gd name="connsiteX2" fmla="*/ 6527800 w 6995583"/>
              <a:gd name="connsiteY2" fmla="*/ 1214967 h 1432984"/>
              <a:gd name="connsiteX3" fmla="*/ 0 w 6995583"/>
              <a:gd name="connsiteY3" fmla="*/ 1316567 h 1432984"/>
              <a:gd name="connsiteX4" fmla="*/ 0 w 6995583"/>
              <a:gd name="connsiteY4" fmla="*/ 1316567 h 1432984"/>
              <a:gd name="connsiteX5" fmla="*/ 38100 w 6995583"/>
              <a:gd name="connsiteY5" fmla="*/ 1329267 h 143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5583" h="1432984">
                <a:moveTo>
                  <a:pt x="63500" y="1265767"/>
                </a:moveTo>
                <a:cubicBezTo>
                  <a:pt x="896408" y="641350"/>
                  <a:pt x="1729317" y="16934"/>
                  <a:pt x="2806700" y="8467"/>
                </a:cubicBezTo>
                <a:cubicBezTo>
                  <a:pt x="3884083" y="0"/>
                  <a:pt x="6995583" y="996950"/>
                  <a:pt x="6527800" y="1214967"/>
                </a:cubicBezTo>
                <a:cubicBezTo>
                  <a:pt x="6060017" y="1432984"/>
                  <a:pt x="0" y="1316567"/>
                  <a:pt x="0" y="1316567"/>
                </a:cubicBezTo>
                <a:lnTo>
                  <a:pt x="0" y="1316567"/>
                </a:lnTo>
                <a:lnTo>
                  <a:pt x="38100" y="1329267"/>
                </a:lnTo>
              </a:path>
            </a:pathLst>
          </a:custGeom>
          <a:solidFill>
            <a:srgbClr val="39949F"/>
          </a:solidFill>
          <a:ln w="12700" cap="flat" cmpd="sng" algn="ctr">
            <a:solidFill>
              <a:srgbClr val="39949F"/>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565" name="Oval 564"/>
          <p:cNvSpPr/>
          <p:nvPr/>
        </p:nvSpPr>
        <p:spPr>
          <a:xfrm>
            <a:off x="4846320" y="2336799"/>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66" name="TextBox 565"/>
          <p:cNvSpPr txBox="1"/>
          <p:nvPr/>
        </p:nvSpPr>
        <p:spPr>
          <a:xfrm>
            <a:off x="4195735" y="3352801"/>
            <a:ext cx="1713739"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000000"/>
                </a:solidFill>
                <a:effectLst/>
                <a:uLnTx/>
                <a:uFillTx/>
              </a:rPr>
              <a:t>VN Topology Service</a:t>
            </a:r>
          </a:p>
        </p:txBody>
      </p:sp>
      <p:cxnSp>
        <p:nvCxnSpPr>
          <p:cNvPr id="567" name="Straight Connector 566"/>
          <p:cNvCxnSpPr>
            <a:stCxn id="565" idx="5"/>
            <a:endCxn id="582" idx="1"/>
          </p:cNvCxnSpPr>
          <p:nvPr/>
        </p:nvCxnSpPr>
        <p:spPr>
          <a:xfrm>
            <a:off x="4976402" y="2510243"/>
            <a:ext cx="273236" cy="161115"/>
          </a:xfrm>
          <a:prstGeom prst="line">
            <a:avLst/>
          </a:prstGeom>
          <a:noFill/>
          <a:ln w="28575" cap="flat" cmpd="sng" algn="ctr">
            <a:solidFill>
              <a:srgbClr val="CC66FF"/>
            </a:solidFill>
            <a:prstDash val="sysDot"/>
            <a:headEnd type="none" w="med" len="sm"/>
            <a:tailEnd type="none" w="med" len="sm"/>
          </a:ln>
          <a:effectLst/>
        </p:spPr>
      </p:cxnSp>
      <p:sp>
        <p:nvSpPr>
          <p:cNvPr id="568" name="Oval 567"/>
          <p:cNvSpPr/>
          <p:nvPr/>
        </p:nvSpPr>
        <p:spPr>
          <a:xfrm>
            <a:off x="2628390" y="2809718"/>
            <a:ext cx="5688632" cy="2713751"/>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569" name="Oval 568"/>
          <p:cNvSpPr/>
          <p:nvPr/>
        </p:nvSpPr>
        <p:spPr>
          <a:xfrm>
            <a:off x="2636520" y="3984756"/>
            <a:ext cx="720080" cy="576064"/>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smtClean="0">
                <a:ln>
                  <a:noFill/>
                </a:ln>
                <a:solidFill>
                  <a:srgbClr val="000000"/>
                </a:solidFill>
                <a:effectLst/>
                <a:uLnTx/>
                <a:uFillTx/>
                <a:latin typeface="Arial"/>
                <a:ea typeface="+mn-ea"/>
                <a:cs typeface="+mn-cs"/>
              </a:rPr>
              <a:t>PE1</a:t>
            </a:r>
          </a:p>
        </p:txBody>
      </p:sp>
      <p:sp>
        <p:nvSpPr>
          <p:cNvPr id="570" name="Oval 569"/>
          <p:cNvSpPr/>
          <p:nvPr/>
        </p:nvSpPr>
        <p:spPr>
          <a:xfrm>
            <a:off x="7617122" y="3951002"/>
            <a:ext cx="720080" cy="576064"/>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smtClean="0">
                <a:ln>
                  <a:noFill/>
                </a:ln>
                <a:solidFill>
                  <a:srgbClr val="000000"/>
                </a:solidFill>
                <a:effectLst/>
                <a:uLnTx/>
                <a:uFillTx/>
                <a:latin typeface="Arial"/>
                <a:ea typeface="+mn-ea"/>
                <a:cs typeface="+mn-cs"/>
              </a:rPr>
              <a:t>PE3</a:t>
            </a:r>
          </a:p>
        </p:txBody>
      </p:sp>
      <p:sp>
        <p:nvSpPr>
          <p:cNvPr id="571" name="Oval 570"/>
          <p:cNvSpPr/>
          <p:nvPr/>
        </p:nvSpPr>
        <p:spPr>
          <a:xfrm>
            <a:off x="4972044" y="2770707"/>
            <a:ext cx="720080" cy="576064"/>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smtClean="0">
                <a:ln>
                  <a:noFill/>
                </a:ln>
                <a:solidFill>
                  <a:srgbClr val="000000"/>
                </a:solidFill>
                <a:effectLst/>
                <a:uLnTx/>
                <a:uFillTx/>
                <a:latin typeface="Arial"/>
                <a:ea typeface="+mn-ea"/>
                <a:cs typeface="+mn-cs"/>
              </a:rPr>
              <a:t>PE2</a:t>
            </a:r>
          </a:p>
        </p:txBody>
      </p:sp>
      <p:cxnSp>
        <p:nvCxnSpPr>
          <p:cNvPr id="572" name="Straight Connector 571"/>
          <p:cNvCxnSpPr>
            <a:stCxn id="580" idx="2"/>
            <a:endCxn id="578" idx="6"/>
          </p:cNvCxnSpPr>
          <p:nvPr/>
        </p:nvCxnSpPr>
        <p:spPr>
          <a:xfrm flipH="1">
            <a:off x="3373368" y="4436644"/>
            <a:ext cx="4252138" cy="33755"/>
          </a:xfrm>
          <a:prstGeom prst="line">
            <a:avLst/>
          </a:prstGeom>
          <a:noFill/>
          <a:ln w="28575" cap="flat" cmpd="sng" algn="ctr">
            <a:solidFill>
              <a:srgbClr val="0033CC"/>
            </a:solidFill>
            <a:prstDash val="solid"/>
            <a:headEnd type="none" w="med" len="sm"/>
            <a:tailEnd type="none" w="med" len="sm"/>
          </a:ln>
          <a:effectLst/>
        </p:spPr>
      </p:cxnSp>
      <p:cxnSp>
        <p:nvCxnSpPr>
          <p:cNvPr id="573" name="Straight Connector 572"/>
          <p:cNvCxnSpPr>
            <a:stCxn id="575" idx="2"/>
            <a:endCxn id="577" idx="7"/>
          </p:cNvCxnSpPr>
          <p:nvPr/>
        </p:nvCxnSpPr>
        <p:spPr>
          <a:xfrm flipH="1">
            <a:off x="3351050" y="3077274"/>
            <a:ext cx="1591650" cy="937240"/>
          </a:xfrm>
          <a:prstGeom prst="line">
            <a:avLst/>
          </a:prstGeom>
          <a:noFill/>
          <a:ln w="28575" cap="flat" cmpd="sng" algn="ctr">
            <a:solidFill>
              <a:srgbClr val="0033CC"/>
            </a:solidFill>
            <a:prstDash val="solid"/>
            <a:headEnd type="none" w="med" len="sm"/>
            <a:tailEnd type="none" w="med" len="sm"/>
          </a:ln>
          <a:effectLst/>
        </p:spPr>
      </p:cxnSp>
      <p:cxnSp>
        <p:nvCxnSpPr>
          <p:cNvPr id="574" name="Straight Connector 573"/>
          <p:cNvCxnSpPr>
            <a:stCxn id="579" idx="2"/>
            <a:endCxn id="576" idx="6"/>
          </p:cNvCxnSpPr>
          <p:nvPr/>
        </p:nvCxnSpPr>
        <p:spPr>
          <a:xfrm flipH="1" flipV="1">
            <a:off x="5780900" y="3077274"/>
            <a:ext cx="1844606" cy="975328"/>
          </a:xfrm>
          <a:prstGeom prst="line">
            <a:avLst/>
          </a:prstGeom>
          <a:noFill/>
          <a:ln w="28575" cap="flat" cmpd="sng" algn="ctr">
            <a:solidFill>
              <a:srgbClr val="0033CC"/>
            </a:solidFill>
            <a:prstDash val="solid"/>
            <a:headEnd type="none" w="med" len="sm"/>
            <a:tailEnd type="none" w="med" len="sm"/>
          </a:ln>
          <a:effectLst/>
        </p:spPr>
      </p:cxnSp>
      <p:sp>
        <p:nvSpPr>
          <p:cNvPr id="575" name="Oval 574"/>
          <p:cNvSpPr/>
          <p:nvPr/>
        </p:nvSpPr>
        <p:spPr>
          <a:xfrm>
            <a:off x="4942700" y="2975674"/>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76" name="Oval 575"/>
          <p:cNvSpPr/>
          <p:nvPr/>
        </p:nvSpPr>
        <p:spPr>
          <a:xfrm>
            <a:off x="5628500" y="2975674"/>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77" name="Oval 576"/>
          <p:cNvSpPr/>
          <p:nvPr/>
        </p:nvSpPr>
        <p:spPr>
          <a:xfrm>
            <a:off x="3220968" y="3984756"/>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78" name="Oval 577"/>
          <p:cNvSpPr/>
          <p:nvPr/>
        </p:nvSpPr>
        <p:spPr>
          <a:xfrm>
            <a:off x="3220968" y="4368799"/>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79" name="Oval 578"/>
          <p:cNvSpPr/>
          <p:nvPr/>
        </p:nvSpPr>
        <p:spPr>
          <a:xfrm>
            <a:off x="7625506" y="3951002"/>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80" name="Oval 579"/>
          <p:cNvSpPr/>
          <p:nvPr/>
        </p:nvSpPr>
        <p:spPr>
          <a:xfrm>
            <a:off x="7625506" y="4335044"/>
            <a:ext cx="152400" cy="2032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81" name="Oval 580"/>
          <p:cNvSpPr/>
          <p:nvPr/>
        </p:nvSpPr>
        <p:spPr>
          <a:xfrm>
            <a:off x="2560320" y="4165599"/>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82" name="Oval 581"/>
          <p:cNvSpPr/>
          <p:nvPr/>
        </p:nvSpPr>
        <p:spPr>
          <a:xfrm>
            <a:off x="5227320" y="2641599"/>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83" name="Oval 582"/>
          <p:cNvSpPr/>
          <p:nvPr/>
        </p:nvSpPr>
        <p:spPr>
          <a:xfrm>
            <a:off x="8240822" y="4134479"/>
            <a:ext cx="152400" cy="2032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84" name="TextBox 583"/>
          <p:cNvSpPr txBox="1"/>
          <p:nvPr/>
        </p:nvSpPr>
        <p:spPr>
          <a:xfrm>
            <a:off x="4603331" y="4609069"/>
            <a:ext cx="1696298"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0070C0"/>
                </a:solidFill>
                <a:effectLst/>
                <a:uLnTx/>
                <a:uFillTx/>
              </a:rPr>
              <a:t>Connectivity Service</a:t>
            </a:r>
          </a:p>
        </p:txBody>
      </p:sp>
      <p:sp>
        <p:nvSpPr>
          <p:cNvPr id="585" name="Freeform 584"/>
          <p:cNvSpPr/>
          <p:nvPr/>
        </p:nvSpPr>
        <p:spPr>
          <a:xfrm>
            <a:off x="2255520" y="4153382"/>
            <a:ext cx="6527800" cy="455687"/>
          </a:xfrm>
          <a:custGeom>
            <a:avLst/>
            <a:gdLst>
              <a:gd name="connsiteX0" fmla="*/ 0 w 6527800"/>
              <a:gd name="connsiteY0" fmla="*/ 25400 h 575733"/>
              <a:gd name="connsiteX1" fmla="*/ 3048000 w 6527800"/>
              <a:gd name="connsiteY1" fmla="*/ 571500 h 575733"/>
              <a:gd name="connsiteX2" fmla="*/ 6527800 w 6527800"/>
              <a:gd name="connsiteY2" fmla="*/ 0 h 575733"/>
              <a:gd name="connsiteX3" fmla="*/ 6527800 w 6527800"/>
              <a:gd name="connsiteY3" fmla="*/ 0 h 575733"/>
            </a:gdLst>
            <a:ahLst/>
            <a:cxnLst>
              <a:cxn ang="0">
                <a:pos x="connsiteX0" y="connsiteY0"/>
              </a:cxn>
              <a:cxn ang="0">
                <a:pos x="connsiteX1" y="connsiteY1"/>
              </a:cxn>
              <a:cxn ang="0">
                <a:pos x="connsiteX2" y="connsiteY2"/>
              </a:cxn>
              <a:cxn ang="0">
                <a:pos x="connsiteX3" y="connsiteY3"/>
              </a:cxn>
            </a:cxnLst>
            <a:rect l="l" t="t" r="r" b="b"/>
            <a:pathLst>
              <a:path w="6527800" h="575733">
                <a:moveTo>
                  <a:pt x="0" y="25400"/>
                </a:moveTo>
                <a:cubicBezTo>
                  <a:pt x="980016" y="300566"/>
                  <a:pt x="1960033" y="575733"/>
                  <a:pt x="3048000" y="571500"/>
                </a:cubicBezTo>
                <a:cubicBezTo>
                  <a:pt x="4135967" y="567267"/>
                  <a:pt x="6527800" y="0"/>
                  <a:pt x="6527800" y="0"/>
                </a:cubicBezTo>
                <a:lnTo>
                  <a:pt x="6527800" y="0"/>
                </a:lnTo>
              </a:path>
            </a:pathLst>
          </a:custGeom>
          <a:noFill/>
          <a:ln w="5715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586" name="Oval 585"/>
          <p:cNvSpPr/>
          <p:nvPr/>
        </p:nvSpPr>
        <p:spPr>
          <a:xfrm>
            <a:off x="8656320" y="3962399"/>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87" name="Oval 586"/>
          <p:cNvSpPr/>
          <p:nvPr/>
        </p:nvSpPr>
        <p:spPr>
          <a:xfrm>
            <a:off x="2103120" y="4063999"/>
            <a:ext cx="152400" cy="2032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88" name="TextBox 587"/>
          <p:cNvSpPr txBox="1"/>
          <p:nvPr/>
        </p:nvSpPr>
        <p:spPr>
          <a:xfrm>
            <a:off x="2216540" y="2495914"/>
            <a:ext cx="1258180"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Shared Context</a:t>
            </a:r>
            <a:endParaRPr kumimoji="0" lang="en-US" sz="1200" b="0" i="0" u="none" strike="noStrike" kern="0" cap="none" spc="0" normalizeH="0" baseline="0" noProof="0" smtClean="0">
              <a:ln>
                <a:noFill/>
              </a:ln>
              <a:solidFill>
                <a:srgbClr val="000000"/>
              </a:solidFill>
              <a:effectLst/>
              <a:uLnTx/>
              <a:uFillTx/>
            </a:endParaRPr>
          </a:p>
        </p:txBody>
      </p:sp>
      <p:grpSp>
        <p:nvGrpSpPr>
          <p:cNvPr id="589" name="Group 57"/>
          <p:cNvGrpSpPr/>
          <p:nvPr/>
        </p:nvGrpSpPr>
        <p:grpSpPr>
          <a:xfrm>
            <a:off x="236526" y="2545377"/>
            <a:ext cx="1939057" cy="3490812"/>
            <a:chOff x="472716" y="709672"/>
            <a:chExt cx="1939057" cy="2618109"/>
          </a:xfrm>
        </p:grpSpPr>
        <p:sp>
          <p:nvSpPr>
            <p:cNvPr id="590" name="Oval 589"/>
            <p:cNvSpPr/>
            <p:nvPr/>
          </p:nvSpPr>
          <p:spPr>
            <a:xfrm>
              <a:off x="548916" y="948571"/>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mn-ea"/>
                <a:cs typeface="+mn-cs"/>
              </a:endParaRPr>
            </a:p>
          </p:txBody>
        </p:sp>
        <p:sp>
          <p:nvSpPr>
            <p:cNvPr id="591" name="TextBox 590"/>
            <p:cNvSpPr txBox="1"/>
            <p:nvPr/>
          </p:nvSpPr>
          <p:spPr>
            <a:xfrm>
              <a:off x="703980" y="930652"/>
              <a:ext cx="1707793"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592" name="Oval 591"/>
            <p:cNvSpPr/>
            <p:nvPr/>
          </p:nvSpPr>
          <p:spPr>
            <a:xfrm>
              <a:off x="548916" y="117297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mn-ea"/>
                <a:cs typeface="+mn-cs"/>
              </a:endParaRPr>
            </a:p>
          </p:txBody>
        </p:sp>
        <p:sp>
          <p:nvSpPr>
            <p:cNvPr id="593" name="TextBox 592"/>
            <p:cNvSpPr txBox="1"/>
            <p:nvPr/>
          </p:nvSpPr>
          <p:spPr>
            <a:xfrm>
              <a:off x="703979" y="1161931"/>
              <a:ext cx="1376254"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594" name="Oval 593"/>
            <p:cNvSpPr/>
            <p:nvPr/>
          </p:nvSpPr>
          <p:spPr>
            <a:xfrm>
              <a:off x="548916" y="747772"/>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mn-ea"/>
                <a:cs typeface="+mn-cs"/>
              </a:endParaRPr>
            </a:p>
          </p:txBody>
        </p:sp>
        <p:sp>
          <p:nvSpPr>
            <p:cNvPr id="595" name="TextBox 594"/>
            <p:cNvSpPr txBox="1"/>
            <p:nvPr/>
          </p:nvSpPr>
          <p:spPr>
            <a:xfrm>
              <a:off x="703979" y="709672"/>
              <a:ext cx="1707794"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596" name="Straight Connector 595"/>
            <p:cNvCxnSpPr/>
            <p:nvPr/>
          </p:nvCxnSpPr>
          <p:spPr>
            <a:xfrm flipH="1">
              <a:off x="588724" y="2528346"/>
              <a:ext cx="216024" cy="146917"/>
            </a:xfrm>
            <a:prstGeom prst="line">
              <a:avLst/>
            </a:prstGeom>
            <a:noFill/>
            <a:ln w="28575" cap="flat" cmpd="sng" algn="ctr">
              <a:solidFill>
                <a:srgbClr val="0033CC"/>
              </a:solidFill>
              <a:prstDash val="solid"/>
              <a:headEnd type="none" w="med" len="sm"/>
              <a:tailEnd type="none" w="med" len="sm"/>
            </a:ln>
            <a:effectLst/>
          </p:spPr>
        </p:cxnSp>
        <p:sp>
          <p:nvSpPr>
            <p:cNvPr id="597" name="TextBox 596"/>
            <p:cNvSpPr txBox="1"/>
            <p:nvPr/>
          </p:nvSpPr>
          <p:spPr>
            <a:xfrm>
              <a:off x="923666" y="2475755"/>
              <a:ext cx="84288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598" name="Straight Connector 597"/>
            <p:cNvCxnSpPr/>
            <p:nvPr/>
          </p:nvCxnSpPr>
          <p:spPr>
            <a:xfrm flipH="1">
              <a:off x="547164" y="2830378"/>
              <a:ext cx="216024" cy="146917"/>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599" name="TextBox 598"/>
            <p:cNvSpPr txBox="1"/>
            <p:nvPr/>
          </p:nvSpPr>
          <p:spPr>
            <a:xfrm>
              <a:off x="889999" y="2777787"/>
              <a:ext cx="1395973"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600" name="Straight Connector 599"/>
            <p:cNvCxnSpPr/>
            <p:nvPr/>
          </p:nvCxnSpPr>
          <p:spPr>
            <a:xfrm flipH="1">
              <a:off x="589792" y="2311305"/>
              <a:ext cx="216024" cy="146917"/>
            </a:xfrm>
            <a:prstGeom prst="line">
              <a:avLst/>
            </a:prstGeom>
            <a:noFill/>
            <a:ln w="28575" cap="flat" cmpd="sng" algn="ctr">
              <a:solidFill>
                <a:srgbClr val="CC66FF"/>
              </a:solidFill>
              <a:prstDash val="sysDot"/>
              <a:headEnd type="none" w="med" len="sm"/>
              <a:tailEnd type="none" w="med" len="sm"/>
            </a:ln>
            <a:effectLst/>
          </p:spPr>
        </p:cxnSp>
        <p:sp>
          <p:nvSpPr>
            <p:cNvPr id="601" name="TextBox 600"/>
            <p:cNvSpPr txBox="1"/>
            <p:nvPr/>
          </p:nvSpPr>
          <p:spPr>
            <a:xfrm>
              <a:off x="916840" y="2228735"/>
              <a:ext cx="827856"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602" name="Oval 601"/>
            <p:cNvSpPr/>
            <p:nvPr/>
          </p:nvSpPr>
          <p:spPr>
            <a:xfrm>
              <a:off x="472716" y="1627472"/>
              <a:ext cx="457200" cy="264423"/>
            </a:xfrm>
            <a:prstGeom prst="ellipse">
              <a:avLst/>
            </a:prstGeom>
            <a:noFill/>
            <a:ln w="38100" cap="flat" cmpd="sng" algn="ctr">
              <a:solidFill>
                <a:srgbClr val="FFCC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603" name="Oval 602"/>
            <p:cNvSpPr/>
            <p:nvPr/>
          </p:nvSpPr>
          <p:spPr>
            <a:xfrm>
              <a:off x="472716" y="1951167"/>
              <a:ext cx="457200" cy="264423"/>
            </a:xfrm>
            <a:prstGeom prst="ellipse">
              <a:avLst/>
            </a:prstGeom>
            <a:solidFill>
              <a:srgbClr val="FFFF99"/>
            </a:solidFill>
            <a:ln w="6350" cap="flat" cmpd="sng" algn="ctr">
              <a:solidFill>
                <a:srgbClr val="000000"/>
              </a:solidFill>
              <a:prstDash val="solid"/>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604" name="TextBox 603"/>
            <p:cNvSpPr txBox="1"/>
            <p:nvPr/>
          </p:nvSpPr>
          <p:spPr>
            <a:xfrm>
              <a:off x="929916" y="1627472"/>
              <a:ext cx="84288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605" name="TextBox 604"/>
            <p:cNvSpPr txBox="1"/>
            <p:nvPr/>
          </p:nvSpPr>
          <p:spPr>
            <a:xfrm>
              <a:off x="929916" y="1938591"/>
              <a:ext cx="84288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606" name="TextBox 605"/>
            <p:cNvSpPr txBox="1"/>
            <p:nvPr/>
          </p:nvSpPr>
          <p:spPr>
            <a:xfrm>
              <a:off x="703979" y="1348740"/>
              <a:ext cx="1376254"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607" name="Rectangle 606"/>
            <p:cNvSpPr/>
            <p:nvPr/>
          </p:nvSpPr>
          <p:spPr>
            <a:xfrm>
              <a:off x="560512" y="1377971"/>
              <a:ext cx="140804" cy="146030"/>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mn-ea"/>
                <a:cs typeface="+mn-cs"/>
              </a:endParaRPr>
            </a:p>
          </p:txBody>
        </p:sp>
        <p:cxnSp>
          <p:nvCxnSpPr>
            <p:cNvPr id="608" name="Straight Connector 607"/>
            <p:cNvCxnSpPr/>
            <p:nvPr/>
          </p:nvCxnSpPr>
          <p:spPr>
            <a:xfrm>
              <a:off x="560512" y="3105136"/>
              <a:ext cx="287696" cy="90987"/>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609" name="Straight Connector 608"/>
            <p:cNvCxnSpPr/>
            <p:nvPr/>
          </p:nvCxnSpPr>
          <p:spPr>
            <a:xfrm>
              <a:off x="560512" y="3258771"/>
              <a:ext cx="287696" cy="69010"/>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610" name="TextBox 609"/>
            <p:cNvSpPr txBox="1"/>
            <p:nvPr/>
          </p:nvSpPr>
          <p:spPr>
            <a:xfrm>
              <a:off x="907056" y="3105136"/>
              <a:ext cx="1022502" cy="184666"/>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grpSp>
      <p:sp>
        <p:nvSpPr>
          <p:cNvPr id="611" name="TextBox 610"/>
          <p:cNvSpPr txBox="1"/>
          <p:nvPr/>
        </p:nvSpPr>
        <p:spPr>
          <a:xfrm>
            <a:off x="353602" y="915797"/>
            <a:ext cx="8378917" cy="1169551"/>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Client requests VN </a:t>
            </a:r>
            <a:r>
              <a:rPr kumimoji="0" lang="en-US" sz="1400" b="0" i="1" u="none" strike="noStrike" kern="0" cap="none" spc="0" normalizeH="0" baseline="0" noProof="0" smtClean="0">
                <a:ln>
                  <a:noFill/>
                </a:ln>
                <a:solidFill>
                  <a:srgbClr val="000000"/>
                </a:solidFill>
                <a:effectLst/>
                <a:uLnTx/>
                <a:uFillTx/>
              </a:rPr>
              <a:t>Topology</a:t>
            </a:r>
            <a:r>
              <a:rPr kumimoji="0" lang="en-US" sz="1400" b="0" i="0" u="none" strike="noStrike" kern="0" cap="none" spc="0" normalizeH="0" baseline="0" noProof="0" smtClean="0">
                <a:ln>
                  <a:noFill/>
                </a:ln>
                <a:solidFill>
                  <a:srgbClr val="000000"/>
                </a:solidFill>
                <a:effectLst/>
                <a:uLnTx/>
                <a:uFillTx/>
              </a:rPr>
              <a:t> between </a:t>
            </a:r>
            <a:r>
              <a:rPr kumimoji="0" lang="en-US" sz="1400" b="0" i="1" u="none" strike="noStrike" kern="0" cap="none" spc="0" normalizeH="0" baseline="0" noProof="0" err="1" smtClean="0">
                <a:ln>
                  <a:noFill/>
                </a:ln>
                <a:solidFill>
                  <a:srgbClr val="000000"/>
                </a:solidFill>
                <a:effectLst/>
                <a:uLnTx/>
                <a:uFillTx/>
              </a:rPr>
              <a:t>ServiceEndPoints</a:t>
            </a:r>
            <a:r>
              <a:rPr kumimoji="0" lang="en-US" sz="1400" b="0" i="0" u="none" strike="noStrike" kern="0" cap="none" spc="0" normalizeH="0" baseline="0" noProof="0" smtClean="0">
                <a:ln>
                  <a:noFill/>
                </a:ln>
                <a:solidFill>
                  <a:srgbClr val="000000"/>
                </a:solidFill>
                <a:effectLst/>
                <a:uLnTx/>
                <a:uFillTx/>
              </a:rPr>
              <a:t> within its Shared </a:t>
            </a:r>
            <a:r>
              <a:rPr kumimoji="0" lang="en-US" sz="1400" b="0" i="1" u="none" strike="noStrike" kern="0" cap="none" spc="0" normalizeH="0" baseline="0" noProof="0" smtClean="0">
                <a:ln>
                  <a:noFill/>
                </a:ln>
                <a:solidFill>
                  <a:srgbClr val="000000"/>
                </a:solidFill>
                <a:effectLst/>
                <a:uLnTx/>
                <a:uFillTx/>
              </a:rPr>
              <a:t>Context</a:t>
            </a:r>
          </a:p>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Provider creates a </a:t>
            </a:r>
            <a:r>
              <a:rPr kumimoji="0" lang="en-US" sz="1400" b="0" i="1" u="none" strike="noStrike" kern="0" cap="none" spc="0" normalizeH="0" baseline="0" noProof="0" smtClean="0">
                <a:ln>
                  <a:noFill/>
                </a:ln>
                <a:solidFill>
                  <a:srgbClr val="000000"/>
                </a:solidFill>
                <a:effectLst/>
                <a:uLnTx/>
                <a:uFillTx/>
              </a:rPr>
              <a:t>Topology</a:t>
            </a:r>
            <a:r>
              <a:rPr kumimoji="0" lang="en-US" sz="1400" b="0" i="0" u="none" strike="noStrike" kern="0" cap="none" spc="0" normalizeH="0" baseline="0" noProof="0" smtClean="0">
                <a:ln>
                  <a:noFill/>
                </a:ln>
                <a:solidFill>
                  <a:srgbClr val="000000"/>
                </a:solidFill>
                <a:effectLst/>
                <a:uLnTx/>
                <a:uFillTx/>
              </a:rPr>
              <a:t> based on the input Topology constraints (e.g. traffic matrix)</a:t>
            </a:r>
          </a:p>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Single </a:t>
            </a:r>
            <a:r>
              <a:rPr kumimoji="0" lang="en-US" sz="1400" b="0" i="1" u="none" strike="noStrike" kern="0" cap="none" spc="0" normalizeH="0" baseline="0" noProof="0" smtClean="0">
                <a:ln>
                  <a:noFill/>
                </a:ln>
                <a:solidFill>
                  <a:srgbClr val="000000"/>
                </a:solidFill>
                <a:effectLst/>
                <a:uLnTx/>
                <a:uFillTx/>
              </a:rPr>
              <a:t>Node</a:t>
            </a:r>
            <a:r>
              <a:rPr kumimoji="0" lang="en-US" sz="1400" b="0" i="0" u="none" strike="noStrike" kern="0" cap="none" spc="0" normalizeH="0" baseline="0" noProof="0" smtClean="0">
                <a:ln>
                  <a:noFill/>
                </a:ln>
                <a:solidFill>
                  <a:srgbClr val="000000"/>
                </a:solidFill>
                <a:effectLst/>
                <a:uLnTx/>
                <a:uFillTx/>
              </a:rPr>
              <a:t> or Multiple </a:t>
            </a:r>
            <a:r>
              <a:rPr kumimoji="0" lang="en-US" sz="1400" b="0" i="1" u="none" strike="noStrike" kern="0" cap="none" spc="0" normalizeH="0" baseline="0" noProof="0" smtClean="0">
                <a:ln>
                  <a:noFill/>
                </a:ln>
                <a:solidFill>
                  <a:srgbClr val="000000"/>
                </a:solidFill>
                <a:effectLst/>
                <a:uLnTx/>
                <a:uFillTx/>
              </a:rPr>
              <a:t>Node</a:t>
            </a:r>
            <a:r>
              <a:rPr kumimoji="0" lang="en-US" sz="1400" b="0" i="0" u="none" strike="noStrike" kern="0" cap="none" spc="0" normalizeH="0" baseline="0" noProof="0" smtClean="0">
                <a:ln>
                  <a:noFill/>
                </a:ln>
                <a:solidFill>
                  <a:srgbClr val="000000"/>
                </a:solidFill>
                <a:effectLst/>
                <a:uLnTx/>
                <a:uFillTx/>
              </a:rPr>
              <a:t> abstraction of </a:t>
            </a:r>
            <a:r>
              <a:rPr kumimoji="0" lang="en-US" sz="1400" b="0" i="1" u="none" strike="noStrike" kern="0" cap="none" spc="0" normalizeH="0" baseline="0" noProof="0" smtClean="0">
                <a:ln>
                  <a:noFill/>
                </a:ln>
                <a:solidFill>
                  <a:srgbClr val="000000"/>
                </a:solidFill>
                <a:effectLst/>
                <a:uLnTx/>
                <a:uFillTx/>
              </a:rPr>
              <a:t>Topology</a:t>
            </a:r>
          </a:p>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a:t>
            </a:r>
            <a:r>
              <a:rPr kumimoji="0" lang="en-US" sz="1400" b="0" i="1" u="none" strike="noStrike" kern="0" cap="none" spc="0" normalizeH="0" baseline="0" noProof="0" smtClean="0">
                <a:ln>
                  <a:noFill/>
                </a:ln>
                <a:solidFill>
                  <a:srgbClr val="000000"/>
                </a:solidFill>
                <a:effectLst/>
                <a:uLnTx/>
                <a:uFillTx/>
              </a:rPr>
              <a:t>Node</a:t>
            </a:r>
            <a:r>
              <a:rPr kumimoji="0" lang="en-US" sz="1400" b="0" i="0" u="none" strike="noStrike" kern="0" cap="none" spc="0" normalizeH="0" baseline="0" noProof="0" smtClean="0">
                <a:ln>
                  <a:noFill/>
                </a:ln>
                <a:solidFill>
                  <a:srgbClr val="000000"/>
                </a:solidFill>
                <a:effectLst/>
                <a:uLnTx/>
                <a:uFillTx/>
              </a:rPr>
              <a:t> and its </a:t>
            </a:r>
            <a:r>
              <a:rPr kumimoji="0" lang="en-US" sz="1400" b="0" i="1" u="none" strike="noStrike" kern="0" cap="none" spc="0" normalizeH="0" baseline="0" noProof="0" err="1" smtClean="0">
                <a:ln>
                  <a:noFill/>
                </a:ln>
                <a:solidFill>
                  <a:srgbClr val="000000"/>
                </a:solidFill>
                <a:effectLst/>
                <a:uLnTx/>
                <a:uFillTx/>
              </a:rPr>
              <a:t>NodeEdgePoints</a:t>
            </a:r>
            <a:r>
              <a:rPr kumimoji="0" lang="en-US" sz="1400" b="0" i="0" u="none" strike="noStrike" kern="0" cap="none" spc="0" normalizeH="0" baseline="0" noProof="0" smtClean="0">
                <a:ln>
                  <a:noFill/>
                </a:ln>
                <a:solidFill>
                  <a:srgbClr val="000000"/>
                </a:solidFill>
                <a:effectLst/>
                <a:uLnTx/>
                <a:uFillTx/>
              </a:rPr>
              <a:t> provide some approximation of the network capabilities</a:t>
            </a:r>
          </a:p>
          <a:p>
            <a:pPr marL="0" marR="0" lvl="0" indent="0" defTabSz="45720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0" cap="none" spc="0" normalizeH="0" baseline="0" noProof="0" smtClean="0">
                <a:ln>
                  <a:noFill/>
                </a:ln>
                <a:solidFill>
                  <a:srgbClr val="000000"/>
                </a:solidFill>
                <a:effectLst/>
                <a:uLnTx/>
                <a:uFillTx/>
              </a:rPr>
              <a:t>  </a:t>
            </a:r>
            <a:r>
              <a:rPr kumimoji="0" lang="en-US" sz="1400" b="0" i="1" u="none" strike="noStrike" kern="0" cap="none" spc="0" normalizeH="0" baseline="0" noProof="0" err="1" smtClean="0">
                <a:ln>
                  <a:noFill/>
                </a:ln>
                <a:solidFill>
                  <a:srgbClr val="000000"/>
                </a:solidFill>
                <a:effectLst/>
                <a:uLnTx/>
                <a:uFillTx/>
              </a:rPr>
              <a:t>ConnectivityService</a:t>
            </a:r>
            <a:r>
              <a:rPr kumimoji="0" lang="en-US" sz="1400" b="0" i="0" u="none" strike="noStrike" kern="0" cap="none" spc="0" normalizeH="0" baseline="0" noProof="0" smtClean="0">
                <a:ln>
                  <a:noFill/>
                </a:ln>
                <a:solidFill>
                  <a:srgbClr val="000000"/>
                </a:solidFill>
                <a:effectLst/>
                <a:uLnTx/>
                <a:uFillTx/>
              </a:rPr>
              <a:t> can be requested between </a:t>
            </a:r>
            <a:r>
              <a:rPr kumimoji="0" lang="en-US" sz="1400" b="0" i="1" u="none" strike="noStrike" kern="0" cap="none" spc="0" normalizeH="0" baseline="0" noProof="0" err="1" smtClean="0">
                <a:ln>
                  <a:noFill/>
                </a:ln>
                <a:solidFill>
                  <a:srgbClr val="000000"/>
                </a:solidFill>
                <a:effectLst/>
                <a:uLnTx/>
                <a:uFillTx/>
              </a:rPr>
              <a:t>ServiceEndPoints</a:t>
            </a:r>
            <a:endParaRPr kumimoji="0" lang="en-US" sz="1400" b="0" i="0" u="none" strike="noStrike" kern="0" cap="none" spc="0" normalizeH="0" baseline="0" noProof="0" smtClean="0">
              <a:ln>
                <a:noFill/>
              </a:ln>
              <a:solidFill>
                <a:srgbClr val="000000"/>
              </a:solidFill>
              <a:effectLst/>
              <a:uLnTx/>
              <a:uFillTx/>
            </a:endParaRPr>
          </a:p>
        </p:txBody>
      </p:sp>
      <p:sp>
        <p:nvSpPr>
          <p:cNvPr id="612" name="Rectangle 611"/>
          <p:cNvSpPr/>
          <p:nvPr/>
        </p:nvSpPr>
        <p:spPr>
          <a:xfrm>
            <a:off x="2670014" y="4128248"/>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613" name="Rectangle 612"/>
          <p:cNvSpPr/>
          <p:nvPr/>
        </p:nvSpPr>
        <p:spPr>
          <a:xfrm>
            <a:off x="8163654" y="4026648"/>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614" name="Freeform 613"/>
          <p:cNvSpPr/>
          <p:nvPr/>
        </p:nvSpPr>
        <p:spPr>
          <a:xfrm flipV="1">
            <a:off x="2810818" y="4097403"/>
            <a:ext cx="5352836" cy="119103"/>
          </a:xfrm>
          <a:custGeom>
            <a:avLst/>
            <a:gdLst>
              <a:gd name="connsiteX0" fmla="*/ 0 w 6527800"/>
              <a:gd name="connsiteY0" fmla="*/ 25400 h 575733"/>
              <a:gd name="connsiteX1" fmla="*/ 3048000 w 6527800"/>
              <a:gd name="connsiteY1" fmla="*/ 571500 h 575733"/>
              <a:gd name="connsiteX2" fmla="*/ 6527800 w 6527800"/>
              <a:gd name="connsiteY2" fmla="*/ 0 h 575733"/>
              <a:gd name="connsiteX3" fmla="*/ 6527800 w 6527800"/>
              <a:gd name="connsiteY3" fmla="*/ 0 h 575733"/>
            </a:gdLst>
            <a:ahLst/>
            <a:cxnLst>
              <a:cxn ang="0">
                <a:pos x="connsiteX0" y="connsiteY0"/>
              </a:cxn>
              <a:cxn ang="0">
                <a:pos x="connsiteX1" y="connsiteY1"/>
              </a:cxn>
              <a:cxn ang="0">
                <a:pos x="connsiteX2" y="connsiteY2"/>
              </a:cxn>
              <a:cxn ang="0">
                <a:pos x="connsiteX3" y="connsiteY3"/>
              </a:cxn>
            </a:cxnLst>
            <a:rect l="l" t="t" r="r" b="b"/>
            <a:pathLst>
              <a:path w="6527800" h="575733">
                <a:moveTo>
                  <a:pt x="0" y="25400"/>
                </a:moveTo>
                <a:cubicBezTo>
                  <a:pt x="980016" y="300566"/>
                  <a:pt x="1960033" y="575733"/>
                  <a:pt x="3048000" y="571500"/>
                </a:cubicBezTo>
                <a:cubicBezTo>
                  <a:pt x="4135967" y="567267"/>
                  <a:pt x="6527800" y="0"/>
                  <a:pt x="6527800" y="0"/>
                </a:cubicBezTo>
                <a:lnTo>
                  <a:pt x="6527800" y="0"/>
                </a:lnTo>
              </a:path>
            </a:pathLst>
          </a:custGeom>
          <a:noFill/>
          <a:ln w="571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615" name="Rectangle 614"/>
          <p:cNvSpPr/>
          <p:nvPr/>
        </p:nvSpPr>
        <p:spPr>
          <a:xfrm>
            <a:off x="3098084" y="4308536"/>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616" name="Rectangle 615"/>
          <p:cNvSpPr/>
          <p:nvPr/>
        </p:nvSpPr>
        <p:spPr>
          <a:xfrm>
            <a:off x="7753538" y="4248191"/>
            <a:ext cx="140804" cy="194707"/>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cxnSp>
        <p:nvCxnSpPr>
          <p:cNvPr id="617" name="Straight Connector 616"/>
          <p:cNvCxnSpPr>
            <a:stCxn id="612" idx="3"/>
            <a:endCxn id="615" idx="1"/>
          </p:cNvCxnSpPr>
          <p:nvPr/>
        </p:nvCxnSpPr>
        <p:spPr>
          <a:xfrm>
            <a:off x="2810818" y="4225600"/>
            <a:ext cx="287266" cy="180288"/>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cxnSp>
        <p:nvCxnSpPr>
          <p:cNvPr id="618" name="Straight Connector 617"/>
          <p:cNvCxnSpPr>
            <a:stCxn id="616" idx="3"/>
            <a:endCxn id="613" idx="2"/>
          </p:cNvCxnSpPr>
          <p:nvPr/>
        </p:nvCxnSpPr>
        <p:spPr>
          <a:xfrm flipV="1">
            <a:off x="7894342" y="4221355"/>
            <a:ext cx="339714" cy="124189"/>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63" name="Slide Number Placeholder 62"/>
          <p:cNvSpPr>
            <a:spLocks noGrp="1"/>
          </p:cNvSpPr>
          <p:nvPr>
            <p:ph type="sldNum" sz="quarter" idx="4"/>
          </p:nvPr>
        </p:nvSpPr>
        <p:spPr/>
        <p:txBody>
          <a:bodyPr/>
          <a:lstStyle/>
          <a:p>
            <a:fld id="{95FB27F1-C2FE-E646-9E41-8F3092BBAFAE}" type="slidenum">
              <a:rPr lang="en-US" smtClean="0"/>
              <a:pPr/>
              <a:t>35</a:t>
            </a:fld>
            <a:endParaRPr lang="en-US"/>
          </a:p>
        </p:txBody>
      </p:sp>
      <p:sp>
        <p:nvSpPr>
          <p:cNvPr id="64" name="Footer Placeholder 63"/>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44810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 presetClass="exit" presetSubtype="10" fill="hold" grpId="1" nodeType="clickEffect">
                                  <p:stCondLst>
                                    <p:cond delay="0"/>
                                  </p:stCondLst>
                                  <p:childTnLst>
                                    <p:animEffect transition="out" filter="checkerboard(across)">
                                      <p:cBhvr>
                                        <p:cTn id="12" dur="1000"/>
                                        <p:tgtEl>
                                          <p:spTgt spid="564"/>
                                        </p:tgtEl>
                                      </p:cBhvr>
                                    </p:animEffect>
                                    <p:set>
                                      <p:cBhvr>
                                        <p:cTn id="13" dur="1" fill="hold">
                                          <p:stCondLst>
                                            <p:cond delay="999"/>
                                          </p:stCondLst>
                                        </p:cTn>
                                        <p:tgtEl>
                                          <p:spTgt spid="564"/>
                                        </p:tgtEl>
                                        <p:attrNameLst>
                                          <p:attrName>style.visibility</p:attrName>
                                        </p:attrNameLst>
                                      </p:cBhvr>
                                      <p:to>
                                        <p:strVal val="hidden"/>
                                      </p:to>
                                    </p:set>
                                  </p:childTnLst>
                                </p:cTn>
                              </p:par>
                              <p:par>
                                <p:cTn id="14" presetID="5" presetClass="exit" presetSubtype="10" fill="hold" grpId="1" nodeType="withEffect">
                                  <p:stCondLst>
                                    <p:cond delay="0"/>
                                  </p:stCondLst>
                                  <p:childTnLst>
                                    <p:animEffect transition="out" filter="checkerboard(across)">
                                      <p:cBhvr>
                                        <p:cTn id="15" dur="500"/>
                                        <p:tgtEl>
                                          <p:spTgt spid="566"/>
                                        </p:tgtEl>
                                      </p:cBhvr>
                                    </p:animEffect>
                                    <p:set>
                                      <p:cBhvr>
                                        <p:cTn id="16" dur="1" fill="hold">
                                          <p:stCondLst>
                                            <p:cond delay="499"/>
                                          </p:stCondLst>
                                        </p:cTn>
                                        <p:tgtEl>
                                          <p:spTgt spid="566"/>
                                        </p:tgtEl>
                                        <p:attrNameLst>
                                          <p:attrName>style.visibility</p:attrName>
                                        </p:attrNameLst>
                                      </p:cBhvr>
                                      <p:to>
                                        <p:strVal val="hidden"/>
                                      </p:to>
                                    </p:set>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56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6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6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8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8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8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6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60"/>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6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5" presetClass="exit" presetSubtype="10" fill="hold" grpId="1" nodeType="clickEffect">
                                  <p:stCondLst>
                                    <p:cond delay="0"/>
                                  </p:stCondLst>
                                  <p:childTnLst>
                                    <p:animEffect transition="out" filter="checkerboard(across)">
                                      <p:cBhvr>
                                        <p:cTn id="39" dur="1000"/>
                                        <p:tgtEl>
                                          <p:spTgt spid="568"/>
                                        </p:tgtEl>
                                      </p:cBhvr>
                                    </p:animEffect>
                                    <p:set>
                                      <p:cBhvr>
                                        <p:cTn id="40" dur="1" fill="hold">
                                          <p:stCondLst>
                                            <p:cond delay="999"/>
                                          </p:stCondLst>
                                        </p:cTn>
                                        <p:tgtEl>
                                          <p:spTgt spid="568"/>
                                        </p:tgtEl>
                                        <p:attrNameLst>
                                          <p:attrName>style.visibility</p:attrName>
                                        </p:attrNameLst>
                                      </p:cBhvr>
                                      <p:to>
                                        <p:strVal val="hidden"/>
                                      </p:to>
                                    </p:se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569"/>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577"/>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578"/>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575"/>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57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57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579"/>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580"/>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570"/>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57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574"/>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573"/>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584"/>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8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614"/>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618"/>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617"/>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612"/>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615"/>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616"/>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 grpId="0" animBg="1"/>
      <p:bldP spid="561" grpId="0"/>
      <p:bldP spid="564" grpId="0" animBg="1"/>
      <p:bldP spid="564" grpId="1" animBg="1"/>
      <p:bldP spid="566" grpId="0"/>
      <p:bldP spid="566" grpId="1"/>
      <p:bldP spid="568" grpId="0" animBg="1"/>
      <p:bldP spid="568" grpId="1" animBg="1"/>
      <p:bldP spid="569" grpId="0" animBg="1"/>
      <p:bldP spid="581" grpId="0" animBg="1"/>
      <p:bldP spid="582" grpId="0" animBg="1"/>
      <p:bldP spid="583" grpId="0" animBg="1"/>
      <p:bldP spid="584" grpId="0"/>
      <p:bldP spid="585" grpId="0" animBg="1"/>
      <p:bldP spid="612" grpId="0" animBg="1"/>
      <p:bldP spid="613" grpId="0" animBg="1"/>
      <p:bldP spid="614" grpId="0" animBg="1"/>
      <p:bldP spid="615" grpId="0" animBg="1"/>
      <p:bldP spid="6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TAPI Multi-domain Concepts &amp; Example</a:t>
            </a:r>
            <a:endParaRPr lang="en-US"/>
          </a:p>
        </p:txBody>
      </p:sp>
      <p:sp>
        <p:nvSpPr>
          <p:cNvPr id="3" name="Slide Number Placeholder 2"/>
          <p:cNvSpPr>
            <a:spLocks noGrp="1"/>
          </p:cNvSpPr>
          <p:nvPr>
            <p:ph type="sldNum" sz="quarter" idx="4"/>
          </p:nvPr>
        </p:nvSpPr>
        <p:spPr/>
        <p:txBody>
          <a:bodyPr/>
          <a:lstStyle/>
          <a:p>
            <a:fld id="{95FB27F1-C2FE-E646-9E41-8F3092BBAFAE}" type="slidenum">
              <a:rPr lang="en-US" smtClean="0"/>
              <a:pPr/>
              <a:t>36</a:t>
            </a:fld>
            <a:endParaRPr lang="en-US"/>
          </a:p>
        </p:txBody>
      </p:sp>
      <p:sp>
        <p:nvSpPr>
          <p:cNvPr id="4" name="Footer Placeholder 3"/>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543" y="390730"/>
            <a:ext cx="8229600" cy="503238"/>
          </a:xfrm>
        </p:spPr>
        <p:txBody>
          <a:bodyPr/>
          <a:lstStyle/>
          <a:p>
            <a:r>
              <a:rPr lang="it-IT" smtClean="0"/>
              <a:t>Multi-Domain Physical Network Example to illustrate T-API</a:t>
            </a:r>
            <a:endParaRPr lang="en-US"/>
          </a:p>
        </p:txBody>
      </p:sp>
      <p:cxnSp>
        <p:nvCxnSpPr>
          <p:cNvPr id="347" name="Straight Connector 346"/>
          <p:cNvCxnSpPr/>
          <p:nvPr/>
        </p:nvCxnSpPr>
        <p:spPr>
          <a:xfrm>
            <a:off x="3384512" y="2572203"/>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cxnSp>
        <p:nvCxnSpPr>
          <p:cNvPr id="348" name="Straight Connector 347"/>
          <p:cNvCxnSpPr/>
          <p:nvPr/>
        </p:nvCxnSpPr>
        <p:spPr>
          <a:xfrm>
            <a:off x="5752073" y="2631907"/>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cxnSp>
        <p:nvCxnSpPr>
          <p:cNvPr id="349" name="Straight Connector 348"/>
          <p:cNvCxnSpPr>
            <a:endCxn id="382" idx="3"/>
          </p:cNvCxnSpPr>
          <p:nvPr/>
        </p:nvCxnSpPr>
        <p:spPr>
          <a:xfrm flipH="1">
            <a:off x="1751454" y="3756671"/>
            <a:ext cx="1010488" cy="0"/>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350" name="Oval 349"/>
          <p:cNvSpPr/>
          <p:nvPr/>
        </p:nvSpPr>
        <p:spPr>
          <a:xfrm>
            <a:off x="1115274" y="2417872"/>
            <a:ext cx="2193038" cy="1264598"/>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351" name="Rectangle 350"/>
          <p:cNvSpPr/>
          <p:nvPr/>
        </p:nvSpPr>
        <p:spPr>
          <a:xfrm>
            <a:off x="2671096" y="2887164"/>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D1-3</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352" name="Rectangle 351"/>
          <p:cNvSpPr/>
          <p:nvPr/>
        </p:nvSpPr>
        <p:spPr>
          <a:xfrm>
            <a:off x="1236526" y="2841614"/>
            <a:ext cx="455838"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D1-1</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353" name="Rectangle 352"/>
          <p:cNvSpPr/>
          <p:nvPr/>
        </p:nvSpPr>
        <p:spPr>
          <a:xfrm>
            <a:off x="1970420" y="3193235"/>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D1-2</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354" name="Rectangle 353"/>
          <p:cNvSpPr/>
          <p:nvPr/>
        </p:nvSpPr>
        <p:spPr>
          <a:xfrm>
            <a:off x="1970420" y="2539469"/>
            <a:ext cx="451266" cy="331137"/>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D1-4</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55" name="Straight Connector 354"/>
          <p:cNvCxnSpPr>
            <a:stCxn id="384" idx="6"/>
            <a:endCxn id="474" idx="3"/>
          </p:cNvCxnSpPr>
          <p:nvPr/>
        </p:nvCxnSpPr>
        <p:spPr>
          <a:xfrm flipV="1">
            <a:off x="1756696" y="2790893"/>
            <a:ext cx="164038" cy="126556"/>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56" name="Straight Connector 355"/>
          <p:cNvCxnSpPr>
            <a:stCxn id="473" idx="4"/>
            <a:endCxn id="386" idx="0"/>
          </p:cNvCxnSpPr>
          <p:nvPr/>
        </p:nvCxnSpPr>
        <p:spPr>
          <a:xfrm>
            <a:off x="2204446" y="2912678"/>
            <a:ext cx="0" cy="192494"/>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57" name="Straight Connector 356"/>
          <p:cNvCxnSpPr>
            <a:stCxn id="389" idx="3"/>
            <a:endCxn id="387" idx="6"/>
          </p:cNvCxnSpPr>
          <p:nvPr/>
        </p:nvCxnSpPr>
        <p:spPr>
          <a:xfrm flipH="1">
            <a:off x="2497648" y="3233058"/>
            <a:ext cx="129696" cy="8941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58" name="Straight Connector 357"/>
          <p:cNvCxnSpPr>
            <a:stCxn id="475" idx="5"/>
            <a:endCxn id="388" idx="2"/>
          </p:cNvCxnSpPr>
          <p:nvPr/>
        </p:nvCxnSpPr>
        <p:spPr>
          <a:xfrm>
            <a:off x="2458628" y="2813500"/>
            <a:ext cx="162782" cy="16884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359" name="Rectangle 358"/>
          <p:cNvSpPr/>
          <p:nvPr/>
        </p:nvSpPr>
        <p:spPr>
          <a:xfrm>
            <a:off x="355562" y="3110970"/>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R-1</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60" name="Straight Connector 359"/>
          <p:cNvCxnSpPr>
            <a:stCxn id="368" idx="6"/>
            <a:endCxn id="369" idx="2"/>
          </p:cNvCxnSpPr>
          <p:nvPr/>
        </p:nvCxnSpPr>
        <p:spPr>
          <a:xfrm flipV="1">
            <a:off x="882709" y="3159069"/>
            <a:ext cx="274290" cy="15427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361" name="Rectangle 360"/>
          <p:cNvSpPr/>
          <p:nvPr/>
        </p:nvSpPr>
        <p:spPr>
          <a:xfrm>
            <a:off x="2262476" y="3989824"/>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62" name="Straight Connector 361"/>
          <p:cNvCxnSpPr>
            <a:stCxn id="396" idx="0"/>
            <a:endCxn id="393" idx="0"/>
          </p:cNvCxnSpPr>
          <p:nvPr/>
        </p:nvCxnSpPr>
        <p:spPr>
          <a:xfrm flipH="1" flipV="1">
            <a:off x="2338676" y="3491970"/>
            <a:ext cx="169743" cy="437402"/>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363" name="TextBox 362"/>
          <p:cNvSpPr txBox="1"/>
          <p:nvPr/>
        </p:nvSpPr>
        <p:spPr>
          <a:xfrm>
            <a:off x="1616164" y="309552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4" name="Rectangle 363"/>
          <p:cNvSpPr/>
          <p:nvPr/>
        </p:nvSpPr>
        <p:spPr>
          <a:xfrm>
            <a:off x="355562" y="2680107"/>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G-1</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65" name="Rectangle 364"/>
          <p:cNvSpPr/>
          <p:nvPr/>
        </p:nvSpPr>
        <p:spPr>
          <a:xfrm>
            <a:off x="1729076" y="3989824"/>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66" name="Straight Connector 365"/>
          <p:cNvCxnSpPr>
            <a:stCxn id="394" idx="0"/>
            <a:endCxn id="395" idx="0"/>
          </p:cNvCxnSpPr>
          <p:nvPr/>
        </p:nvCxnSpPr>
        <p:spPr>
          <a:xfrm flipH="1">
            <a:off x="1937189" y="3503161"/>
            <a:ext cx="172888" cy="41866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367" name="Straight Connector 366"/>
          <p:cNvCxnSpPr>
            <a:stCxn id="390" idx="2"/>
            <a:endCxn id="383" idx="6"/>
          </p:cNvCxnSpPr>
          <p:nvPr/>
        </p:nvCxnSpPr>
        <p:spPr>
          <a:xfrm flipH="1" flipV="1">
            <a:off x="882709" y="2870609"/>
            <a:ext cx="274292" cy="3081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
        <p:nvSpPr>
          <p:cNvPr id="368" name="TextBox 367"/>
          <p:cNvSpPr txBox="1"/>
          <p:nvPr/>
        </p:nvSpPr>
        <p:spPr>
          <a:xfrm>
            <a:off x="742815" y="3245325"/>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9" name="TextBox 368"/>
          <p:cNvSpPr txBox="1"/>
          <p:nvPr/>
        </p:nvSpPr>
        <p:spPr>
          <a:xfrm>
            <a:off x="1156999" y="309552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0" name="Oval 369"/>
          <p:cNvSpPr/>
          <p:nvPr/>
        </p:nvSpPr>
        <p:spPr>
          <a:xfrm>
            <a:off x="1937189" y="3685024"/>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71" name="Oval 370"/>
          <p:cNvSpPr/>
          <p:nvPr/>
        </p:nvSpPr>
        <p:spPr>
          <a:xfrm>
            <a:off x="2362272" y="3685024"/>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4</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grpSp>
        <p:nvGrpSpPr>
          <p:cNvPr id="372" name="Group 163"/>
          <p:cNvGrpSpPr/>
          <p:nvPr/>
        </p:nvGrpSpPr>
        <p:grpSpPr>
          <a:xfrm>
            <a:off x="235625" y="1419724"/>
            <a:ext cx="3031657" cy="706401"/>
            <a:chOff x="665675" y="5514199"/>
            <a:chExt cx="2710206" cy="706399"/>
          </a:xfrm>
        </p:grpSpPr>
        <p:sp>
          <p:nvSpPr>
            <p:cNvPr id="373" name="Oval 372"/>
            <p:cNvSpPr/>
            <p:nvPr/>
          </p:nvSpPr>
          <p:spPr>
            <a:xfrm>
              <a:off x="665675" y="5742904"/>
              <a:ext cx="152400" cy="152400"/>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74" name="TextBox 373"/>
            <p:cNvSpPr txBox="1"/>
            <p:nvPr/>
          </p:nvSpPr>
          <p:spPr>
            <a:xfrm>
              <a:off x="827584" y="5742801"/>
              <a:ext cx="2548297" cy="276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Node Edge Point  (Network Internal)</a:t>
              </a:r>
              <a:endParaRPr kumimoji="0" lang="en-US" sz="1200" b="0" i="0" u="none" strike="noStrike" kern="0" cap="none" spc="0" normalizeH="0" baseline="0" noProof="0" smtClean="0">
                <a:ln>
                  <a:noFill/>
                </a:ln>
                <a:solidFill>
                  <a:srgbClr val="000000"/>
                </a:solidFill>
                <a:effectLst/>
                <a:uLnTx/>
                <a:uFillTx/>
              </a:endParaRPr>
            </a:p>
          </p:txBody>
        </p:sp>
        <p:sp>
          <p:nvSpPr>
            <p:cNvPr id="375" name="Oval 374"/>
            <p:cNvSpPr/>
            <p:nvPr/>
          </p:nvSpPr>
          <p:spPr>
            <a:xfrm>
              <a:off x="665675" y="596731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Verdana"/>
                  <a:cs typeface="+mn-cs"/>
                </a:rPr>
                <a:t>1</a:t>
              </a: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76" name="TextBox 375"/>
            <p:cNvSpPr txBox="1"/>
            <p:nvPr/>
          </p:nvSpPr>
          <p:spPr>
            <a:xfrm>
              <a:off x="827584" y="5943600"/>
              <a:ext cx="1616159" cy="276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Service EndPoint</a:t>
              </a:r>
              <a:endParaRPr kumimoji="0" lang="en-US" sz="1200" b="0" i="0" u="none" strike="noStrike" kern="0" cap="none" spc="0" normalizeH="0" baseline="0" noProof="0" smtClean="0">
                <a:ln>
                  <a:noFill/>
                </a:ln>
                <a:solidFill>
                  <a:srgbClr val="000000"/>
                </a:solidFill>
                <a:effectLst/>
                <a:uLnTx/>
                <a:uFillTx/>
              </a:endParaRPr>
            </a:p>
          </p:txBody>
        </p:sp>
        <p:sp>
          <p:nvSpPr>
            <p:cNvPr id="377" name="Oval 376"/>
            <p:cNvSpPr/>
            <p:nvPr/>
          </p:nvSpPr>
          <p:spPr>
            <a:xfrm>
              <a:off x="665675" y="5542105"/>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378" name="TextBox 377"/>
            <p:cNvSpPr txBox="1"/>
            <p:nvPr/>
          </p:nvSpPr>
          <p:spPr>
            <a:xfrm>
              <a:off x="827584" y="5514199"/>
              <a:ext cx="2548297" cy="276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Node Edge Point (Network Edge)</a:t>
              </a:r>
              <a:endParaRPr kumimoji="0" lang="en-US" sz="1200" b="0" i="0" u="none" strike="noStrike" kern="0" cap="none" spc="0" normalizeH="0" baseline="0" noProof="0" smtClean="0">
                <a:ln>
                  <a:noFill/>
                </a:ln>
                <a:solidFill>
                  <a:srgbClr val="000000"/>
                </a:solidFill>
                <a:effectLst/>
                <a:uLnTx/>
                <a:uFillTx/>
              </a:endParaRPr>
            </a:p>
          </p:txBody>
        </p:sp>
      </p:grpSp>
      <p:cxnSp>
        <p:nvCxnSpPr>
          <p:cNvPr id="379" name="Straight Connector 378"/>
          <p:cNvCxnSpPr>
            <a:stCxn id="380" idx="2"/>
          </p:cNvCxnSpPr>
          <p:nvPr/>
        </p:nvCxnSpPr>
        <p:spPr>
          <a:xfrm>
            <a:off x="1054159" y="2539470"/>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380" name="TextBox 379"/>
          <p:cNvSpPr txBox="1"/>
          <p:nvPr/>
        </p:nvSpPr>
        <p:spPr>
          <a:xfrm>
            <a:off x="781206" y="2293249"/>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381" name="TextBox 380"/>
          <p:cNvSpPr txBox="1"/>
          <p:nvPr/>
        </p:nvSpPr>
        <p:spPr>
          <a:xfrm>
            <a:off x="3071175" y="2329920"/>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1000" b="1" kern="0" smtClean="0">
                <a:solidFill>
                  <a:srgbClr val="00B0F0"/>
                </a:solidFill>
              </a:rPr>
              <a:t>N</a:t>
            </a:r>
            <a:r>
              <a:rPr kumimoji="0" lang="it-IT" sz="1000" b="1" i="0" u="none" strike="noStrike" kern="0" cap="none" spc="0" normalizeH="0" baseline="0" noProof="0" smtClean="0">
                <a:ln>
                  <a:noFill/>
                </a:ln>
                <a:solidFill>
                  <a:srgbClr val="00B0F0"/>
                </a:solidFill>
                <a:effectLst/>
                <a:uLnTx/>
                <a:uFillTx/>
              </a:rPr>
              <a:t>NI</a:t>
            </a:r>
            <a:endParaRPr kumimoji="0" lang="en-US" sz="1000" b="1" i="0" u="none" strike="noStrike" kern="0" cap="none" spc="0" normalizeH="0" baseline="0" noProof="0" smtClean="0">
              <a:ln>
                <a:noFill/>
              </a:ln>
              <a:solidFill>
                <a:srgbClr val="00B0F0"/>
              </a:solidFill>
              <a:effectLst/>
              <a:uLnTx/>
              <a:uFillTx/>
            </a:endParaRPr>
          </a:p>
        </p:txBody>
      </p:sp>
      <p:sp>
        <p:nvSpPr>
          <p:cNvPr id="382" name="TextBox 381"/>
          <p:cNvSpPr txBox="1"/>
          <p:nvPr/>
        </p:nvSpPr>
        <p:spPr>
          <a:xfrm>
            <a:off x="1205548" y="3633560"/>
            <a:ext cx="545906" cy="246221"/>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383" name="TextBox 382"/>
          <p:cNvSpPr txBox="1"/>
          <p:nvPr/>
        </p:nvSpPr>
        <p:spPr>
          <a:xfrm>
            <a:off x="742815" y="2802607"/>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4" name="TextBox 383"/>
          <p:cNvSpPr txBox="1"/>
          <p:nvPr/>
        </p:nvSpPr>
        <p:spPr>
          <a:xfrm>
            <a:off x="1616164" y="285255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5" name="TextBox 384"/>
          <p:cNvSpPr txBox="1"/>
          <p:nvPr/>
        </p:nvSpPr>
        <p:spPr>
          <a:xfrm>
            <a:off x="1900154" y="321394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6" name="TextBox 385"/>
          <p:cNvSpPr txBox="1"/>
          <p:nvPr/>
        </p:nvSpPr>
        <p:spPr>
          <a:xfrm>
            <a:off x="2134180" y="310517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7" name="TextBox 386"/>
          <p:cNvSpPr txBox="1"/>
          <p:nvPr/>
        </p:nvSpPr>
        <p:spPr>
          <a:xfrm>
            <a:off x="2357116" y="325757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8" name="TextBox 387"/>
          <p:cNvSpPr txBox="1"/>
          <p:nvPr/>
        </p:nvSpPr>
        <p:spPr>
          <a:xfrm>
            <a:off x="2621410" y="291744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9" name="TextBox 388"/>
          <p:cNvSpPr txBox="1"/>
          <p:nvPr/>
        </p:nvSpPr>
        <p:spPr>
          <a:xfrm>
            <a:off x="2606764" y="312227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0" name="TextBox 389"/>
          <p:cNvSpPr txBox="1"/>
          <p:nvPr/>
        </p:nvSpPr>
        <p:spPr>
          <a:xfrm>
            <a:off x="1157001" y="283787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1" name="TextBox 390"/>
          <p:cNvSpPr txBox="1"/>
          <p:nvPr/>
        </p:nvSpPr>
        <p:spPr>
          <a:xfrm>
            <a:off x="3062948" y="290142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2" name="TextBox 391"/>
          <p:cNvSpPr txBox="1"/>
          <p:nvPr/>
        </p:nvSpPr>
        <p:spPr>
          <a:xfrm>
            <a:off x="3062948" y="314410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3" name="TextBox 392"/>
          <p:cNvSpPr txBox="1"/>
          <p:nvPr/>
        </p:nvSpPr>
        <p:spPr>
          <a:xfrm>
            <a:off x="2262476" y="349197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4" name="TextBox 393"/>
          <p:cNvSpPr txBox="1"/>
          <p:nvPr/>
        </p:nvSpPr>
        <p:spPr>
          <a:xfrm>
            <a:off x="2033877" y="3503161"/>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5" name="TextBox 394"/>
          <p:cNvSpPr txBox="1"/>
          <p:nvPr/>
        </p:nvSpPr>
        <p:spPr>
          <a:xfrm>
            <a:off x="1867242" y="3921822"/>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6" name="TextBox 395"/>
          <p:cNvSpPr txBox="1"/>
          <p:nvPr/>
        </p:nvSpPr>
        <p:spPr>
          <a:xfrm>
            <a:off x="2438472" y="3929372"/>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7" name="TextBox 396"/>
          <p:cNvSpPr txBox="1"/>
          <p:nvPr/>
        </p:nvSpPr>
        <p:spPr>
          <a:xfrm>
            <a:off x="178628" y="4576010"/>
            <a:ext cx="8352928" cy="738664"/>
          </a:xfrm>
          <a:prstGeom prst="rect">
            <a:avLst/>
          </a:prstGeom>
          <a:noFill/>
        </p:spPr>
        <p:txBody>
          <a:bodyPr wrap="square" rtlCol="0">
            <a:spAutoFit/>
          </a:bodyPr>
          <a:lstStyle/>
          <a:p>
            <a:pPr marL="271463" marR="0" lvl="0" indent="-271463" defTabSz="457200" eaLnBrk="1" fontAlgn="auto" latinLnBrk="0" hangingPunct="1">
              <a:lnSpc>
                <a:spcPct val="100000"/>
              </a:lnSpc>
              <a:spcBef>
                <a:spcPts val="0"/>
              </a:spcBef>
              <a:spcAft>
                <a:spcPts val="0"/>
              </a:spcAft>
              <a:buClrTx/>
              <a:buSzTx/>
              <a:buFontTx/>
              <a:buChar char="-"/>
              <a:tabLst/>
              <a:defRPr/>
            </a:pPr>
            <a:r>
              <a:rPr lang="it-IT" sz="1400" kern="0" smtClean="0">
                <a:solidFill>
                  <a:srgbClr val="000000"/>
                </a:solidFill>
              </a:rPr>
              <a:t>3</a:t>
            </a:r>
            <a:r>
              <a:rPr kumimoji="0" lang="it-IT" sz="1400" b="0" i="0" u="none" strike="noStrike" kern="0" cap="none" spc="0" normalizeH="0" baseline="0" noProof="0" smtClean="0">
                <a:ln>
                  <a:noFill/>
                </a:ln>
                <a:solidFill>
                  <a:srgbClr val="000000"/>
                </a:solidFill>
                <a:effectLst/>
                <a:uLnTx/>
                <a:uFillTx/>
              </a:rPr>
              <a:t> Network domain</a:t>
            </a:r>
            <a:r>
              <a:rPr kumimoji="0" lang="it-IT" sz="1400" b="0" i="0" u="none" strike="noStrike" kern="0" cap="none" spc="0" normalizeH="0" noProof="0" smtClean="0">
                <a:ln>
                  <a:noFill/>
                </a:ln>
                <a:solidFill>
                  <a:srgbClr val="000000"/>
                </a:solidFill>
                <a:effectLst/>
                <a:uLnTx/>
                <a:uFillTx/>
              </a:rPr>
              <a:t> </a:t>
            </a:r>
            <a:r>
              <a:rPr kumimoji="0" lang="it-IT" sz="1400" b="0" i="0" u="none" strike="noStrike" kern="0" cap="none" spc="0" normalizeH="0" baseline="0" noProof="0" smtClean="0">
                <a:ln>
                  <a:noFill/>
                </a:ln>
                <a:solidFill>
                  <a:srgbClr val="000000"/>
                </a:solidFill>
                <a:effectLst/>
                <a:uLnTx/>
                <a:uFillTx/>
              </a:rPr>
              <a:t>(</a:t>
            </a:r>
            <a:r>
              <a:rPr kumimoji="0" lang="it-IT" sz="1400" b="0" i="0" u="none" strike="noStrike" kern="0" cap="none" spc="0" normalizeH="0" baseline="0" noProof="0" smtClean="0">
                <a:ln>
                  <a:noFill/>
                </a:ln>
                <a:solidFill>
                  <a:srgbClr val="0033CC"/>
                </a:solidFill>
                <a:effectLst/>
                <a:uLnTx/>
                <a:uFillTx/>
              </a:rPr>
              <a:t>Blue</a:t>
            </a:r>
            <a:r>
              <a:rPr kumimoji="0" lang="it-IT" sz="1400" b="0" i="0" u="none" strike="noStrike" kern="0" cap="none" spc="0" normalizeH="0" baseline="0" noProof="0" smtClean="0">
                <a:ln>
                  <a:noFill/>
                </a:ln>
                <a:solidFill>
                  <a:srgbClr val="000000"/>
                </a:solidFill>
                <a:effectLst/>
                <a:uLnTx/>
                <a:uFillTx/>
              </a:rPr>
              <a:t>) with two Customer domains (</a:t>
            </a:r>
            <a:r>
              <a:rPr kumimoji="0" lang="it-IT" sz="1400" b="0" i="0" u="none" strike="noStrike" kern="0" cap="none" spc="0" normalizeH="0" baseline="0" noProof="0" smtClean="0">
                <a:ln>
                  <a:noFill/>
                </a:ln>
                <a:solidFill>
                  <a:srgbClr val="C00000"/>
                </a:solidFill>
                <a:effectLst/>
                <a:uLnTx/>
                <a:uFillTx/>
              </a:rPr>
              <a:t>Red</a:t>
            </a:r>
            <a:r>
              <a:rPr kumimoji="0" lang="it-IT" sz="1400" b="0" i="0" u="none" strike="noStrike" kern="0" cap="none" spc="0" normalizeH="0" baseline="0" noProof="0" smtClean="0">
                <a:ln>
                  <a:noFill/>
                </a:ln>
                <a:solidFill>
                  <a:srgbClr val="000000"/>
                </a:solidFill>
                <a:effectLst/>
                <a:uLnTx/>
                <a:uFillTx/>
              </a:rPr>
              <a:t> and </a:t>
            </a:r>
            <a:r>
              <a:rPr kumimoji="0" lang="it-IT" sz="1400" b="0" i="0" u="none" strike="noStrike" kern="0" cap="none" spc="0" normalizeH="0" baseline="0" noProof="0" smtClean="0">
                <a:ln>
                  <a:noFill/>
                </a:ln>
                <a:solidFill>
                  <a:srgbClr val="00B050"/>
                </a:solidFill>
                <a:effectLst/>
                <a:uLnTx/>
                <a:uFillTx/>
              </a:rPr>
              <a:t>Green</a:t>
            </a:r>
            <a:r>
              <a:rPr kumimoji="0" lang="it-IT" sz="1400" b="0" i="0" u="none" strike="noStrike" kern="0" cap="none" spc="0" normalizeH="0" baseline="0" noProof="0" smtClean="0">
                <a:ln>
                  <a:noFill/>
                </a:ln>
                <a:solidFill>
                  <a:srgbClr val="000000"/>
                </a:solidFill>
                <a:effectLst/>
                <a:uLnTx/>
                <a:uFillTx/>
              </a:rPr>
              <a:t>)</a:t>
            </a:r>
          </a:p>
          <a:p>
            <a:pPr marL="271463" marR="0" lvl="0" indent="-271463" defTabSz="457200" eaLnBrk="1" fontAlgn="auto" latinLnBrk="0" hangingPunct="1">
              <a:lnSpc>
                <a:spcPct val="100000"/>
              </a:lnSpc>
              <a:spcBef>
                <a:spcPts val="0"/>
              </a:spcBef>
              <a:spcAft>
                <a:spcPts val="0"/>
              </a:spcAft>
              <a:buClrTx/>
              <a:buSzTx/>
              <a:buFontTx/>
              <a:buChar char="-"/>
              <a:tabLst/>
              <a:defRPr/>
            </a:pPr>
            <a:r>
              <a:rPr kumimoji="0" lang="it-IT" sz="1400" b="0" i="0" u="none" strike="noStrike" kern="0" cap="none" spc="0" normalizeH="0" baseline="0" noProof="0" smtClean="0">
                <a:ln>
                  <a:noFill/>
                </a:ln>
                <a:solidFill>
                  <a:srgbClr val="000000"/>
                </a:solidFill>
                <a:effectLst/>
                <a:uLnTx/>
                <a:uFillTx/>
              </a:rPr>
              <a:t>All UNI interfaces are ETH (e.g. 10GE),  NNI interfaces are OTU (e.g. 100G OTN)</a:t>
            </a:r>
          </a:p>
          <a:p>
            <a:pPr marL="271463" marR="0" lvl="0" indent="-271463" defTabSz="457200" eaLnBrk="1" fontAlgn="auto" latinLnBrk="0" hangingPunct="1">
              <a:lnSpc>
                <a:spcPct val="100000"/>
              </a:lnSpc>
              <a:spcBef>
                <a:spcPts val="0"/>
              </a:spcBef>
              <a:spcAft>
                <a:spcPts val="0"/>
              </a:spcAft>
              <a:buClrTx/>
              <a:buSzTx/>
              <a:buFontTx/>
              <a:buChar char="-"/>
              <a:tabLst/>
              <a:defRPr/>
            </a:pPr>
            <a:r>
              <a:rPr kumimoji="0" lang="it-IT" sz="1400" b="0" i="0" u="none" strike="noStrike" kern="0" cap="none" spc="0" normalizeH="0" baseline="0" noProof="0" smtClean="0">
                <a:ln>
                  <a:noFill/>
                </a:ln>
                <a:solidFill>
                  <a:srgbClr val="000000"/>
                </a:solidFill>
                <a:effectLst/>
                <a:uLnTx/>
                <a:uFillTx/>
              </a:rPr>
              <a:t>All UNI boxes are ODU+ETH switch capable, while rest are only ODU switch capable</a:t>
            </a:r>
          </a:p>
        </p:txBody>
      </p:sp>
      <p:sp>
        <p:nvSpPr>
          <p:cNvPr id="398" name="TextBox 397"/>
          <p:cNvSpPr txBox="1"/>
          <p:nvPr/>
        </p:nvSpPr>
        <p:spPr>
          <a:xfrm>
            <a:off x="5498170" y="2388499"/>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1000" b="1" kern="0" smtClean="0">
                <a:solidFill>
                  <a:srgbClr val="00B0F0"/>
                </a:solidFill>
              </a:rPr>
              <a:t>N</a:t>
            </a:r>
            <a:r>
              <a:rPr kumimoji="0" lang="it-IT" sz="1000" b="1" i="0" u="none" strike="noStrike" kern="0" cap="none" spc="0" normalizeH="0" baseline="0" noProof="0" smtClean="0">
                <a:ln>
                  <a:noFill/>
                </a:ln>
                <a:solidFill>
                  <a:srgbClr val="00B0F0"/>
                </a:solidFill>
                <a:effectLst/>
                <a:uLnTx/>
                <a:uFillTx/>
              </a:rPr>
              <a:t>NI</a:t>
            </a:r>
            <a:endParaRPr kumimoji="0" lang="en-US" sz="1000" b="1" i="0" u="none" strike="noStrike" kern="0" cap="none" spc="0" normalizeH="0" baseline="0" noProof="0" smtClean="0">
              <a:ln>
                <a:noFill/>
              </a:ln>
              <a:solidFill>
                <a:srgbClr val="00B0F0"/>
              </a:solidFill>
              <a:effectLst/>
              <a:uLnTx/>
              <a:uFillTx/>
            </a:endParaRPr>
          </a:p>
        </p:txBody>
      </p:sp>
      <p:sp>
        <p:nvSpPr>
          <p:cNvPr id="399" name="Oval 398"/>
          <p:cNvSpPr/>
          <p:nvPr/>
        </p:nvSpPr>
        <p:spPr>
          <a:xfrm>
            <a:off x="3482260" y="2435112"/>
            <a:ext cx="2193038" cy="1267152"/>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400" name="Rectangle 399"/>
          <p:cNvSpPr/>
          <p:nvPr/>
        </p:nvSpPr>
        <p:spPr>
          <a:xfrm>
            <a:off x="4966422" y="2769543"/>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1000" kern="0" smtClean="0">
                <a:solidFill>
                  <a:srgbClr val="000000"/>
                </a:solidFill>
                <a:latin typeface="Arial"/>
              </a:rPr>
              <a:t>D</a:t>
            </a:r>
            <a:r>
              <a:rPr kumimoji="0" lang="it-IT" sz="1000" b="0" i="0" u="none" strike="noStrike" kern="0" cap="none" spc="0" normalizeH="0" baseline="0" noProof="0" smtClean="0">
                <a:ln>
                  <a:noFill/>
                </a:ln>
                <a:solidFill>
                  <a:srgbClr val="000000"/>
                </a:solidFill>
                <a:effectLst/>
                <a:uLnTx/>
                <a:uFillTx/>
                <a:latin typeface="Arial"/>
                <a:ea typeface="+mn-ea"/>
                <a:cs typeface="+mn-cs"/>
              </a:rPr>
              <a:t>2-3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401" name="Rectangle 400"/>
          <p:cNvSpPr/>
          <p:nvPr/>
        </p:nvSpPr>
        <p:spPr>
          <a:xfrm>
            <a:off x="3696608" y="2766843"/>
            <a:ext cx="455838"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900" kern="0" smtClean="0">
                <a:solidFill>
                  <a:srgbClr val="000000"/>
                </a:solidFill>
                <a:latin typeface="Arial"/>
              </a:rPr>
              <a:t>D</a:t>
            </a:r>
            <a:r>
              <a:rPr kumimoji="0" lang="it-IT" sz="900" b="0" i="0" u="none" strike="noStrike" kern="0" cap="none" spc="0" normalizeH="0" baseline="0" noProof="0" smtClean="0">
                <a:ln>
                  <a:noFill/>
                </a:ln>
                <a:solidFill>
                  <a:srgbClr val="000000"/>
                </a:solidFill>
                <a:effectLst/>
                <a:uLnTx/>
                <a:uFillTx/>
                <a:latin typeface="Arial"/>
                <a:ea typeface="+mn-ea"/>
                <a:cs typeface="+mn-cs"/>
              </a:rPr>
              <a:t>2-1</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402" name="Rectangle 401"/>
          <p:cNvSpPr/>
          <p:nvPr/>
        </p:nvSpPr>
        <p:spPr>
          <a:xfrm>
            <a:off x="4318776" y="3207649"/>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1000" kern="0" smtClean="0">
                <a:solidFill>
                  <a:srgbClr val="000000"/>
                </a:solidFill>
                <a:latin typeface="Arial"/>
              </a:rPr>
              <a:t>D</a:t>
            </a:r>
            <a:r>
              <a:rPr kumimoji="0" lang="it-IT" sz="1000" b="0" i="0" u="none" strike="noStrike" kern="0" cap="none" spc="0" normalizeH="0" baseline="0" noProof="0" smtClean="0">
                <a:ln>
                  <a:noFill/>
                </a:ln>
                <a:solidFill>
                  <a:srgbClr val="000000"/>
                </a:solidFill>
                <a:effectLst/>
                <a:uLnTx/>
                <a:uFillTx/>
                <a:latin typeface="Arial"/>
                <a:ea typeface="+mn-ea"/>
                <a:cs typeface="+mn-cs"/>
              </a:rPr>
              <a:t>2-2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03" name="Straight Connector 402"/>
          <p:cNvCxnSpPr>
            <a:stCxn id="408" idx="6"/>
            <a:endCxn id="411" idx="2"/>
          </p:cNvCxnSpPr>
          <p:nvPr/>
        </p:nvCxnSpPr>
        <p:spPr>
          <a:xfrm>
            <a:off x="4222712" y="2855790"/>
            <a:ext cx="693709" cy="0"/>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04" name="Straight Connector 403"/>
          <p:cNvCxnSpPr>
            <a:stCxn id="406" idx="5"/>
            <a:endCxn id="409" idx="2"/>
          </p:cNvCxnSpPr>
          <p:nvPr/>
        </p:nvCxnSpPr>
        <p:spPr>
          <a:xfrm>
            <a:off x="4061600" y="3193731"/>
            <a:ext cx="207490" cy="74433"/>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05" name="Straight Connector 404"/>
          <p:cNvCxnSpPr>
            <a:stCxn id="412" idx="3"/>
            <a:endCxn id="410" idx="6"/>
          </p:cNvCxnSpPr>
          <p:nvPr/>
        </p:nvCxnSpPr>
        <p:spPr>
          <a:xfrm flipH="1">
            <a:off x="4846643" y="3206308"/>
            <a:ext cx="230890" cy="71328"/>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406" name="TextBox 405"/>
          <p:cNvSpPr txBox="1"/>
          <p:nvPr/>
        </p:nvSpPr>
        <p:spPr>
          <a:xfrm>
            <a:off x="3941648" y="308294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07" name="TextBox 406"/>
          <p:cNvSpPr txBox="1"/>
          <p:nvPr/>
        </p:nvSpPr>
        <p:spPr>
          <a:xfrm>
            <a:off x="3617081" y="2893424"/>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08" name="TextBox 407"/>
          <p:cNvSpPr txBox="1"/>
          <p:nvPr/>
        </p:nvSpPr>
        <p:spPr>
          <a:xfrm>
            <a:off x="4082180" y="279089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09" name="TextBox 408"/>
          <p:cNvSpPr txBox="1"/>
          <p:nvPr/>
        </p:nvSpPr>
        <p:spPr>
          <a:xfrm>
            <a:off x="4269090" y="320326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0" name="TextBox 409"/>
          <p:cNvSpPr txBox="1"/>
          <p:nvPr/>
        </p:nvSpPr>
        <p:spPr>
          <a:xfrm>
            <a:off x="4706111" y="321273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1" name="TextBox 410"/>
          <p:cNvSpPr txBox="1"/>
          <p:nvPr/>
        </p:nvSpPr>
        <p:spPr>
          <a:xfrm>
            <a:off x="4916421" y="279089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2" name="TextBox 411"/>
          <p:cNvSpPr txBox="1"/>
          <p:nvPr/>
        </p:nvSpPr>
        <p:spPr>
          <a:xfrm>
            <a:off x="5056953" y="309552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3" name="TextBox 412"/>
          <p:cNvSpPr txBox="1"/>
          <p:nvPr/>
        </p:nvSpPr>
        <p:spPr>
          <a:xfrm>
            <a:off x="4242576" y="343855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4" name="TextBox 413"/>
          <p:cNvSpPr txBox="1"/>
          <p:nvPr/>
        </p:nvSpPr>
        <p:spPr>
          <a:xfrm>
            <a:off x="5358277" y="2893424"/>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5" name="TextBox 414"/>
          <p:cNvSpPr txBox="1"/>
          <p:nvPr/>
        </p:nvSpPr>
        <p:spPr>
          <a:xfrm>
            <a:off x="4716562" y="3439614"/>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16" name="Straight Connector 415"/>
          <p:cNvCxnSpPr>
            <a:stCxn id="392" idx="6"/>
            <a:endCxn id="413" idx="2"/>
          </p:cNvCxnSpPr>
          <p:nvPr/>
        </p:nvCxnSpPr>
        <p:spPr>
          <a:xfrm>
            <a:off x="3215347" y="3207649"/>
            <a:ext cx="1027229" cy="294457"/>
          </a:xfrm>
          <a:prstGeom prst="line">
            <a:avLst/>
          </a:prstGeom>
          <a:noFill/>
          <a:ln w="25400" cap="flat" cmpd="sng" algn="ctr">
            <a:solidFill>
              <a:schemeClr val="accent1"/>
            </a:solidFill>
            <a:prstDash val="solid"/>
          </a:ln>
          <a:effectLst>
            <a:outerShdw blurRad="40000" dist="20000" dir="5400000" rotWithShape="0">
              <a:srgbClr val="000000">
                <a:alpha val="38000"/>
              </a:srgbClr>
            </a:outerShdw>
          </a:effectLst>
        </p:spPr>
      </p:cxnSp>
      <p:cxnSp>
        <p:nvCxnSpPr>
          <p:cNvPr id="417" name="Straight Connector 416"/>
          <p:cNvCxnSpPr>
            <a:stCxn id="391" idx="6"/>
            <a:endCxn id="407" idx="2"/>
          </p:cNvCxnSpPr>
          <p:nvPr/>
        </p:nvCxnSpPr>
        <p:spPr>
          <a:xfrm flipV="1">
            <a:off x="3215347" y="2956971"/>
            <a:ext cx="401734" cy="7996"/>
          </a:xfrm>
          <a:prstGeom prst="line">
            <a:avLst/>
          </a:prstGeom>
          <a:noFill/>
          <a:ln w="25400" cap="flat" cmpd="sng" algn="ctr">
            <a:solidFill>
              <a:schemeClr val="accent1"/>
            </a:solidFill>
            <a:prstDash val="solid"/>
          </a:ln>
          <a:effectLst>
            <a:outerShdw blurRad="40000" dist="20000" dir="5400000" rotWithShape="0">
              <a:srgbClr val="000000">
                <a:alpha val="38000"/>
              </a:srgbClr>
            </a:outerShdw>
          </a:effectLst>
        </p:spPr>
      </p:cxnSp>
      <p:sp>
        <p:nvSpPr>
          <p:cNvPr id="418" name="Oval 417"/>
          <p:cNvSpPr/>
          <p:nvPr/>
        </p:nvSpPr>
        <p:spPr>
          <a:xfrm>
            <a:off x="3308312" y="290284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5</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19" name="Oval 418"/>
          <p:cNvSpPr/>
          <p:nvPr/>
        </p:nvSpPr>
        <p:spPr>
          <a:xfrm>
            <a:off x="3308312" y="3149070"/>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6</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20" name="TextBox 419"/>
          <p:cNvSpPr txBox="1"/>
          <p:nvPr/>
        </p:nvSpPr>
        <p:spPr>
          <a:xfrm>
            <a:off x="1791900" y="2168650"/>
            <a:ext cx="96500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Domain-1</a:t>
            </a:r>
            <a:endParaRPr kumimoji="0" lang="en-US" sz="1200" b="0" i="0" u="none" strike="noStrike" kern="0" cap="none" spc="0" normalizeH="0" baseline="0" noProof="0" smtClean="0">
              <a:ln>
                <a:noFill/>
              </a:ln>
              <a:solidFill>
                <a:srgbClr val="000000"/>
              </a:solidFill>
              <a:effectLst/>
              <a:uLnTx/>
              <a:uFillTx/>
            </a:endParaRPr>
          </a:p>
        </p:txBody>
      </p:sp>
      <p:sp>
        <p:nvSpPr>
          <p:cNvPr id="421" name="TextBox 420"/>
          <p:cNvSpPr txBox="1"/>
          <p:nvPr/>
        </p:nvSpPr>
        <p:spPr>
          <a:xfrm>
            <a:off x="4164672" y="2168650"/>
            <a:ext cx="96500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Domain-2</a:t>
            </a:r>
            <a:endParaRPr kumimoji="0" lang="en-US" sz="1200" b="0" i="0" u="none" strike="noStrike" kern="0" cap="none" spc="0" normalizeH="0" baseline="0" noProof="0" smtClean="0">
              <a:ln>
                <a:noFill/>
              </a:ln>
              <a:solidFill>
                <a:srgbClr val="000000"/>
              </a:solidFill>
              <a:effectLst/>
              <a:uLnTx/>
              <a:uFillTx/>
            </a:endParaRPr>
          </a:p>
        </p:txBody>
      </p:sp>
      <p:sp>
        <p:nvSpPr>
          <p:cNvPr id="422" name="Oval 421"/>
          <p:cNvSpPr/>
          <p:nvPr/>
        </p:nvSpPr>
        <p:spPr>
          <a:xfrm>
            <a:off x="965162" y="2776264"/>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23" name="Oval 422"/>
          <p:cNvSpPr/>
          <p:nvPr/>
        </p:nvSpPr>
        <p:spPr>
          <a:xfrm>
            <a:off x="965162" y="317006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424" name="Straight Connector 423"/>
          <p:cNvCxnSpPr>
            <a:stCxn id="363" idx="6"/>
            <a:endCxn id="385" idx="2"/>
          </p:cNvCxnSpPr>
          <p:nvPr/>
        </p:nvCxnSpPr>
        <p:spPr>
          <a:xfrm>
            <a:off x="1756696" y="3160420"/>
            <a:ext cx="143458" cy="11841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25" name="Straight Connector 424"/>
          <p:cNvCxnSpPr/>
          <p:nvPr/>
        </p:nvCxnSpPr>
        <p:spPr>
          <a:xfrm>
            <a:off x="6380896" y="3756671"/>
            <a:ext cx="1069578" cy="0"/>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426" name="Oval 425"/>
          <p:cNvSpPr/>
          <p:nvPr/>
        </p:nvSpPr>
        <p:spPr>
          <a:xfrm flipH="1">
            <a:off x="5834526" y="2417872"/>
            <a:ext cx="2193038" cy="1264598"/>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427" name="Rectangle 426"/>
          <p:cNvSpPr/>
          <p:nvPr/>
        </p:nvSpPr>
        <p:spPr>
          <a:xfrm flipH="1">
            <a:off x="6003690" y="2887164"/>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D3-3</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428" name="Rectangle 427"/>
          <p:cNvSpPr/>
          <p:nvPr/>
        </p:nvSpPr>
        <p:spPr>
          <a:xfrm flipH="1">
            <a:off x="7450474" y="2841614"/>
            <a:ext cx="455838"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D3-1</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429" name="Rectangle 428"/>
          <p:cNvSpPr/>
          <p:nvPr/>
        </p:nvSpPr>
        <p:spPr>
          <a:xfrm flipH="1">
            <a:off x="6704366" y="3193235"/>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D3-2</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430" name="Rectangle 429"/>
          <p:cNvSpPr/>
          <p:nvPr/>
        </p:nvSpPr>
        <p:spPr>
          <a:xfrm flipH="1">
            <a:off x="6721152" y="2539469"/>
            <a:ext cx="451266" cy="331137"/>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D3-4</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31" name="Straight Connector 430"/>
          <p:cNvCxnSpPr>
            <a:stCxn id="452" idx="6"/>
            <a:endCxn id="478" idx="3"/>
          </p:cNvCxnSpPr>
          <p:nvPr/>
        </p:nvCxnSpPr>
        <p:spPr>
          <a:xfrm flipH="1" flipV="1">
            <a:off x="7210744" y="2808477"/>
            <a:ext cx="175398" cy="10897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32" name="Straight Connector 431"/>
          <p:cNvCxnSpPr>
            <a:stCxn id="476" idx="4"/>
            <a:endCxn id="454" idx="0"/>
          </p:cNvCxnSpPr>
          <p:nvPr/>
        </p:nvCxnSpPr>
        <p:spPr>
          <a:xfrm>
            <a:off x="6938392" y="2901420"/>
            <a:ext cx="0" cy="20375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33" name="Straight Connector 432"/>
          <p:cNvCxnSpPr>
            <a:stCxn id="457" idx="2"/>
            <a:endCxn id="455" idx="6"/>
          </p:cNvCxnSpPr>
          <p:nvPr/>
        </p:nvCxnSpPr>
        <p:spPr>
          <a:xfrm>
            <a:off x="6536074" y="3187170"/>
            <a:ext cx="109116" cy="13529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34" name="Straight Connector 433"/>
          <p:cNvCxnSpPr>
            <a:stCxn id="477" idx="5"/>
            <a:endCxn id="456" idx="2"/>
          </p:cNvCxnSpPr>
          <p:nvPr/>
        </p:nvCxnSpPr>
        <p:spPr>
          <a:xfrm flipH="1">
            <a:off x="6521428" y="2813500"/>
            <a:ext cx="144342" cy="16884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435" name="Rectangle 434"/>
          <p:cNvSpPr/>
          <p:nvPr/>
        </p:nvSpPr>
        <p:spPr>
          <a:xfrm flipH="1">
            <a:off x="8330076" y="3110970"/>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36" name="Straight Connector 435"/>
          <p:cNvCxnSpPr>
            <a:stCxn id="444" idx="6"/>
            <a:endCxn id="445" idx="2"/>
          </p:cNvCxnSpPr>
          <p:nvPr/>
        </p:nvCxnSpPr>
        <p:spPr>
          <a:xfrm flipH="1" flipV="1">
            <a:off x="7985839" y="3159069"/>
            <a:ext cx="274290" cy="15427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437" name="Rectangle 436"/>
          <p:cNvSpPr/>
          <p:nvPr/>
        </p:nvSpPr>
        <p:spPr>
          <a:xfrm flipH="1">
            <a:off x="6423162" y="3989824"/>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R-4</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38" name="Straight Connector 437"/>
          <p:cNvCxnSpPr>
            <a:stCxn id="464" idx="0"/>
            <a:endCxn id="461" idx="0"/>
          </p:cNvCxnSpPr>
          <p:nvPr/>
        </p:nvCxnSpPr>
        <p:spPr>
          <a:xfrm flipV="1">
            <a:off x="6634419" y="3491970"/>
            <a:ext cx="169743" cy="437402"/>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439" name="TextBox 438"/>
          <p:cNvSpPr txBox="1"/>
          <p:nvPr/>
        </p:nvSpPr>
        <p:spPr>
          <a:xfrm flipH="1">
            <a:off x="7386142" y="309552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0" name="Rectangle 439"/>
          <p:cNvSpPr/>
          <p:nvPr/>
        </p:nvSpPr>
        <p:spPr>
          <a:xfrm flipH="1">
            <a:off x="8330076" y="2680107"/>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441" name="Rectangle 440"/>
          <p:cNvSpPr/>
          <p:nvPr/>
        </p:nvSpPr>
        <p:spPr>
          <a:xfrm flipH="1">
            <a:off x="6956562" y="3989824"/>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G-4</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42" name="Straight Connector 441"/>
          <p:cNvCxnSpPr>
            <a:stCxn id="462" idx="0"/>
            <a:endCxn id="463" idx="0"/>
          </p:cNvCxnSpPr>
          <p:nvPr/>
        </p:nvCxnSpPr>
        <p:spPr>
          <a:xfrm>
            <a:off x="7032761" y="3503161"/>
            <a:ext cx="172888" cy="41866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443" name="Straight Connector 442"/>
          <p:cNvCxnSpPr>
            <a:stCxn id="458" idx="2"/>
            <a:endCxn id="451" idx="6"/>
          </p:cNvCxnSpPr>
          <p:nvPr/>
        </p:nvCxnSpPr>
        <p:spPr>
          <a:xfrm flipV="1">
            <a:off x="7985837" y="2870609"/>
            <a:ext cx="274292" cy="3081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
        <p:nvSpPr>
          <p:cNvPr id="444" name="TextBox 443"/>
          <p:cNvSpPr txBox="1"/>
          <p:nvPr/>
        </p:nvSpPr>
        <p:spPr>
          <a:xfrm flipH="1">
            <a:off x="8260129" y="3245325"/>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5" name="TextBox 444"/>
          <p:cNvSpPr txBox="1"/>
          <p:nvPr/>
        </p:nvSpPr>
        <p:spPr>
          <a:xfrm flipH="1">
            <a:off x="7833440" y="309552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6" name="Oval 445"/>
          <p:cNvSpPr/>
          <p:nvPr/>
        </p:nvSpPr>
        <p:spPr>
          <a:xfrm flipH="1">
            <a:off x="7053249" y="3685024"/>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10</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47" name="Oval 446"/>
          <p:cNvSpPr/>
          <p:nvPr/>
        </p:nvSpPr>
        <p:spPr>
          <a:xfrm flipH="1">
            <a:off x="6628166" y="3685024"/>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448" name="Straight Connector 447"/>
          <p:cNvCxnSpPr>
            <a:stCxn id="449" idx="2"/>
          </p:cNvCxnSpPr>
          <p:nvPr/>
        </p:nvCxnSpPr>
        <p:spPr>
          <a:xfrm flipH="1">
            <a:off x="8088679" y="2539470"/>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449" name="TextBox 448"/>
          <p:cNvSpPr txBox="1"/>
          <p:nvPr/>
        </p:nvSpPr>
        <p:spPr>
          <a:xfrm flipH="1">
            <a:off x="7815726" y="2293249"/>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450" name="TextBox 449"/>
          <p:cNvSpPr txBox="1"/>
          <p:nvPr/>
        </p:nvSpPr>
        <p:spPr>
          <a:xfrm flipH="1">
            <a:off x="7391384" y="3633560"/>
            <a:ext cx="545906" cy="246221"/>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451" name="TextBox 450"/>
          <p:cNvSpPr txBox="1"/>
          <p:nvPr/>
        </p:nvSpPr>
        <p:spPr>
          <a:xfrm flipH="1">
            <a:off x="8260129" y="2802607"/>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2" name="TextBox 451"/>
          <p:cNvSpPr txBox="1"/>
          <p:nvPr/>
        </p:nvSpPr>
        <p:spPr>
          <a:xfrm flipH="1">
            <a:off x="7386142" y="285255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3" name="TextBox 452"/>
          <p:cNvSpPr txBox="1"/>
          <p:nvPr/>
        </p:nvSpPr>
        <p:spPr>
          <a:xfrm flipH="1">
            <a:off x="7102152" y="321394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4" name="TextBox 453"/>
          <p:cNvSpPr txBox="1"/>
          <p:nvPr/>
        </p:nvSpPr>
        <p:spPr>
          <a:xfrm flipH="1">
            <a:off x="6868126" y="310517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5" name="TextBox 454"/>
          <p:cNvSpPr txBox="1"/>
          <p:nvPr/>
        </p:nvSpPr>
        <p:spPr>
          <a:xfrm flipH="1">
            <a:off x="6645190" y="325757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6" name="TextBox 455"/>
          <p:cNvSpPr txBox="1"/>
          <p:nvPr/>
        </p:nvSpPr>
        <p:spPr>
          <a:xfrm flipH="1">
            <a:off x="6380896" y="291744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7" name="TextBox 456"/>
          <p:cNvSpPr txBox="1"/>
          <p:nvPr/>
        </p:nvSpPr>
        <p:spPr>
          <a:xfrm flipH="1">
            <a:off x="6395542" y="312227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8" name="TextBox 457"/>
          <p:cNvSpPr txBox="1"/>
          <p:nvPr/>
        </p:nvSpPr>
        <p:spPr>
          <a:xfrm flipH="1">
            <a:off x="7833438" y="283787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9" name="TextBox 458"/>
          <p:cNvSpPr txBox="1"/>
          <p:nvPr/>
        </p:nvSpPr>
        <p:spPr>
          <a:xfrm flipH="1">
            <a:off x="5927490" y="290665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60" name="TextBox 459"/>
          <p:cNvSpPr txBox="1"/>
          <p:nvPr/>
        </p:nvSpPr>
        <p:spPr>
          <a:xfrm flipH="1">
            <a:off x="5927490" y="313153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61" name="TextBox 460"/>
          <p:cNvSpPr txBox="1"/>
          <p:nvPr/>
        </p:nvSpPr>
        <p:spPr>
          <a:xfrm flipH="1">
            <a:off x="6727963" y="349197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62" name="TextBox 461"/>
          <p:cNvSpPr txBox="1"/>
          <p:nvPr/>
        </p:nvSpPr>
        <p:spPr>
          <a:xfrm flipH="1">
            <a:off x="6956562" y="3503161"/>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63" name="TextBox 462"/>
          <p:cNvSpPr txBox="1"/>
          <p:nvPr/>
        </p:nvSpPr>
        <p:spPr>
          <a:xfrm flipH="1">
            <a:off x="7135702" y="3921822"/>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64" name="TextBox 463"/>
          <p:cNvSpPr txBox="1"/>
          <p:nvPr/>
        </p:nvSpPr>
        <p:spPr>
          <a:xfrm flipH="1">
            <a:off x="6564472" y="3929372"/>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65" name="Oval 464"/>
          <p:cNvSpPr/>
          <p:nvPr/>
        </p:nvSpPr>
        <p:spPr>
          <a:xfrm flipH="1">
            <a:off x="8025276" y="2776264"/>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66" name="Oval 465"/>
          <p:cNvSpPr/>
          <p:nvPr/>
        </p:nvSpPr>
        <p:spPr>
          <a:xfrm flipH="1">
            <a:off x="8025276" y="317006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467" name="Straight Connector 466"/>
          <p:cNvCxnSpPr>
            <a:stCxn id="439" idx="6"/>
            <a:endCxn id="453" idx="2"/>
          </p:cNvCxnSpPr>
          <p:nvPr/>
        </p:nvCxnSpPr>
        <p:spPr>
          <a:xfrm flipH="1">
            <a:off x="7242684" y="3160420"/>
            <a:ext cx="143458" cy="11841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68" name="Straight Connector 467"/>
          <p:cNvCxnSpPr>
            <a:stCxn id="460" idx="6"/>
            <a:endCxn id="415" idx="6"/>
          </p:cNvCxnSpPr>
          <p:nvPr/>
        </p:nvCxnSpPr>
        <p:spPr>
          <a:xfrm flipH="1">
            <a:off x="4868961" y="3195080"/>
            <a:ext cx="1058529" cy="308081"/>
          </a:xfrm>
          <a:prstGeom prst="line">
            <a:avLst/>
          </a:prstGeom>
          <a:noFill/>
          <a:ln w="25400" cap="flat" cmpd="sng" algn="ctr">
            <a:solidFill>
              <a:schemeClr val="accent1"/>
            </a:solidFill>
            <a:prstDash val="solid"/>
          </a:ln>
          <a:effectLst>
            <a:outerShdw blurRad="40000" dist="20000" dir="5400000" rotWithShape="0">
              <a:srgbClr val="000000">
                <a:alpha val="38000"/>
              </a:srgbClr>
            </a:outerShdw>
          </a:effectLst>
        </p:spPr>
      </p:cxnSp>
      <p:cxnSp>
        <p:nvCxnSpPr>
          <p:cNvPr id="469" name="Straight Connector 468"/>
          <p:cNvCxnSpPr>
            <a:stCxn id="414" idx="6"/>
            <a:endCxn id="459" idx="6"/>
          </p:cNvCxnSpPr>
          <p:nvPr/>
        </p:nvCxnSpPr>
        <p:spPr>
          <a:xfrm>
            <a:off x="5510676" y="2956971"/>
            <a:ext cx="416814" cy="13229"/>
          </a:xfrm>
          <a:prstGeom prst="line">
            <a:avLst/>
          </a:prstGeom>
          <a:noFill/>
          <a:ln w="25400" cap="flat" cmpd="sng" algn="ctr">
            <a:solidFill>
              <a:schemeClr val="accent1"/>
            </a:solidFill>
            <a:prstDash val="solid"/>
          </a:ln>
          <a:effectLst>
            <a:outerShdw blurRad="40000" dist="20000" dir="5400000" rotWithShape="0">
              <a:srgbClr val="000000">
                <a:alpha val="38000"/>
              </a:srgbClr>
            </a:outerShdw>
          </a:effectLst>
        </p:spPr>
      </p:cxnSp>
      <p:sp>
        <p:nvSpPr>
          <p:cNvPr id="470" name="Oval 469"/>
          <p:cNvSpPr/>
          <p:nvPr/>
        </p:nvSpPr>
        <p:spPr>
          <a:xfrm>
            <a:off x="5675873" y="290284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7</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71" name="Oval 470"/>
          <p:cNvSpPr/>
          <p:nvPr/>
        </p:nvSpPr>
        <p:spPr>
          <a:xfrm>
            <a:off x="5663076" y="3149070"/>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72" name="TextBox 471"/>
          <p:cNvSpPr txBox="1"/>
          <p:nvPr/>
        </p:nvSpPr>
        <p:spPr>
          <a:xfrm>
            <a:off x="6485470" y="2189783"/>
            <a:ext cx="96500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Domain-3</a:t>
            </a:r>
            <a:endParaRPr kumimoji="0" lang="en-US" sz="1200" b="0" i="0" u="none" strike="noStrike" kern="0" cap="none" spc="0" normalizeH="0" baseline="0" noProof="0" smtClean="0">
              <a:ln>
                <a:noFill/>
              </a:ln>
              <a:solidFill>
                <a:srgbClr val="000000"/>
              </a:solidFill>
              <a:effectLst/>
              <a:uLnTx/>
              <a:uFillTx/>
            </a:endParaRPr>
          </a:p>
        </p:txBody>
      </p:sp>
      <p:sp>
        <p:nvSpPr>
          <p:cNvPr id="473" name="TextBox 472"/>
          <p:cNvSpPr txBox="1"/>
          <p:nvPr/>
        </p:nvSpPr>
        <p:spPr>
          <a:xfrm>
            <a:off x="2134180" y="278288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4" name="TextBox 473"/>
          <p:cNvSpPr txBox="1"/>
          <p:nvPr/>
        </p:nvSpPr>
        <p:spPr>
          <a:xfrm>
            <a:off x="1900154" y="268010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5" name="TextBox 474"/>
          <p:cNvSpPr txBox="1"/>
          <p:nvPr/>
        </p:nvSpPr>
        <p:spPr>
          <a:xfrm>
            <a:off x="2338676" y="270271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6" name="TextBox 475"/>
          <p:cNvSpPr txBox="1"/>
          <p:nvPr/>
        </p:nvSpPr>
        <p:spPr>
          <a:xfrm flipH="1">
            <a:off x="6868126" y="277162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7" name="TextBox 476"/>
          <p:cNvSpPr txBox="1"/>
          <p:nvPr/>
        </p:nvSpPr>
        <p:spPr>
          <a:xfrm flipH="1">
            <a:off x="6645190" y="270271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8" name="TextBox 477"/>
          <p:cNvSpPr txBox="1"/>
          <p:nvPr/>
        </p:nvSpPr>
        <p:spPr>
          <a:xfrm flipH="1">
            <a:off x="7090792" y="269769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35" name="Slide Number Placeholder 134"/>
          <p:cNvSpPr>
            <a:spLocks noGrp="1"/>
          </p:cNvSpPr>
          <p:nvPr>
            <p:ph type="sldNum" sz="quarter" idx="4"/>
          </p:nvPr>
        </p:nvSpPr>
        <p:spPr/>
        <p:txBody>
          <a:bodyPr/>
          <a:lstStyle/>
          <a:p>
            <a:fld id="{95FB27F1-C2FE-E646-9E41-8F3092BBAFAE}" type="slidenum">
              <a:rPr lang="en-US" smtClean="0"/>
              <a:pPr/>
              <a:t>37</a:t>
            </a:fld>
            <a:endParaRPr lang="en-US"/>
          </a:p>
        </p:txBody>
      </p:sp>
      <p:sp>
        <p:nvSpPr>
          <p:cNvPr id="136" name="Footer Placeholder 13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9428783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28" y="398822"/>
            <a:ext cx="8229600" cy="503238"/>
          </a:xfrm>
        </p:spPr>
        <p:txBody>
          <a:bodyPr/>
          <a:lstStyle/>
          <a:p>
            <a:r>
              <a:rPr lang="en-US" smtClean="0"/>
              <a:t>Reference Multi-domain Hierarchical Control Example</a:t>
            </a:r>
            <a:endParaRPr lang="en-US"/>
          </a:p>
        </p:txBody>
      </p:sp>
      <p:sp>
        <p:nvSpPr>
          <p:cNvPr id="512" name="Oval 511"/>
          <p:cNvSpPr/>
          <p:nvPr/>
        </p:nvSpPr>
        <p:spPr>
          <a:xfrm>
            <a:off x="3508663" y="4404351"/>
            <a:ext cx="1865627" cy="1026185"/>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13" name="Rounded Rectangle 512"/>
          <p:cNvSpPr/>
          <p:nvPr/>
        </p:nvSpPr>
        <p:spPr>
          <a:xfrm>
            <a:off x="1066294" y="3508665"/>
            <a:ext cx="2021586" cy="722322"/>
          </a:xfrm>
          <a:prstGeom prst="roundRect">
            <a:avLst/>
          </a:prstGeom>
          <a:solidFill>
            <a:srgbClr val="0033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FFFFFF"/>
              </a:solidFill>
              <a:effectLst/>
              <a:uLnTx/>
              <a:uFillTx/>
              <a:latin typeface="Arial"/>
              <a:ea typeface="+mn-ea"/>
              <a:cs typeface="+mn-cs"/>
            </a:endParaRPr>
          </a:p>
        </p:txBody>
      </p:sp>
      <p:sp>
        <p:nvSpPr>
          <p:cNvPr id="514" name="Rounded Rectangle 513"/>
          <p:cNvSpPr/>
          <p:nvPr/>
        </p:nvSpPr>
        <p:spPr>
          <a:xfrm>
            <a:off x="3445258" y="3508665"/>
            <a:ext cx="2021586" cy="722322"/>
          </a:xfrm>
          <a:prstGeom prst="roundRect">
            <a:avLst/>
          </a:prstGeom>
          <a:solidFill>
            <a:srgbClr val="0033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FFFFFF"/>
              </a:solidFill>
              <a:effectLst/>
              <a:uLnTx/>
              <a:uFillTx/>
              <a:latin typeface="Arial"/>
              <a:ea typeface="+mn-ea"/>
              <a:cs typeface="+mn-cs"/>
            </a:endParaRPr>
          </a:p>
        </p:txBody>
      </p:sp>
      <p:sp>
        <p:nvSpPr>
          <p:cNvPr id="515" name="Rounded Rectangle 514"/>
          <p:cNvSpPr/>
          <p:nvPr/>
        </p:nvSpPr>
        <p:spPr>
          <a:xfrm>
            <a:off x="5931895" y="3508665"/>
            <a:ext cx="2021586" cy="722322"/>
          </a:xfrm>
          <a:prstGeom prst="roundRect">
            <a:avLst/>
          </a:prstGeom>
          <a:solidFill>
            <a:srgbClr val="0033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FFFFFF"/>
              </a:solidFill>
              <a:effectLst/>
              <a:uLnTx/>
              <a:uFillTx/>
              <a:latin typeface="Arial"/>
              <a:ea typeface="+mn-ea"/>
              <a:cs typeface="+mn-cs"/>
            </a:endParaRPr>
          </a:p>
        </p:txBody>
      </p:sp>
      <p:sp>
        <p:nvSpPr>
          <p:cNvPr id="516" name="Rounded Rectangle 515"/>
          <p:cNvSpPr/>
          <p:nvPr/>
        </p:nvSpPr>
        <p:spPr>
          <a:xfrm>
            <a:off x="3257044" y="2250259"/>
            <a:ext cx="2269238" cy="586506"/>
          </a:xfrm>
          <a:prstGeom prst="roundRect">
            <a:avLst/>
          </a:prstGeom>
          <a:solidFill>
            <a:srgbClr val="0033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FFFFFF"/>
              </a:solidFill>
              <a:effectLst/>
              <a:uLnTx/>
              <a:uFillTx/>
              <a:latin typeface="Arial"/>
              <a:ea typeface="+mn-ea"/>
              <a:cs typeface="+mn-cs"/>
            </a:endParaRPr>
          </a:p>
        </p:txBody>
      </p:sp>
      <p:sp>
        <p:nvSpPr>
          <p:cNvPr id="517" name="Rectangle 516"/>
          <p:cNvSpPr/>
          <p:nvPr/>
        </p:nvSpPr>
        <p:spPr>
          <a:xfrm>
            <a:off x="1504444" y="3141565"/>
            <a:ext cx="968918" cy="519500"/>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TAPI Context-1</a:t>
            </a: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518" name="Rectangle 517"/>
          <p:cNvSpPr/>
          <p:nvPr/>
        </p:nvSpPr>
        <p:spPr>
          <a:xfrm>
            <a:off x="4655942" y="1922365"/>
            <a:ext cx="815822" cy="408777"/>
          </a:xfrm>
          <a:prstGeom prst="rect">
            <a:avLst/>
          </a:prstGeom>
          <a:solidFill>
            <a:srgbClr val="A42723">
              <a:lumMod val="60000"/>
              <a:lumOff val="4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TAPI Context-R</a:t>
            </a: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519" name="Rectangle 518"/>
          <p:cNvSpPr/>
          <p:nvPr/>
        </p:nvSpPr>
        <p:spPr>
          <a:xfrm>
            <a:off x="3333244" y="1922365"/>
            <a:ext cx="815822" cy="408777"/>
          </a:xfrm>
          <a:prstGeom prst="rect">
            <a:avLst/>
          </a:prstGeom>
          <a:solidFill>
            <a:srgbClr val="5FEBB7"/>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TAPI Context-G</a:t>
            </a: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520" name="TextBox 519"/>
          <p:cNvSpPr txBox="1"/>
          <p:nvPr/>
        </p:nvSpPr>
        <p:spPr>
          <a:xfrm>
            <a:off x="1235952" y="3702766"/>
            <a:ext cx="170656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FFFF"/>
                </a:solidFill>
                <a:effectLst/>
                <a:uLnTx/>
                <a:uFillTx/>
              </a:rPr>
              <a:t>Domain-1 Controller</a:t>
            </a:r>
            <a:endParaRPr kumimoji="0" lang="en-US" sz="1200" b="0" i="0" u="none" strike="noStrike" kern="0" cap="none" spc="0" normalizeH="0" baseline="0" noProof="0">
              <a:ln>
                <a:noFill/>
              </a:ln>
              <a:solidFill>
                <a:srgbClr val="FFFFFF"/>
              </a:solidFill>
              <a:effectLst/>
              <a:uLnTx/>
              <a:uFillTx/>
            </a:endParaRPr>
          </a:p>
        </p:txBody>
      </p:sp>
      <p:sp>
        <p:nvSpPr>
          <p:cNvPr id="521" name="TextBox 520"/>
          <p:cNvSpPr txBox="1"/>
          <p:nvPr/>
        </p:nvSpPr>
        <p:spPr>
          <a:xfrm>
            <a:off x="3684078" y="3688866"/>
            <a:ext cx="170656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FFFF"/>
                </a:solidFill>
                <a:effectLst/>
                <a:uLnTx/>
                <a:uFillTx/>
              </a:rPr>
              <a:t>Domain-2 Controller</a:t>
            </a:r>
            <a:endParaRPr kumimoji="0" lang="en-US" sz="1200" b="0" i="0" u="none" strike="noStrike" kern="0" cap="none" spc="0" normalizeH="0" baseline="0" noProof="0">
              <a:ln>
                <a:noFill/>
              </a:ln>
              <a:solidFill>
                <a:srgbClr val="FFFFFF"/>
              </a:solidFill>
              <a:effectLst/>
              <a:uLnTx/>
              <a:uFillTx/>
            </a:endParaRPr>
          </a:p>
        </p:txBody>
      </p:sp>
      <p:sp>
        <p:nvSpPr>
          <p:cNvPr id="522" name="TextBox 521"/>
          <p:cNvSpPr txBox="1"/>
          <p:nvPr/>
        </p:nvSpPr>
        <p:spPr>
          <a:xfrm>
            <a:off x="6122478" y="3702766"/>
            <a:ext cx="170656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FFFF"/>
                </a:solidFill>
                <a:effectLst/>
                <a:uLnTx/>
                <a:uFillTx/>
              </a:rPr>
              <a:t>Domain-3 Controller</a:t>
            </a:r>
            <a:endParaRPr kumimoji="0" lang="en-US" sz="1200" b="0" i="0" u="none" strike="noStrike" kern="0" cap="none" spc="0" normalizeH="0" baseline="0" noProof="0">
              <a:ln>
                <a:noFill/>
              </a:ln>
              <a:solidFill>
                <a:srgbClr val="FFFFFF"/>
              </a:solidFill>
              <a:effectLst/>
              <a:uLnTx/>
              <a:uFillTx/>
            </a:endParaRPr>
          </a:p>
        </p:txBody>
      </p:sp>
      <p:sp>
        <p:nvSpPr>
          <p:cNvPr id="523" name="TextBox 522"/>
          <p:cNvSpPr txBox="1"/>
          <p:nvPr/>
        </p:nvSpPr>
        <p:spPr>
          <a:xfrm>
            <a:off x="3462180" y="2358943"/>
            <a:ext cx="192846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FFFF"/>
                </a:solidFill>
                <a:effectLst/>
                <a:uLnTx/>
                <a:uFillTx/>
              </a:rPr>
              <a:t>Multi-Domain Controller</a:t>
            </a:r>
            <a:endParaRPr kumimoji="0" lang="en-US" sz="1200" b="0" i="0" u="none" strike="noStrike" kern="0" cap="none" spc="0" normalizeH="0" baseline="0" noProof="0">
              <a:ln>
                <a:noFill/>
              </a:ln>
              <a:solidFill>
                <a:srgbClr val="FFFFFF"/>
              </a:solidFill>
              <a:effectLst/>
              <a:uLnTx/>
              <a:uFillTx/>
            </a:endParaRPr>
          </a:p>
        </p:txBody>
      </p:sp>
      <p:sp>
        <p:nvSpPr>
          <p:cNvPr id="524" name="Oval 523"/>
          <p:cNvSpPr/>
          <p:nvPr/>
        </p:nvSpPr>
        <p:spPr>
          <a:xfrm>
            <a:off x="1352044" y="31415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25" name="Oval 524"/>
          <p:cNvSpPr/>
          <p:nvPr/>
        </p:nvSpPr>
        <p:spPr>
          <a:xfrm>
            <a:off x="1352044" y="33701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2</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26" name="Oval 525"/>
          <p:cNvSpPr/>
          <p:nvPr/>
        </p:nvSpPr>
        <p:spPr>
          <a:xfrm>
            <a:off x="2315028" y="31415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5</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27" name="Oval 526"/>
          <p:cNvSpPr/>
          <p:nvPr/>
        </p:nvSpPr>
        <p:spPr>
          <a:xfrm>
            <a:off x="2320962" y="33701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6</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28" name="Rectangle 527"/>
          <p:cNvSpPr/>
          <p:nvPr/>
        </p:nvSpPr>
        <p:spPr>
          <a:xfrm>
            <a:off x="3904743" y="3141565"/>
            <a:ext cx="968918" cy="561201"/>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TAPI Context-2</a:t>
            </a: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529" name="Oval 528"/>
          <p:cNvSpPr/>
          <p:nvPr/>
        </p:nvSpPr>
        <p:spPr>
          <a:xfrm>
            <a:off x="3752343" y="31415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5.D2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30" name="Oval 529"/>
          <p:cNvSpPr/>
          <p:nvPr/>
        </p:nvSpPr>
        <p:spPr>
          <a:xfrm>
            <a:off x="3752343" y="33701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6.D2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31" name="Oval 530"/>
          <p:cNvSpPr/>
          <p:nvPr/>
        </p:nvSpPr>
        <p:spPr>
          <a:xfrm>
            <a:off x="4715327" y="31415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7</a:t>
            </a:r>
            <a:r>
              <a:rPr kumimoji="0" lang="en-US" sz="600" b="1" i="0" u="none" strike="noStrike" kern="1200" cap="none" spc="0" normalizeH="0" baseline="0" noProof="0" smtClean="0">
                <a:ln>
                  <a:noFill/>
                </a:ln>
                <a:solidFill>
                  <a:srgbClr val="000000"/>
                </a:solidFill>
                <a:effectLst/>
                <a:uLnTx/>
                <a:uFillTx/>
                <a:latin typeface="Arial"/>
                <a:ea typeface="+mn-ea"/>
                <a:cs typeface="+mn-cs"/>
              </a:rPr>
              <a:t>.D2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32" name="Oval 531"/>
          <p:cNvSpPr/>
          <p:nvPr/>
        </p:nvSpPr>
        <p:spPr>
          <a:xfrm>
            <a:off x="4721261" y="33701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33" name="Rectangle 532"/>
          <p:cNvSpPr/>
          <p:nvPr/>
        </p:nvSpPr>
        <p:spPr>
          <a:xfrm>
            <a:off x="6448268" y="3141565"/>
            <a:ext cx="968918" cy="547301"/>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TAPI Context-3</a:t>
            </a: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534" name="Oval 533"/>
          <p:cNvSpPr/>
          <p:nvPr/>
        </p:nvSpPr>
        <p:spPr>
          <a:xfrm>
            <a:off x="6295868" y="31415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7</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35" name="Oval 534"/>
          <p:cNvSpPr/>
          <p:nvPr/>
        </p:nvSpPr>
        <p:spPr>
          <a:xfrm>
            <a:off x="6295868" y="33701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36" name="Oval 535"/>
          <p:cNvSpPr/>
          <p:nvPr/>
        </p:nvSpPr>
        <p:spPr>
          <a:xfrm>
            <a:off x="7258852" y="31415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37" name="Oval 536"/>
          <p:cNvSpPr/>
          <p:nvPr/>
        </p:nvSpPr>
        <p:spPr>
          <a:xfrm>
            <a:off x="7264786" y="33701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12.D3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38" name="Oval 537"/>
          <p:cNvSpPr/>
          <p:nvPr/>
        </p:nvSpPr>
        <p:spPr>
          <a:xfrm>
            <a:off x="3104644" y="19223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39" name="Oval 538"/>
          <p:cNvSpPr/>
          <p:nvPr/>
        </p:nvSpPr>
        <p:spPr>
          <a:xfrm>
            <a:off x="4019044" y="19223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10.G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0" name="Oval 539"/>
          <p:cNvSpPr/>
          <p:nvPr/>
        </p:nvSpPr>
        <p:spPr>
          <a:xfrm>
            <a:off x="4475527" y="19223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2</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1" name="Oval 540"/>
          <p:cNvSpPr/>
          <p:nvPr/>
        </p:nvSpPr>
        <p:spPr>
          <a:xfrm>
            <a:off x="5389927" y="19223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9.R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2" name="Oval 541"/>
          <p:cNvSpPr/>
          <p:nvPr/>
        </p:nvSpPr>
        <p:spPr>
          <a:xfrm>
            <a:off x="1610120" y="35848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3</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3" name="Oval 542"/>
          <p:cNvSpPr/>
          <p:nvPr/>
        </p:nvSpPr>
        <p:spPr>
          <a:xfrm>
            <a:off x="2061948" y="35848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4</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4" name="Oval 543"/>
          <p:cNvSpPr/>
          <p:nvPr/>
        </p:nvSpPr>
        <p:spPr>
          <a:xfrm>
            <a:off x="6533644" y="361266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5" name="Oval 544"/>
          <p:cNvSpPr/>
          <p:nvPr/>
        </p:nvSpPr>
        <p:spPr>
          <a:xfrm>
            <a:off x="7004340" y="361266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10</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6" name="Oval 545"/>
          <p:cNvSpPr/>
          <p:nvPr/>
        </p:nvSpPr>
        <p:spPr>
          <a:xfrm>
            <a:off x="3104644" y="217874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3</a:t>
            </a:r>
            <a:r>
              <a:rPr kumimoji="0" lang="en-US" sz="600" b="1" i="0" u="none" strike="noStrike" kern="1200" cap="none" spc="0" normalizeH="0" baseline="0" noProof="0" smtClean="0">
                <a:ln>
                  <a:noFill/>
                </a:ln>
                <a:solidFill>
                  <a:srgbClr val="000000"/>
                </a:solidFill>
                <a:effectLst/>
                <a:uLnTx/>
                <a:uFillTx/>
                <a:latin typeface="Arial"/>
                <a:ea typeface="+mn-ea"/>
                <a:cs typeface="+mn-cs"/>
              </a:rPr>
              <a:t>.G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7" name="Oval 546"/>
          <p:cNvSpPr/>
          <p:nvPr/>
        </p:nvSpPr>
        <p:spPr>
          <a:xfrm>
            <a:off x="4032414" y="217874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8" name="Oval 547"/>
          <p:cNvSpPr/>
          <p:nvPr/>
        </p:nvSpPr>
        <p:spPr>
          <a:xfrm>
            <a:off x="4476244" y="215827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4.</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9" name="Oval 548"/>
          <p:cNvSpPr/>
          <p:nvPr/>
        </p:nvSpPr>
        <p:spPr>
          <a:xfrm>
            <a:off x="5390644" y="215827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12.</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550" name="Straight Connector 549"/>
          <p:cNvCxnSpPr/>
          <p:nvPr/>
        </p:nvCxnSpPr>
        <p:spPr>
          <a:xfrm flipH="1">
            <a:off x="3257044" y="4376597"/>
            <a:ext cx="8537" cy="1112821"/>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cxnSp>
        <p:nvCxnSpPr>
          <p:cNvPr id="551" name="Straight Connector 550"/>
          <p:cNvCxnSpPr/>
          <p:nvPr/>
        </p:nvCxnSpPr>
        <p:spPr>
          <a:xfrm>
            <a:off x="5700805" y="4404351"/>
            <a:ext cx="0" cy="108506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cxnSp>
        <p:nvCxnSpPr>
          <p:cNvPr id="552" name="Straight Connector 551"/>
          <p:cNvCxnSpPr>
            <a:endCxn id="574" idx="3"/>
          </p:cNvCxnSpPr>
          <p:nvPr/>
        </p:nvCxnSpPr>
        <p:spPr>
          <a:xfrm flipH="1">
            <a:off x="1681136" y="5561065"/>
            <a:ext cx="826913" cy="0"/>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553" name="Oval 552"/>
          <p:cNvSpPr/>
          <p:nvPr/>
        </p:nvSpPr>
        <p:spPr>
          <a:xfrm>
            <a:off x="1135230" y="4404351"/>
            <a:ext cx="1865627" cy="1026185"/>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554" name="Straight Connector 553"/>
          <p:cNvCxnSpPr>
            <a:stCxn id="606" idx="6"/>
            <a:endCxn id="602" idx="3"/>
          </p:cNvCxnSpPr>
          <p:nvPr/>
        </p:nvCxnSpPr>
        <p:spPr>
          <a:xfrm flipV="1">
            <a:off x="1620730" y="4726035"/>
            <a:ext cx="295400" cy="96214"/>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555" name="Straight Connector 554"/>
          <p:cNvCxnSpPr>
            <a:stCxn id="601" idx="4"/>
            <a:endCxn id="613" idx="0"/>
          </p:cNvCxnSpPr>
          <p:nvPr/>
        </p:nvCxnSpPr>
        <p:spPr>
          <a:xfrm flipH="1">
            <a:off x="2074136" y="4884646"/>
            <a:ext cx="15099" cy="17457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556" name="Straight Connector 555"/>
          <p:cNvCxnSpPr>
            <a:stCxn id="620" idx="3"/>
            <a:endCxn id="612" idx="6"/>
          </p:cNvCxnSpPr>
          <p:nvPr/>
        </p:nvCxnSpPr>
        <p:spPr>
          <a:xfrm flipH="1">
            <a:off x="2251841" y="5093965"/>
            <a:ext cx="267367" cy="4725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559" name="Straight Connector 558"/>
          <p:cNvCxnSpPr>
            <a:stCxn id="600" idx="5"/>
            <a:endCxn id="621" idx="2"/>
          </p:cNvCxnSpPr>
          <p:nvPr/>
        </p:nvCxnSpPr>
        <p:spPr>
          <a:xfrm>
            <a:off x="2303869" y="4726035"/>
            <a:ext cx="204179" cy="148938"/>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560" name="Straight Connector 559"/>
          <p:cNvCxnSpPr>
            <a:stCxn id="568" idx="6"/>
            <a:endCxn id="607" idx="2"/>
          </p:cNvCxnSpPr>
          <p:nvPr/>
        </p:nvCxnSpPr>
        <p:spPr>
          <a:xfrm flipV="1">
            <a:off x="742444" y="5012251"/>
            <a:ext cx="493317" cy="9749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561" name="Straight Connector 560"/>
          <p:cNvCxnSpPr>
            <a:stCxn id="632" idx="0"/>
            <a:endCxn id="611" idx="4"/>
          </p:cNvCxnSpPr>
          <p:nvPr/>
        </p:nvCxnSpPr>
        <p:spPr>
          <a:xfrm flipH="1" flipV="1">
            <a:off x="2173656" y="5413218"/>
            <a:ext cx="95240" cy="277853"/>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564" name="Straight Connector 563"/>
          <p:cNvCxnSpPr>
            <a:stCxn id="614" idx="4"/>
            <a:endCxn id="629" idx="0"/>
          </p:cNvCxnSpPr>
          <p:nvPr/>
        </p:nvCxnSpPr>
        <p:spPr>
          <a:xfrm flipH="1">
            <a:off x="1869999" y="5413218"/>
            <a:ext cx="73073" cy="275925"/>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565" name="Straight Connector 564"/>
          <p:cNvCxnSpPr>
            <a:stCxn id="608" idx="2"/>
            <a:endCxn id="577" idx="6"/>
          </p:cNvCxnSpPr>
          <p:nvPr/>
        </p:nvCxnSpPr>
        <p:spPr>
          <a:xfrm flipH="1" flipV="1">
            <a:off x="742444" y="4673974"/>
            <a:ext cx="493316" cy="148275"/>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grpSp>
        <p:nvGrpSpPr>
          <p:cNvPr id="566" name="Group 412"/>
          <p:cNvGrpSpPr/>
          <p:nvPr/>
        </p:nvGrpSpPr>
        <p:grpSpPr>
          <a:xfrm>
            <a:off x="399544" y="4956018"/>
            <a:ext cx="342900" cy="276395"/>
            <a:chOff x="342900" y="3333750"/>
            <a:chExt cx="342900" cy="276395"/>
          </a:xfrm>
        </p:grpSpPr>
        <p:sp>
          <p:nvSpPr>
            <p:cNvPr id="567" name="Rectangle 566"/>
            <p:cNvSpPr/>
            <p:nvPr/>
          </p:nvSpPr>
          <p:spPr>
            <a:xfrm>
              <a:off x="342900" y="3333750"/>
              <a:ext cx="304800" cy="276395"/>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R-1</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568" name="TextBox 567"/>
            <p:cNvSpPr txBox="1"/>
            <p:nvPr/>
          </p:nvSpPr>
          <p:spPr>
            <a:xfrm>
              <a:off x="615853" y="3450290"/>
              <a:ext cx="69947" cy="74368"/>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sp>
        <p:nvSpPr>
          <p:cNvPr id="569" name="Oval 568"/>
          <p:cNvSpPr/>
          <p:nvPr/>
        </p:nvSpPr>
        <p:spPr>
          <a:xfrm>
            <a:off x="1828772" y="5484865"/>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70" name="Oval 569"/>
          <p:cNvSpPr/>
          <p:nvPr/>
        </p:nvSpPr>
        <p:spPr>
          <a:xfrm>
            <a:off x="2173656" y="5484865"/>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4</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571" name="Straight Connector 570"/>
          <p:cNvCxnSpPr/>
          <p:nvPr/>
        </p:nvCxnSpPr>
        <p:spPr>
          <a:xfrm>
            <a:off x="983841" y="4360765"/>
            <a:ext cx="0" cy="1077189"/>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572" name="TextBox 571"/>
          <p:cNvSpPr txBox="1"/>
          <p:nvPr/>
        </p:nvSpPr>
        <p:spPr>
          <a:xfrm>
            <a:off x="710888" y="5437954"/>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573" name="TextBox 572"/>
          <p:cNvSpPr txBox="1"/>
          <p:nvPr/>
        </p:nvSpPr>
        <p:spPr>
          <a:xfrm>
            <a:off x="2962757" y="5444850"/>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NNI</a:t>
            </a:r>
            <a:endParaRPr kumimoji="0" lang="en-US" sz="1000" b="1" i="0" u="none" strike="noStrike" kern="0" cap="none" spc="0" normalizeH="0" baseline="0" noProof="0" smtClean="0">
              <a:ln>
                <a:noFill/>
              </a:ln>
              <a:solidFill>
                <a:srgbClr val="00B0F0"/>
              </a:solidFill>
              <a:effectLst/>
              <a:uLnTx/>
              <a:uFillTx/>
            </a:endParaRPr>
          </a:p>
        </p:txBody>
      </p:sp>
      <p:sp>
        <p:nvSpPr>
          <p:cNvPr id="574" name="TextBox 573"/>
          <p:cNvSpPr txBox="1"/>
          <p:nvPr/>
        </p:nvSpPr>
        <p:spPr>
          <a:xfrm>
            <a:off x="1135230" y="5437954"/>
            <a:ext cx="545906" cy="246221"/>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grpSp>
        <p:nvGrpSpPr>
          <p:cNvPr id="575" name="Group 411"/>
          <p:cNvGrpSpPr/>
          <p:nvPr/>
        </p:nvGrpSpPr>
        <p:grpSpPr>
          <a:xfrm>
            <a:off x="406088" y="4518758"/>
            <a:ext cx="336356" cy="284860"/>
            <a:chOff x="349444" y="2896490"/>
            <a:chExt cx="336356" cy="284860"/>
          </a:xfrm>
        </p:grpSpPr>
        <p:sp>
          <p:nvSpPr>
            <p:cNvPr id="576" name="Rectangle 575"/>
            <p:cNvSpPr/>
            <p:nvPr/>
          </p:nvSpPr>
          <p:spPr>
            <a:xfrm>
              <a:off x="349444" y="2896490"/>
              <a:ext cx="304800" cy="28486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G-1</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577" name="TextBox 576"/>
            <p:cNvSpPr txBox="1"/>
            <p:nvPr/>
          </p:nvSpPr>
          <p:spPr>
            <a:xfrm>
              <a:off x="615853" y="3014633"/>
              <a:ext cx="69947" cy="74145"/>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sp>
        <p:nvSpPr>
          <p:cNvPr id="578" name="TextBox 577"/>
          <p:cNvSpPr txBox="1"/>
          <p:nvPr/>
        </p:nvSpPr>
        <p:spPr>
          <a:xfrm>
            <a:off x="5369132" y="5519218"/>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NNI</a:t>
            </a:r>
            <a:endParaRPr kumimoji="0" lang="en-US" sz="1000" b="1" i="0" u="none" strike="noStrike" kern="0" cap="none" spc="0" normalizeH="0" baseline="0" noProof="0" smtClean="0">
              <a:ln>
                <a:noFill/>
              </a:ln>
              <a:solidFill>
                <a:srgbClr val="00B0F0"/>
              </a:solidFill>
              <a:effectLst/>
              <a:uLnTx/>
              <a:uFillTx/>
            </a:endParaRPr>
          </a:p>
        </p:txBody>
      </p:sp>
      <p:cxnSp>
        <p:nvCxnSpPr>
          <p:cNvPr id="579" name="Straight Connector 578"/>
          <p:cNvCxnSpPr>
            <a:stCxn id="625" idx="6"/>
            <a:endCxn id="698" idx="2"/>
          </p:cNvCxnSpPr>
          <p:nvPr/>
        </p:nvCxnSpPr>
        <p:spPr>
          <a:xfrm flipV="1">
            <a:off x="4069048" y="4692930"/>
            <a:ext cx="758594" cy="7966"/>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580" name="Straight Connector 579"/>
          <p:cNvCxnSpPr>
            <a:stCxn id="624" idx="5"/>
            <a:endCxn id="693" idx="3"/>
          </p:cNvCxnSpPr>
          <p:nvPr/>
        </p:nvCxnSpPr>
        <p:spPr>
          <a:xfrm>
            <a:off x="4057889" y="4919888"/>
            <a:ext cx="224242" cy="184023"/>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581" name="Straight Connector 580"/>
          <p:cNvCxnSpPr>
            <a:stCxn id="697" idx="3"/>
            <a:endCxn id="689" idx="6"/>
          </p:cNvCxnSpPr>
          <p:nvPr/>
        </p:nvCxnSpPr>
        <p:spPr>
          <a:xfrm flipH="1">
            <a:off x="4655942" y="4911922"/>
            <a:ext cx="182860" cy="16299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582" name="Straight Connector 581"/>
          <p:cNvCxnSpPr>
            <a:stCxn id="618" idx="5"/>
            <a:endCxn id="690" idx="2"/>
          </p:cNvCxnSpPr>
          <p:nvPr/>
        </p:nvCxnSpPr>
        <p:spPr>
          <a:xfrm>
            <a:off x="2881859" y="5093965"/>
            <a:ext cx="1389114" cy="170958"/>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cxnSp>
        <p:nvCxnSpPr>
          <p:cNvPr id="583" name="Straight Connector 582"/>
          <p:cNvCxnSpPr>
            <a:stCxn id="619" idx="6"/>
            <a:endCxn id="626" idx="2"/>
          </p:cNvCxnSpPr>
          <p:nvPr/>
        </p:nvCxnSpPr>
        <p:spPr>
          <a:xfrm flipV="1">
            <a:off x="2893018" y="4700896"/>
            <a:ext cx="791060" cy="174077"/>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584" name="Oval 583"/>
          <p:cNvSpPr/>
          <p:nvPr/>
        </p:nvSpPr>
        <p:spPr>
          <a:xfrm>
            <a:off x="3189381" y="4703258"/>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5</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85" name="Oval 584"/>
          <p:cNvSpPr/>
          <p:nvPr/>
        </p:nvSpPr>
        <p:spPr>
          <a:xfrm>
            <a:off x="3189381" y="5056538"/>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6</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86" name="TextBox 585"/>
          <p:cNvSpPr txBox="1"/>
          <p:nvPr/>
        </p:nvSpPr>
        <p:spPr>
          <a:xfrm>
            <a:off x="1699680" y="4380535"/>
            <a:ext cx="798292" cy="246221"/>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0000"/>
                </a:solidFill>
                <a:effectLst/>
                <a:uLnTx/>
                <a:uFillTx/>
              </a:rPr>
              <a:t>Domain-1</a:t>
            </a:r>
            <a:endParaRPr kumimoji="0" lang="en-US" sz="1000" b="1" i="0" u="none" strike="noStrike" kern="0" cap="none" spc="0" normalizeH="0" baseline="0" noProof="0" smtClean="0">
              <a:ln>
                <a:noFill/>
              </a:ln>
              <a:solidFill>
                <a:srgbClr val="000000"/>
              </a:solidFill>
              <a:effectLst/>
              <a:uLnTx/>
              <a:uFillTx/>
            </a:endParaRPr>
          </a:p>
        </p:txBody>
      </p:sp>
      <p:sp>
        <p:nvSpPr>
          <p:cNvPr id="587" name="Oval 586"/>
          <p:cNvSpPr/>
          <p:nvPr/>
        </p:nvSpPr>
        <p:spPr>
          <a:xfrm>
            <a:off x="913894" y="4656858"/>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88" name="Oval 587"/>
          <p:cNvSpPr/>
          <p:nvPr/>
        </p:nvSpPr>
        <p:spPr>
          <a:xfrm>
            <a:off x="894844" y="4974463"/>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589" name="Straight Connector 588"/>
          <p:cNvCxnSpPr>
            <a:stCxn id="605" idx="6"/>
            <a:endCxn id="615" idx="2"/>
          </p:cNvCxnSpPr>
          <p:nvPr/>
        </p:nvCxnSpPr>
        <p:spPr>
          <a:xfrm>
            <a:off x="1620730" y="5012251"/>
            <a:ext cx="246141" cy="12896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590" name="Straight Connector 589"/>
          <p:cNvCxnSpPr>
            <a:stCxn id="676" idx="6"/>
            <a:endCxn id="688" idx="6"/>
          </p:cNvCxnSpPr>
          <p:nvPr/>
        </p:nvCxnSpPr>
        <p:spPr>
          <a:xfrm flipH="1">
            <a:off x="4655942" y="5064975"/>
            <a:ext cx="1441628" cy="199948"/>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cxnSp>
        <p:nvCxnSpPr>
          <p:cNvPr id="591" name="Straight Connector 590"/>
          <p:cNvCxnSpPr>
            <a:stCxn id="696" idx="6"/>
            <a:endCxn id="677" idx="6"/>
          </p:cNvCxnSpPr>
          <p:nvPr/>
        </p:nvCxnSpPr>
        <p:spPr>
          <a:xfrm>
            <a:off x="5212612" y="4692930"/>
            <a:ext cx="884958" cy="182043"/>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592" name="Oval 591"/>
          <p:cNvSpPr/>
          <p:nvPr/>
        </p:nvSpPr>
        <p:spPr>
          <a:xfrm>
            <a:off x="5619244" y="4700896"/>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7</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93" name="Oval 592"/>
          <p:cNvSpPr/>
          <p:nvPr/>
        </p:nvSpPr>
        <p:spPr>
          <a:xfrm>
            <a:off x="5619244" y="5044316"/>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94" name="TextBox 593"/>
          <p:cNvSpPr txBox="1"/>
          <p:nvPr/>
        </p:nvSpPr>
        <p:spPr>
          <a:xfrm>
            <a:off x="4019044" y="4404351"/>
            <a:ext cx="808598" cy="246221"/>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0000"/>
                </a:solidFill>
                <a:effectLst/>
                <a:uLnTx/>
                <a:uFillTx/>
              </a:rPr>
              <a:t>Domain-2</a:t>
            </a:r>
            <a:endParaRPr kumimoji="0" lang="en-US" sz="1000" b="1" i="0" u="none" strike="noStrike" kern="0" cap="none" spc="0" normalizeH="0" baseline="0" noProof="0" smtClean="0">
              <a:ln>
                <a:noFill/>
              </a:ln>
              <a:solidFill>
                <a:srgbClr val="000000"/>
              </a:solidFill>
              <a:effectLst/>
              <a:uLnTx/>
              <a:uFillTx/>
            </a:endParaRPr>
          </a:p>
        </p:txBody>
      </p:sp>
      <p:sp>
        <p:nvSpPr>
          <p:cNvPr id="595" name="Left-Up Arrow 594"/>
          <p:cNvSpPr/>
          <p:nvPr/>
        </p:nvSpPr>
        <p:spPr>
          <a:xfrm>
            <a:off x="2649359" y="2860497"/>
            <a:ext cx="897404" cy="648167"/>
          </a:xfrm>
          <a:prstGeom prst="leftUpArrow">
            <a:avLst>
              <a:gd name="adj1" fmla="val 14585"/>
              <a:gd name="adj2" fmla="val 25000"/>
              <a:gd name="adj3" fmla="val 22061"/>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96" name="Up-Down Arrow 595"/>
          <p:cNvSpPr/>
          <p:nvPr/>
        </p:nvSpPr>
        <p:spPr>
          <a:xfrm>
            <a:off x="4323844" y="2860497"/>
            <a:ext cx="152400" cy="281068"/>
          </a:xfrm>
          <a:prstGeom prst="upDownArrow">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97" name="Left-Up Arrow 596"/>
          <p:cNvSpPr/>
          <p:nvPr/>
        </p:nvSpPr>
        <p:spPr>
          <a:xfrm flipH="1">
            <a:off x="5331440" y="2846621"/>
            <a:ext cx="897404" cy="648167"/>
          </a:xfrm>
          <a:prstGeom prst="leftUpArrow">
            <a:avLst>
              <a:gd name="adj1" fmla="val 14585"/>
              <a:gd name="adj2" fmla="val 25000"/>
              <a:gd name="adj3" fmla="val 22061"/>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nvGrpSpPr>
          <p:cNvPr id="598" name="Group 334"/>
          <p:cNvGrpSpPr/>
          <p:nvPr/>
        </p:nvGrpSpPr>
        <p:grpSpPr>
          <a:xfrm>
            <a:off x="1904971" y="4582747"/>
            <a:ext cx="410057" cy="301899"/>
            <a:chOff x="3133300" y="4239953"/>
            <a:chExt cx="410057" cy="301899"/>
          </a:xfrm>
        </p:grpSpPr>
        <p:sp>
          <p:nvSpPr>
            <p:cNvPr id="599" name="Rectangle 598"/>
            <p:cNvSpPr/>
            <p:nvPr/>
          </p:nvSpPr>
          <p:spPr>
            <a:xfrm>
              <a:off x="3181350" y="4239953"/>
              <a:ext cx="308770" cy="271998"/>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D1-4</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00" name="TextBox 599"/>
            <p:cNvSpPr txBox="1"/>
            <p:nvPr/>
          </p:nvSpPr>
          <p:spPr>
            <a:xfrm>
              <a:off x="3467157" y="43132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01" name="TextBox 600"/>
            <p:cNvSpPr txBox="1"/>
            <p:nvPr/>
          </p:nvSpPr>
          <p:spPr>
            <a:xfrm>
              <a:off x="3279464" y="4459855"/>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02" name="TextBox 601"/>
            <p:cNvSpPr txBox="1"/>
            <p:nvPr/>
          </p:nvSpPr>
          <p:spPr>
            <a:xfrm>
              <a:off x="3133300" y="43132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grpSp>
        <p:nvGrpSpPr>
          <p:cNvPr id="603" name="Group 362"/>
          <p:cNvGrpSpPr/>
          <p:nvPr/>
        </p:nvGrpSpPr>
        <p:grpSpPr>
          <a:xfrm>
            <a:off x="1235760" y="4781250"/>
            <a:ext cx="384970" cy="271999"/>
            <a:chOff x="3848099" y="4314453"/>
            <a:chExt cx="384970" cy="271999"/>
          </a:xfrm>
        </p:grpSpPr>
        <p:sp>
          <p:nvSpPr>
            <p:cNvPr id="604" name="Rectangle 603"/>
            <p:cNvSpPr/>
            <p:nvPr/>
          </p:nvSpPr>
          <p:spPr>
            <a:xfrm>
              <a:off x="3886200" y="4314454"/>
              <a:ext cx="308770" cy="271998"/>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D1-1</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05" name="TextBox 604"/>
            <p:cNvSpPr txBox="1"/>
            <p:nvPr/>
          </p:nvSpPr>
          <p:spPr>
            <a:xfrm>
              <a:off x="4156869" y="4504455"/>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06" name="TextBox 605"/>
            <p:cNvSpPr txBox="1"/>
            <p:nvPr/>
          </p:nvSpPr>
          <p:spPr>
            <a:xfrm>
              <a:off x="4156869" y="4314453"/>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07" name="TextBox 606"/>
            <p:cNvSpPr txBox="1"/>
            <p:nvPr/>
          </p:nvSpPr>
          <p:spPr>
            <a:xfrm>
              <a:off x="3848100" y="4504455"/>
              <a:ext cx="76200" cy="81997"/>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08" name="TextBox 607"/>
            <p:cNvSpPr txBox="1"/>
            <p:nvPr/>
          </p:nvSpPr>
          <p:spPr>
            <a:xfrm>
              <a:off x="3848099" y="4314453"/>
              <a:ext cx="76200" cy="81997"/>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grpSp>
        <p:nvGrpSpPr>
          <p:cNvPr id="609" name="Group 374"/>
          <p:cNvGrpSpPr/>
          <p:nvPr/>
        </p:nvGrpSpPr>
        <p:grpSpPr>
          <a:xfrm>
            <a:off x="1866871" y="5059223"/>
            <a:ext cx="384970" cy="353995"/>
            <a:chOff x="3923129" y="4198954"/>
            <a:chExt cx="384970" cy="353995"/>
          </a:xfrm>
        </p:grpSpPr>
        <p:sp>
          <p:nvSpPr>
            <p:cNvPr id="610" name="Rectangle 609"/>
            <p:cNvSpPr/>
            <p:nvPr/>
          </p:nvSpPr>
          <p:spPr>
            <a:xfrm>
              <a:off x="3961230" y="4239953"/>
              <a:ext cx="308770" cy="271998"/>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D1-2</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11" name="TextBox 610"/>
            <p:cNvSpPr txBox="1"/>
            <p:nvPr/>
          </p:nvSpPr>
          <p:spPr>
            <a:xfrm>
              <a:off x="4191814" y="4470952"/>
              <a:ext cx="76200" cy="81997"/>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12" name="TextBox 611"/>
            <p:cNvSpPr txBox="1"/>
            <p:nvPr/>
          </p:nvSpPr>
          <p:spPr>
            <a:xfrm>
              <a:off x="4231899" y="42399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13" name="TextBox 612"/>
            <p:cNvSpPr txBox="1"/>
            <p:nvPr/>
          </p:nvSpPr>
          <p:spPr>
            <a:xfrm>
              <a:off x="4092294" y="4198954"/>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14" name="TextBox 613"/>
            <p:cNvSpPr txBox="1"/>
            <p:nvPr/>
          </p:nvSpPr>
          <p:spPr>
            <a:xfrm>
              <a:off x="3961230" y="4470952"/>
              <a:ext cx="76200" cy="81997"/>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15" name="TextBox 614"/>
            <p:cNvSpPr txBox="1"/>
            <p:nvPr/>
          </p:nvSpPr>
          <p:spPr>
            <a:xfrm>
              <a:off x="3923129" y="42399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grpSp>
        <p:nvGrpSpPr>
          <p:cNvPr id="616" name="Group 389"/>
          <p:cNvGrpSpPr/>
          <p:nvPr/>
        </p:nvGrpSpPr>
        <p:grpSpPr>
          <a:xfrm>
            <a:off x="2508048" y="4833974"/>
            <a:ext cx="384970" cy="271999"/>
            <a:chOff x="3897690" y="4321949"/>
            <a:chExt cx="384970" cy="271999"/>
          </a:xfrm>
        </p:grpSpPr>
        <p:sp>
          <p:nvSpPr>
            <p:cNvPr id="617" name="Rectangle 616"/>
            <p:cNvSpPr/>
            <p:nvPr/>
          </p:nvSpPr>
          <p:spPr>
            <a:xfrm>
              <a:off x="3935791" y="4321950"/>
              <a:ext cx="308770" cy="271998"/>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D1-3</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18" name="TextBox 617"/>
            <p:cNvSpPr txBox="1"/>
            <p:nvPr/>
          </p:nvSpPr>
          <p:spPr>
            <a:xfrm>
              <a:off x="4206460" y="4511951"/>
              <a:ext cx="76200" cy="81997"/>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19" name="TextBox 618"/>
            <p:cNvSpPr txBox="1"/>
            <p:nvPr/>
          </p:nvSpPr>
          <p:spPr>
            <a:xfrm>
              <a:off x="4206460" y="4321949"/>
              <a:ext cx="76200" cy="81997"/>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20" name="TextBox 619"/>
            <p:cNvSpPr txBox="1"/>
            <p:nvPr/>
          </p:nvSpPr>
          <p:spPr>
            <a:xfrm>
              <a:off x="3897691" y="4511951"/>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21" name="TextBox 620"/>
            <p:cNvSpPr txBox="1"/>
            <p:nvPr/>
          </p:nvSpPr>
          <p:spPr>
            <a:xfrm>
              <a:off x="3897690" y="4321949"/>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grpSp>
        <p:nvGrpSpPr>
          <p:cNvPr id="622" name="Group 396"/>
          <p:cNvGrpSpPr/>
          <p:nvPr/>
        </p:nvGrpSpPr>
        <p:grpSpPr>
          <a:xfrm>
            <a:off x="3684078" y="4659897"/>
            <a:ext cx="384970" cy="271999"/>
            <a:chOff x="3143249" y="4239952"/>
            <a:chExt cx="384970" cy="271999"/>
          </a:xfrm>
        </p:grpSpPr>
        <p:sp>
          <p:nvSpPr>
            <p:cNvPr id="623" name="Rectangle 622"/>
            <p:cNvSpPr/>
            <p:nvPr/>
          </p:nvSpPr>
          <p:spPr>
            <a:xfrm>
              <a:off x="3181350" y="4239953"/>
              <a:ext cx="308770" cy="271998"/>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D2-1</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24" name="TextBox 623"/>
            <p:cNvSpPr txBox="1"/>
            <p:nvPr/>
          </p:nvSpPr>
          <p:spPr>
            <a:xfrm>
              <a:off x="3452019" y="4429954"/>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25" name="TextBox 624"/>
            <p:cNvSpPr txBox="1"/>
            <p:nvPr/>
          </p:nvSpPr>
          <p:spPr>
            <a:xfrm>
              <a:off x="3452019" y="42399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26" name="TextBox 625"/>
            <p:cNvSpPr txBox="1"/>
            <p:nvPr/>
          </p:nvSpPr>
          <p:spPr>
            <a:xfrm>
              <a:off x="3143249" y="42399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grpSp>
        <p:nvGrpSpPr>
          <p:cNvPr id="627" name="Group 413"/>
          <p:cNvGrpSpPr/>
          <p:nvPr/>
        </p:nvGrpSpPr>
        <p:grpSpPr>
          <a:xfrm>
            <a:off x="1699680" y="5689143"/>
            <a:ext cx="304800" cy="315507"/>
            <a:chOff x="349444" y="2865843"/>
            <a:chExt cx="304800" cy="315507"/>
          </a:xfrm>
        </p:grpSpPr>
        <p:sp>
          <p:nvSpPr>
            <p:cNvPr id="628" name="Rectangle 627"/>
            <p:cNvSpPr/>
            <p:nvPr/>
          </p:nvSpPr>
          <p:spPr>
            <a:xfrm>
              <a:off x="349444" y="2896490"/>
              <a:ext cx="304800" cy="28486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G-3</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29" name="TextBox 628"/>
            <p:cNvSpPr txBox="1"/>
            <p:nvPr/>
          </p:nvSpPr>
          <p:spPr>
            <a:xfrm>
              <a:off x="484789" y="2865843"/>
              <a:ext cx="69947" cy="74145"/>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grpSp>
        <p:nvGrpSpPr>
          <p:cNvPr id="630" name="Group 417"/>
          <p:cNvGrpSpPr/>
          <p:nvPr/>
        </p:nvGrpSpPr>
        <p:grpSpPr>
          <a:xfrm>
            <a:off x="2112236" y="5691071"/>
            <a:ext cx="304800" cy="313579"/>
            <a:chOff x="342900" y="3296566"/>
            <a:chExt cx="304800" cy="313579"/>
          </a:xfrm>
        </p:grpSpPr>
        <p:sp>
          <p:nvSpPr>
            <p:cNvPr id="631" name="Rectangle 630"/>
            <p:cNvSpPr/>
            <p:nvPr/>
          </p:nvSpPr>
          <p:spPr>
            <a:xfrm>
              <a:off x="342900" y="3333750"/>
              <a:ext cx="304800" cy="276395"/>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R-3</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32" name="TextBox 631"/>
            <p:cNvSpPr txBox="1"/>
            <p:nvPr/>
          </p:nvSpPr>
          <p:spPr>
            <a:xfrm>
              <a:off x="464586" y="3296566"/>
              <a:ext cx="69947" cy="74368"/>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cxnSp>
        <p:nvCxnSpPr>
          <p:cNvPr id="633" name="Straight Connector 632"/>
          <p:cNvCxnSpPr/>
          <p:nvPr/>
        </p:nvCxnSpPr>
        <p:spPr>
          <a:xfrm>
            <a:off x="6482539" y="5584061"/>
            <a:ext cx="887319" cy="0"/>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634" name="Oval 633"/>
          <p:cNvSpPr/>
          <p:nvPr/>
        </p:nvSpPr>
        <p:spPr>
          <a:xfrm flipH="1">
            <a:off x="5989731" y="4404351"/>
            <a:ext cx="1865627" cy="1026185"/>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635" name="Straight Connector 634"/>
          <p:cNvCxnSpPr>
            <a:stCxn id="664" idx="6"/>
            <a:endCxn id="660" idx="3"/>
          </p:cNvCxnSpPr>
          <p:nvPr/>
        </p:nvCxnSpPr>
        <p:spPr>
          <a:xfrm flipH="1" flipV="1">
            <a:off x="7074458" y="4726035"/>
            <a:ext cx="295400" cy="96214"/>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636" name="Straight Connector 635"/>
          <p:cNvCxnSpPr>
            <a:stCxn id="659" idx="4"/>
            <a:endCxn id="671" idx="0"/>
          </p:cNvCxnSpPr>
          <p:nvPr/>
        </p:nvCxnSpPr>
        <p:spPr>
          <a:xfrm>
            <a:off x="6901353" y="4884646"/>
            <a:ext cx="15099" cy="17457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637" name="Straight Connector 636"/>
          <p:cNvCxnSpPr>
            <a:stCxn id="678" idx="3"/>
            <a:endCxn id="670" idx="6"/>
          </p:cNvCxnSpPr>
          <p:nvPr/>
        </p:nvCxnSpPr>
        <p:spPr>
          <a:xfrm>
            <a:off x="6471380" y="5093965"/>
            <a:ext cx="267367" cy="4725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638" name="Straight Connector 637"/>
          <p:cNvCxnSpPr>
            <a:stCxn id="658" idx="5"/>
            <a:endCxn id="679" idx="2"/>
          </p:cNvCxnSpPr>
          <p:nvPr/>
        </p:nvCxnSpPr>
        <p:spPr>
          <a:xfrm flipH="1">
            <a:off x="6482540" y="4726035"/>
            <a:ext cx="204179" cy="148938"/>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639" name="Straight Connector 638"/>
          <p:cNvCxnSpPr>
            <a:stCxn id="645" idx="6"/>
            <a:endCxn id="665" idx="2"/>
          </p:cNvCxnSpPr>
          <p:nvPr/>
        </p:nvCxnSpPr>
        <p:spPr>
          <a:xfrm flipH="1" flipV="1">
            <a:off x="7754827" y="5012251"/>
            <a:ext cx="493317" cy="120487"/>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640" name="Straight Connector 639"/>
          <p:cNvCxnSpPr>
            <a:stCxn id="685" idx="0"/>
            <a:endCxn id="669" idx="4"/>
          </p:cNvCxnSpPr>
          <p:nvPr/>
        </p:nvCxnSpPr>
        <p:spPr>
          <a:xfrm flipV="1">
            <a:off x="6721692" y="5413218"/>
            <a:ext cx="95240" cy="300849"/>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cxnSp>
        <p:nvCxnSpPr>
          <p:cNvPr id="641" name="Straight Connector 640"/>
          <p:cNvCxnSpPr>
            <a:stCxn id="672" idx="4"/>
            <a:endCxn id="682" idx="0"/>
          </p:cNvCxnSpPr>
          <p:nvPr/>
        </p:nvCxnSpPr>
        <p:spPr>
          <a:xfrm>
            <a:off x="7047516" y="5413218"/>
            <a:ext cx="73073" cy="29892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642" name="Straight Connector 641"/>
          <p:cNvCxnSpPr>
            <a:stCxn id="666" idx="2"/>
            <a:endCxn id="652" idx="6"/>
          </p:cNvCxnSpPr>
          <p:nvPr/>
        </p:nvCxnSpPr>
        <p:spPr>
          <a:xfrm flipV="1">
            <a:off x="7754828" y="4696970"/>
            <a:ext cx="493316" cy="125279"/>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grpSp>
        <p:nvGrpSpPr>
          <p:cNvPr id="643" name="Group 432"/>
          <p:cNvGrpSpPr/>
          <p:nvPr/>
        </p:nvGrpSpPr>
        <p:grpSpPr>
          <a:xfrm flipH="1">
            <a:off x="8248144" y="4979014"/>
            <a:ext cx="342900" cy="276395"/>
            <a:chOff x="342900" y="3333750"/>
            <a:chExt cx="342900" cy="276395"/>
          </a:xfrm>
        </p:grpSpPr>
        <p:sp>
          <p:nvSpPr>
            <p:cNvPr id="644" name="Rectangle 643"/>
            <p:cNvSpPr/>
            <p:nvPr/>
          </p:nvSpPr>
          <p:spPr>
            <a:xfrm>
              <a:off x="342900" y="3333750"/>
              <a:ext cx="304800" cy="276395"/>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R-2</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45" name="TextBox 644"/>
            <p:cNvSpPr txBox="1"/>
            <p:nvPr/>
          </p:nvSpPr>
          <p:spPr>
            <a:xfrm>
              <a:off x="615853" y="3450290"/>
              <a:ext cx="69947" cy="74368"/>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sp>
        <p:nvSpPr>
          <p:cNvPr id="646" name="Oval 645"/>
          <p:cNvSpPr/>
          <p:nvPr/>
        </p:nvSpPr>
        <p:spPr>
          <a:xfrm flipH="1">
            <a:off x="7009416" y="5507861"/>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10</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647" name="Oval 646"/>
          <p:cNvSpPr/>
          <p:nvPr/>
        </p:nvSpPr>
        <p:spPr>
          <a:xfrm flipH="1">
            <a:off x="6664532" y="5507861"/>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9</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648" name="Straight Connector 647"/>
          <p:cNvCxnSpPr/>
          <p:nvPr/>
        </p:nvCxnSpPr>
        <p:spPr>
          <a:xfrm>
            <a:off x="8006747" y="4391489"/>
            <a:ext cx="0" cy="1028488"/>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649" name="TextBox 648"/>
          <p:cNvSpPr txBox="1"/>
          <p:nvPr/>
        </p:nvSpPr>
        <p:spPr>
          <a:xfrm flipH="1">
            <a:off x="7208921" y="5467846"/>
            <a:ext cx="545906" cy="246221"/>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grpSp>
        <p:nvGrpSpPr>
          <p:cNvPr id="650" name="Group 440"/>
          <p:cNvGrpSpPr/>
          <p:nvPr/>
        </p:nvGrpSpPr>
        <p:grpSpPr>
          <a:xfrm flipH="1">
            <a:off x="8248144" y="4541754"/>
            <a:ext cx="336356" cy="284860"/>
            <a:chOff x="349444" y="2896490"/>
            <a:chExt cx="336356" cy="284860"/>
          </a:xfrm>
        </p:grpSpPr>
        <p:sp>
          <p:nvSpPr>
            <p:cNvPr id="651" name="Rectangle 650"/>
            <p:cNvSpPr/>
            <p:nvPr/>
          </p:nvSpPr>
          <p:spPr>
            <a:xfrm>
              <a:off x="349444" y="2896490"/>
              <a:ext cx="304800" cy="28486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G-2</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52" name="TextBox 651"/>
            <p:cNvSpPr txBox="1"/>
            <p:nvPr/>
          </p:nvSpPr>
          <p:spPr>
            <a:xfrm>
              <a:off x="615853" y="3014633"/>
              <a:ext cx="69947" cy="74145"/>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sp>
        <p:nvSpPr>
          <p:cNvPr id="653" name="Oval 652"/>
          <p:cNvSpPr/>
          <p:nvPr/>
        </p:nvSpPr>
        <p:spPr>
          <a:xfrm flipH="1">
            <a:off x="7930547" y="4666038"/>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654" name="Oval 653"/>
          <p:cNvSpPr/>
          <p:nvPr/>
        </p:nvSpPr>
        <p:spPr>
          <a:xfrm flipH="1">
            <a:off x="7943344" y="499745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655" name="Straight Connector 654"/>
          <p:cNvCxnSpPr>
            <a:stCxn id="663" idx="6"/>
            <a:endCxn id="673" idx="2"/>
          </p:cNvCxnSpPr>
          <p:nvPr/>
        </p:nvCxnSpPr>
        <p:spPr>
          <a:xfrm flipH="1">
            <a:off x="7123717" y="5012251"/>
            <a:ext cx="246141" cy="12896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grpSp>
        <p:nvGrpSpPr>
          <p:cNvPr id="656" name="Group 446"/>
          <p:cNvGrpSpPr/>
          <p:nvPr/>
        </p:nvGrpSpPr>
        <p:grpSpPr>
          <a:xfrm flipH="1">
            <a:off x="6675560" y="4582747"/>
            <a:ext cx="410057" cy="301899"/>
            <a:chOff x="3133300" y="4239953"/>
            <a:chExt cx="410057" cy="301899"/>
          </a:xfrm>
        </p:grpSpPr>
        <p:sp>
          <p:nvSpPr>
            <p:cNvPr id="657" name="Rectangle 656"/>
            <p:cNvSpPr/>
            <p:nvPr/>
          </p:nvSpPr>
          <p:spPr>
            <a:xfrm>
              <a:off x="3181350" y="4239953"/>
              <a:ext cx="308770" cy="271998"/>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D3-4</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58" name="TextBox 657"/>
            <p:cNvSpPr txBox="1"/>
            <p:nvPr/>
          </p:nvSpPr>
          <p:spPr>
            <a:xfrm>
              <a:off x="3467157" y="43132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59" name="TextBox 658"/>
            <p:cNvSpPr txBox="1"/>
            <p:nvPr/>
          </p:nvSpPr>
          <p:spPr>
            <a:xfrm>
              <a:off x="3279464" y="4459855"/>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60" name="TextBox 659"/>
            <p:cNvSpPr txBox="1"/>
            <p:nvPr/>
          </p:nvSpPr>
          <p:spPr>
            <a:xfrm>
              <a:off x="3133300" y="43132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grpSp>
        <p:nvGrpSpPr>
          <p:cNvPr id="661" name="Group 451"/>
          <p:cNvGrpSpPr/>
          <p:nvPr/>
        </p:nvGrpSpPr>
        <p:grpSpPr>
          <a:xfrm flipH="1">
            <a:off x="7369858" y="4781250"/>
            <a:ext cx="384970" cy="271999"/>
            <a:chOff x="3848099" y="4314453"/>
            <a:chExt cx="384970" cy="271999"/>
          </a:xfrm>
        </p:grpSpPr>
        <p:sp>
          <p:nvSpPr>
            <p:cNvPr id="662" name="Rectangle 661"/>
            <p:cNvSpPr/>
            <p:nvPr/>
          </p:nvSpPr>
          <p:spPr>
            <a:xfrm>
              <a:off x="3886200" y="4314454"/>
              <a:ext cx="308770" cy="271998"/>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D3-1</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63" name="TextBox 662"/>
            <p:cNvSpPr txBox="1"/>
            <p:nvPr/>
          </p:nvSpPr>
          <p:spPr>
            <a:xfrm>
              <a:off x="4156869" y="4504455"/>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64" name="TextBox 663"/>
            <p:cNvSpPr txBox="1"/>
            <p:nvPr/>
          </p:nvSpPr>
          <p:spPr>
            <a:xfrm>
              <a:off x="4156869" y="4314453"/>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65" name="TextBox 664"/>
            <p:cNvSpPr txBox="1"/>
            <p:nvPr/>
          </p:nvSpPr>
          <p:spPr>
            <a:xfrm>
              <a:off x="3848100" y="4504455"/>
              <a:ext cx="76200" cy="81997"/>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66" name="TextBox 665"/>
            <p:cNvSpPr txBox="1"/>
            <p:nvPr/>
          </p:nvSpPr>
          <p:spPr>
            <a:xfrm>
              <a:off x="3848099" y="4314453"/>
              <a:ext cx="76200" cy="81997"/>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grpSp>
        <p:nvGrpSpPr>
          <p:cNvPr id="667" name="Group 457"/>
          <p:cNvGrpSpPr/>
          <p:nvPr/>
        </p:nvGrpSpPr>
        <p:grpSpPr>
          <a:xfrm flipH="1">
            <a:off x="6738747" y="5059223"/>
            <a:ext cx="384970" cy="353995"/>
            <a:chOff x="3923129" y="4198954"/>
            <a:chExt cx="384970" cy="353995"/>
          </a:xfrm>
        </p:grpSpPr>
        <p:sp>
          <p:nvSpPr>
            <p:cNvPr id="668" name="Rectangle 667"/>
            <p:cNvSpPr/>
            <p:nvPr/>
          </p:nvSpPr>
          <p:spPr>
            <a:xfrm>
              <a:off x="3961230" y="4239953"/>
              <a:ext cx="308770" cy="271998"/>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D3-2</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69" name="TextBox 668"/>
            <p:cNvSpPr txBox="1"/>
            <p:nvPr/>
          </p:nvSpPr>
          <p:spPr>
            <a:xfrm>
              <a:off x="4191814" y="4470952"/>
              <a:ext cx="76200" cy="81997"/>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0" name="TextBox 669"/>
            <p:cNvSpPr txBox="1"/>
            <p:nvPr/>
          </p:nvSpPr>
          <p:spPr>
            <a:xfrm>
              <a:off x="4231899" y="42399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1" name="TextBox 670"/>
            <p:cNvSpPr txBox="1"/>
            <p:nvPr/>
          </p:nvSpPr>
          <p:spPr>
            <a:xfrm>
              <a:off x="4092294" y="4198954"/>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2" name="TextBox 671"/>
            <p:cNvSpPr txBox="1"/>
            <p:nvPr/>
          </p:nvSpPr>
          <p:spPr>
            <a:xfrm>
              <a:off x="3961230" y="4470952"/>
              <a:ext cx="76200" cy="81997"/>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3" name="TextBox 672"/>
            <p:cNvSpPr txBox="1"/>
            <p:nvPr/>
          </p:nvSpPr>
          <p:spPr>
            <a:xfrm>
              <a:off x="3923129" y="42399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grpSp>
        <p:nvGrpSpPr>
          <p:cNvPr id="674" name="Group 464"/>
          <p:cNvGrpSpPr/>
          <p:nvPr/>
        </p:nvGrpSpPr>
        <p:grpSpPr>
          <a:xfrm flipH="1">
            <a:off x="6097570" y="4833974"/>
            <a:ext cx="384970" cy="271999"/>
            <a:chOff x="3897690" y="4321949"/>
            <a:chExt cx="384970" cy="271999"/>
          </a:xfrm>
        </p:grpSpPr>
        <p:sp>
          <p:nvSpPr>
            <p:cNvPr id="675" name="Rectangle 674"/>
            <p:cNvSpPr/>
            <p:nvPr/>
          </p:nvSpPr>
          <p:spPr>
            <a:xfrm>
              <a:off x="3935791" y="4321950"/>
              <a:ext cx="308770" cy="271998"/>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D3-3</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76" name="TextBox 675"/>
            <p:cNvSpPr txBox="1"/>
            <p:nvPr/>
          </p:nvSpPr>
          <p:spPr>
            <a:xfrm>
              <a:off x="4206460" y="4511951"/>
              <a:ext cx="76200" cy="81997"/>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7" name="TextBox 676"/>
            <p:cNvSpPr txBox="1"/>
            <p:nvPr/>
          </p:nvSpPr>
          <p:spPr>
            <a:xfrm>
              <a:off x="4206460" y="4321949"/>
              <a:ext cx="76200" cy="81997"/>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8" name="TextBox 677"/>
            <p:cNvSpPr txBox="1"/>
            <p:nvPr/>
          </p:nvSpPr>
          <p:spPr>
            <a:xfrm>
              <a:off x="3897691" y="4511951"/>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9" name="TextBox 678"/>
            <p:cNvSpPr txBox="1"/>
            <p:nvPr/>
          </p:nvSpPr>
          <p:spPr>
            <a:xfrm>
              <a:off x="3897690" y="4321949"/>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grpSp>
        <p:nvGrpSpPr>
          <p:cNvPr id="680" name="Group 470"/>
          <p:cNvGrpSpPr/>
          <p:nvPr/>
        </p:nvGrpSpPr>
        <p:grpSpPr>
          <a:xfrm flipH="1">
            <a:off x="6986108" y="5712139"/>
            <a:ext cx="304800" cy="315507"/>
            <a:chOff x="349444" y="2865843"/>
            <a:chExt cx="304800" cy="315507"/>
          </a:xfrm>
        </p:grpSpPr>
        <p:sp>
          <p:nvSpPr>
            <p:cNvPr id="681" name="Rectangle 680"/>
            <p:cNvSpPr/>
            <p:nvPr/>
          </p:nvSpPr>
          <p:spPr>
            <a:xfrm>
              <a:off x="349444" y="2896490"/>
              <a:ext cx="304800" cy="28486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G-4</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82" name="TextBox 681"/>
            <p:cNvSpPr txBox="1"/>
            <p:nvPr/>
          </p:nvSpPr>
          <p:spPr>
            <a:xfrm>
              <a:off x="484789" y="2865843"/>
              <a:ext cx="69947" cy="74145"/>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grpSp>
        <p:nvGrpSpPr>
          <p:cNvPr id="683" name="Group 473"/>
          <p:cNvGrpSpPr/>
          <p:nvPr/>
        </p:nvGrpSpPr>
        <p:grpSpPr>
          <a:xfrm flipH="1">
            <a:off x="6573552" y="5714067"/>
            <a:ext cx="304800" cy="313579"/>
            <a:chOff x="342900" y="3296566"/>
            <a:chExt cx="304800" cy="313579"/>
          </a:xfrm>
        </p:grpSpPr>
        <p:sp>
          <p:nvSpPr>
            <p:cNvPr id="684" name="Rectangle 683"/>
            <p:cNvSpPr/>
            <p:nvPr/>
          </p:nvSpPr>
          <p:spPr>
            <a:xfrm>
              <a:off x="342900" y="3333750"/>
              <a:ext cx="304800" cy="276395"/>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R-4</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85" name="TextBox 684"/>
            <p:cNvSpPr txBox="1"/>
            <p:nvPr/>
          </p:nvSpPr>
          <p:spPr>
            <a:xfrm>
              <a:off x="464586" y="3296566"/>
              <a:ext cx="69947" cy="74368"/>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grpSp>
        <p:nvGrpSpPr>
          <p:cNvPr id="686" name="Group 482"/>
          <p:cNvGrpSpPr/>
          <p:nvPr/>
        </p:nvGrpSpPr>
        <p:grpSpPr>
          <a:xfrm>
            <a:off x="4270972" y="5033922"/>
            <a:ext cx="384970" cy="271999"/>
            <a:chOff x="3143249" y="4239952"/>
            <a:chExt cx="384970" cy="271999"/>
          </a:xfrm>
        </p:grpSpPr>
        <p:sp>
          <p:nvSpPr>
            <p:cNvPr id="687" name="Rectangle 686"/>
            <p:cNvSpPr/>
            <p:nvPr/>
          </p:nvSpPr>
          <p:spPr>
            <a:xfrm>
              <a:off x="3181350" y="4239953"/>
              <a:ext cx="308770" cy="271998"/>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D2-2</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88" name="TextBox 687"/>
            <p:cNvSpPr txBox="1"/>
            <p:nvPr/>
          </p:nvSpPr>
          <p:spPr>
            <a:xfrm>
              <a:off x="3452019" y="4429954"/>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89" name="TextBox 688"/>
            <p:cNvSpPr txBox="1"/>
            <p:nvPr/>
          </p:nvSpPr>
          <p:spPr>
            <a:xfrm>
              <a:off x="3452019" y="42399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90" name="TextBox 689"/>
            <p:cNvSpPr txBox="1"/>
            <p:nvPr/>
          </p:nvSpPr>
          <p:spPr>
            <a:xfrm>
              <a:off x="3143250" y="4429954"/>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93" name="TextBox 692"/>
            <p:cNvSpPr txBox="1"/>
            <p:nvPr/>
          </p:nvSpPr>
          <p:spPr>
            <a:xfrm>
              <a:off x="3143249" y="42399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grpSp>
        <p:nvGrpSpPr>
          <p:cNvPr id="694" name="Group 492"/>
          <p:cNvGrpSpPr/>
          <p:nvPr/>
        </p:nvGrpSpPr>
        <p:grpSpPr>
          <a:xfrm>
            <a:off x="4827642" y="4651931"/>
            <a:ext cx="384970" cy="271999"/>
            <a:chOff x="3143249" y="4239952"/>
            <a:chExt cx="384970" cy="271999"/>
          </a:xfrm>
        </p:grpSpPr>
        <p:sp>
          <p:nvSpPr>
            <p:cNvPr id="695" name="Rectangle 694"/>
            <p:cNvSpPr/>
            <p:nvPr/>
          </p:nvSpPr>
          <p:spPr>
            <a:xfrm>
              <a:off x="3181350" y="4239953"/>
              <a:ext cx="308770" cy="271998"/>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600" b="1" i="0" u="none" strike="noStrike" kern="0" cap="none" spc="0" normalizeH="0" baseline="0" noProof="0" smtClean="0">
                  <a:ln>
                    <a:noFill/>
                  </a:ln>
                  <a:solidFill>
                    <a:srgbClr val="000000"/>
                  </a:solidFill>
                  <a:effectLst/>
                  <a:uLnTx/>
                  <a:uFillTx/>
                  <a:latin typeface="Arial"/>
                  <a:ea typeface="+mn-ea"/>
                  <a:cs typeface="+mn-cs"/>
                </a:rPr>
                <a:t>D2-3</a:t>
              </a:r>
              <a:endParaRPr kumimoji="0" lang="en-US" sz="600" b="1" i="0" u="none" strike="noStrike" kern="0" cap="none" spc="0" normalizeH="0" baseline="0" noProof="0" smtClean="0">
                <a:ln>
                  <a:noFill/>
                </a:ln>
                <a:solidFill>
                  <a:srgbClr val="000000"/>
                </a:solidFill>
                <a:effectLst/>
                <a:uLnTx/>
                <a:uFillTx/>
                <a:latin typeface="Arial"/>
                <a:ea typeface="+mn-ea"/>
                <a:cs typeface="+mn-cs"/>
              </a:endParaRPr>
            </a:p>
          </p:txBody>
        </p:sp>
        <p:sp>
          <p:nvSpPr>
            <p:cNvPr id="696" name="TextBox 695"/>
            <p:cNvSpPr txBox="1"/>
            <p:nvPr/>
          </p:nvSpPr>
          <p:spPr>
            <a:xfrm>
              <a:off x="3452019" y="42399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97" name="TextBox 696"/>
            <p:cNvSpPr txBox="1"/>
            <p:nvPr/>
          </p:nvSpPr>
          <p:spPr>
            <a:xfrm>
              <a:off x="3143250" y="4429954"/>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98" name="TextBox 697"/>
            <p:cNvSpPr txBox="1"/>
            <p:nvPr/>
          </p:nvSpPr>
          <p:spPr>
            <a:xfrm>
              <a:off x="3143249" y="4239952"/>
              <a:ext cx="76200" cy="81997"/>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sp>
        <p:nvSpPr>
          <p:cNvPr id="699" name="Rounded Rectangle 698"/>
          <p:cNvSpPr/>
          <p:nvPr/>
        </p:nvSpPr>
        <p:spPr>
          <a:xfrm>
            <a:off x="1144956" y="3979765"/>
            <a:ext cx="1807288" cy="175022"/>
          </a:xfrm>
          <a:prstGeom prst="roundRect">
            <a:avLst/>
          </a:prstGeom>
          <a:solidFill>
            <a:srgbClr val="E2A429">
              <a:lumMod val="40000"/>
              <a:lumOff val="6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141313">
                    <a:lumMod val="75000"/>
                    <a:lumOff val="25000"/>
                  </a:srgbClr>
                </a:solidFill>
                <a:effectLst/>
                <a:uLnTx/>
                <a:uFillTx/>
                <a:latin typeface="Arial"/>
                <a:ea typeface="+mn-ea"/>
                <a:cs typeface="+mn-cs"/>
              </a:rPr>
              <a:t>Abstraction &amp; Orchestration</a:t>
            </a:r>
            <a:endParaRPr kumimoji="0" lang="en-US" sz="900" b="1" i="0" u="none" strike="noStrike" kern="0" cap="none" spc="0" normalizeH="0" baseline="0" noProof="0">
              <a:ln>
                <a:noFill/>
              </a:ln>
              <a:solidFill>
                <a:srgbClr val="141313">
                  <a:lumMod val="75000"/>
                  <a:lumOff val="25000"/>
                </a:srgbClr>
              </a:solidFill>
              <a:effectLst/>
              <a:uLnTx/>
              <a:uFillTx/>
              <a:latin typeface="Arial"/>
              <a:ea typeface="+mn-ea"/>
              <a:cs typeface="+mn-cs"/>
            </a:endParaRPr>
          </a:p>
        </p:txBody>
      </p:sp>
      <p:sp>
        <p:nvSpPr>
          <p:cNvPr id="700" name="Rounded Rectangle 699"/>
          <p:cNvSpPr/>
          <p:nvPr/>
        </p:nvSpPr>
        <p:spPr>
          <a:xfrm>
            <a:off x="3561844" y="3979765"/>
            <a:ext cx="1807288" cy="175022"/>
          </a:xfrm>
          <a:prstGeom prst="roundRect">
            <a:avLst/>
          </a:prstGeom>
          <a:solidFill>
            <a:srgbClr val="E2A429">
              <a:lumMod val="40000"/>
              <a:lumOff val="6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141313">
                    <a:lumMod val="75000"/>
                    <a:lumOff val="25000"/>
                  </a:srgbClr>
                </a:solidFill>
                <a:effectLst/>
                <a:uLnTx/>
                <a:uFillTx/>
                <a:latin typeface="Arial"/>
                <a:ea typeface="+mn-ea"/>
                <a:cs typeface="+mn-cs"/>
              </a:rPr>
              <a:t>Abstraction &amp; Orchestration</a:t>
            </a:r>
            <a:endParaRPr kumimoji="0" lang="en-US" sz="900" b="1" i="0" u="none" strike="noStrike" kern="0" cap="none" spc="0" normalizeH="0" baseline="0" noProof="0">
              <a:ln>
                <a:noFill/>
              </a:ln>
              <a:solidFill>
                <a:srgbClr val="141313">
                  <a:lumMod val="75000"/>
                  <a:lumOff val="25000"/>
                </a:srgbClr>
              </a:solidFill>
              <a:effectLst/>
              <a:uLnTx/>
              <a:uFillTx/>
              <a:latin typeface="Arial"/>
              <a:ea typeface="+mn-ea"/>
              <a:cs typeface="+mn-cs"/>
            </a:endParaRPr>
          </a:p>
        </p:txBody>
      </p:sp>
      <p:sp>
        <p:nvSpPr>
          <p:cNvPr id="701" name="Rounded Rectangle 700"/>
          <p:cNvSpPr/>
          <p:nvPr/>
        </p:nvSpPr>
        <p:spPr>
          <a:xfrm>
            <a:off x="6050908" y="3979765"/>
            <a:ext cx="1807288" cy="175022"/>
          </a:xfrm>
          <a:prstGeom prst="roundRect">
            <a:avLst/>
          </a:prstGeom>
          <a:solidFill>
            <a:srgbClr val="E2A429">
              <a:lumMod val="40000"/>
              <a:lumOff val="6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141313">
                    <a:lumMod val="75000"/>
                    <a:lumOff val="25000"/>
                  </a:srgbClr>
                </a:solidFill>
                <a:effectLst/>
                <a:uLnTx/>
                <a:uFillTx/>
                <a:latin typeface="Arial"/>
                <a:ea typeface="+mn-ea"/>
                <a:cs typeface="+mn-cs"/>
              </a:rPr>
              <a:t>Abstraction &amp; Orchestration</a:t>
            </a:r>
            <a:endParaRPr kumimoji="0" lang="en-US" sz="900" b="1" i="0" u="none" strike="noStrike" kern="0" cap="none" spc="0" normalizeH="0" baseline="0" noProof="0">
              <a:ln>
                <a:noFill/>
              </a:ln>
              <a:solidFill>
                <a:srgbClr val="141313">
                  <a:lumMod val="75000"/>
                  <a:lumOff val="25000"/>
                </a:srgbClr>
              </a:solidFill>
              <a:effectLst/>
              <a:uLnTx/>
              <a:uFillTx/>
              <a:latin typeface="Arial"/>
              <a:ea typeface="+mn-ea"/>
              <a:cs typeface="+mn-cs"/>
            </a:endParaRPr>
          </a:p>
        </p:txBody>
      </p:sp>
      <p:sp>
        <p:nvSpPr>
          <p:cNvPr id="702" name="TextBox 701"/>
          <p:cNvSpPr txBox="1"/>
          <p:nvPr/>
        </p:nvSpPr>
        <p:spPr>
          <a:xfrm>
            <a:off x="6521179" y="4380535"/>
            <a:ext cx="787961" cy="246221"/>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0000"/>
                </a:solidFill>
                <a:effectLst/>
                <a:uLnTx/>
                <a:uFillTx/>
              </a:rPr>
              <a:t>Domain-3</a:t>
            </a:r>
            <a:endParaRPr kumimoji="0" lang="en-US" sz="1000" b="1" i="0" u="none" strike="noStrike" kern="0" cap="none" spc="0" normalizeH="0" baseline="0" noProof="0" smtClean="0">
              <a:ln>
                <a:noFill/>
              </a:ln>
              <a:solidFill>
                <a:srgbClr val="000000"/>
              </a:solidFill>
              <a:effectLst/>
              <a:uLnTx/>
              <a:uFillTx/>
            </a:endParaRPr>
          </a:p>
        </p:txBody>
      </p:sp>
      <p:sp>
        <p:nvSpPr>
          <p:cNvPr id="703" name="TextBox 702"/>
          <p:cNvSpPr txBox="1"/>
          <p:nvPr/>
        </p:nvSpPr>
        <p:spPr>
          <a:xfrm flipH="1">
            <a:off x="7740338" y="5476625"/>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704" name="Rounded Rectangle 703"/>
          <p:cNvSpPr/>
          <p:nvPr/>
        </p:nvSpPr>
        <p:spPr>
          <a:xfrm>
            <a:off x="3507156" y="2595398"/>
            <a:ext cx="1807288" cy="175022"/>
          </a:xfrm>
          <a:prstGeom prst="roundRect">
            <a:avLst/>
          </a:prstGeom>
          <a:solidFill>
            <a:srgbClr val="E2A429">
              <a:lumMod val="40000"/>
              <a:lumOff val="6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141313">
                    <a:lumMod val="75000"/>
                    <a:lumOff val="25000"/>
                  </a:srgbClr>
                </a:solidFill>
                <a:effectLst/>
                <a:uLnTx/>
                <a:uFillTx/>
                <a:latin typeface="Arial"/>
                <a:ea typeface="+mn-ea"/>
                <a:cs typeface="+mn-cs"/>
              </a:rPr>
              <a:t>Abstraction &amp; Orchestration</a:t>
            </a:r>
            <a:endParaRPr kumimoji="0" lang="en-US" sz="900" b="1" i="0" u="none" strike="noStrike" kern="0" cap="none" spc="0" normalizeH="0" baseline="0" noProof="0">
              <a:ln>
                <a:noFill/>
              </a:ln>
              <a:solidFill>
                <a:srgbClr val="141313">
                  <a:lumMod val="75000"/>
                  <a:lumOff val="25000"/>
                </a:srgbClr>
              </a:solidFill>
              <a:effectLst/>
              <a:uLnTx/>
              <a:uFillTx/>
              <a:latin typeface="Arial"/>
              <a:ea typeface="+mn-ea"/>
              <a:cs typeface="+mn-cs"/>
            </a:endParaRPr>
          </a:p>
        </p:txBody>
      </p:sp>
      <p:grpSp>
        <p:nvGrpSpPr>
          <p:cNvPr id="705" name="Group 163"/>
          <p:cNvGrpSpPr/>
          <p:nvPr/>
        </p:nvGrpSpPr>
        <p:grpSpPr>
          <a:xfrm>
            <a:off x="6146122" y="1090441"/>
            <a:ext cx="2435472" cy="586346"/>
            <a:chOff x="665675" y="5514195"/>
            <a:chExt cx="2177235" cy="586344"/>
          </a:xfrm>
        </p:grpSpPr>
        <p:sp>
          <p:nvSpPr>
            <p:cNvPr id="706" name="Oval 705"/>
            <p:cNvSpPr/>
            <p:nvPr/>
          </p:nvSpPr>
          <p:spPr>
            <a:xfrm>
              <a:off x="665675" y="5712202"/>
              <a:ext cx="152400" cy="15239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707" name="TextBox 706"/>
            <p:cNvSpPr txBox="1"/>
            <p:nvPr/>
          </p:nvSpPr>
          <p:spPr>
            <a:xfrm>
              <a:off x="817338" y="5694500"/>
              <a:ext cx="2025572" cy="24622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(Network Internal)</a:t>
              </a:r>
              <a:endParaRPr kumimoji="0" lang="en-US" sz="1000" b="0" i="0" u="none" strike="noStrike" kern="0" cap="none" spc="0" normalizeH="0" baseline="0" noProof="0" smtClean="0">
                <a:ln>
                  <a:noFill/>
                </a:ln>
                <a:solidFill>
                  <a:srgbClr val="000000"/>
                </a:solidFill>
                <a:effectLst/>
                <a:uLnTx/>
                <a:uFillTx/>
              </a:endParaRPr>
            </a:p>
          </p:txBody>
        </p:sp>
        <p:sp>
          <p:nvSpPr>
            <p:cNvPr id="708" name="Oval 707"/>
            <p:cNvSpPr/>
            <p:nvPr/>
          </p:nvSpPr>
          <p:spPr>
            <a:xfrm>
              <a:off x="665675" y="5878033"/>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Verdana"/>
                  <a:cs typeface="+mn-cs"/>
                </a:rPr>
                <a:t>1</a:t>
              </a: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709" name="TextBox 708"/>
            <p:cNvSpPr txBox="1"/>
            <p:nvPr/>
          </p:nvSpPr>
          <p:spPr>
            <a:xfrm>
              <a:off x="827584" y="5854319"/>
              <a:ext cx="1388943" cy="24622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EndPoint</a:t>
              </a:r>
              <a:endParaRPr kumimoji="0" lang="en-US" sz="1000" b="0" i="0" u="none" strike="noStrike" kern="0" cap="none" spc="0" normalizeH="0" baseline="0" noProof="0" smtClean="0">
                <a:ln>
                  <a:noFill/>
                </a:ln>
                <a:solidFill>
                  <a:srgbClr val="000000"/>
                </a:solidFill>
                <a:effectLst/>
                <a:uLnTx/>
                <a:uFillTx/>
              </a:endParaRPr>
            </a:p>
          </p:txBody>
        </p:sp>
        <p:sp>
          <p:nvSpPr>
            <p:cNvPr id="710" name="Oval 709"/>
            <p:cNvSpPr/>
            <p:nvPr/>
          </p:nvSpPr>
          <p:spPr>
            <a:xfrm>
              <a:off x="665675" y="5542105"/>
              <a:ext cx="152400" cy="152400"/>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711" name="TextBox 710"/>
            <p:cNvSpPr txBox="1"/>
            <p:nvPr/>
          </p:nvSpPr>
          <p:spPr>
            <a:xfrm>
              <a:off x="827584" y="5514195"/>
              <a:ext cx="1875487" cy="24622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(Network Edge)</a:t>
              </a:r>
              <a:endParaRPr kumimoji="0" lang="en-US" sz="1000" b="0" i="0" u="none" strike="noStrike" kern="0" cap="none" spc="0" normalizeH="0" baseline="0" noProof="0" smtClean="0">
                <a:ln>
                  <a:noFill/>
                </a:ln>
                <a:solidFill>
                  <a:srgbClr val="000000"/>
                </a:solidFill>
                <a:effectLst/>
                <a:uLnTx/>
                <a:uFillTx/>
              </a:endParaRPr>
            </a:p>
          </p:txBody>
        </p:sp>
      </p:grpSp>
      <p:sp>
        <p:nvSpPr>
          <p:cNvPr id="712" name="TextBox 711"/>
          <p:cNvSpPr txBox="1"/>
          <p:nvPr/>
        </p:nvSpPr>
        <p:spPr>
          <a:xfrm>
            <a:off x="123593" y="1064610"/>
            <a:ext cx="3285606" cy="1015663"/>
          </a:xfrm>
          <a:prstGeom prst="rect">
            <a:avLst/>
          </a:prstGeom>
          <a:noFill/>
        </p:spPr>
        <p:txBody>
          <a:bodyPr wrap="square" rtlCol="0">
            <a:spAutoFit/>
          </a:bodyPr>
          <a:lstStyle/>
          <a:p>
            <a:pPr marL="271463" marR="0" lvl="0" indent="-271463" defTabSz="457200" eaLnBrk="1" fontAlgn="auto" latinLnBrk="0" hangingPunct="1">
              <a:lnSpc>
                <a:spcPct val="100000"/>
              </a:lnSpc>
              <a:spcBef>
                <a:spcPts val="0"/>
              </a:spcBef>
              <a:spcAft>
                <a:spcPts val="0"/>
              </a:spcAft>
              <a:buClrTx/>
              <a:buSzTx/>
              <a:buFontTx/>
              <a:buChar char="-"/>
              <a:tabLst/>
              <a:defRPr/>
            </a:pPr>
            <a:r>
              <a:rPr kumimoji="0" lang="it-IT" sz="1000" b="0" i="0" u="none" strike="noStrike" kern="0" cap="none" spc="0" normalizeH="0" baseline="0" noProof="0" smtClean="0">
                <a:ln>
                  <a:noFill/>
                </a:ln>
                <a:solidFill>
                  <a:srgbClr val="000000"/>
                </a:solidFill>
                <a:effectLst/>
                <a:uLnTx/>
                <a:uFillTx/>
              </a:rPr>
              <a:t>3 Provider domains (</a:t>
            </a:r>
            <a:r>
              <a:rPr kumimoji="0" lang="it-IT" sz="1000" b="0" i="0" u="none" strike="noStrike" kern="0" cap="none" spc="0" normalizeH="0" baseline="0" noProof="0" smtClean="0">
                <a:ln>
                  <a:noFill/>
                </a:ln>
                <a:solidFill>
                  <a:srgbClr val="0033CC"/>
                </a:solidFill>
                <a:effectLst/>
                <a:uLnTx/>
                <a:uFillTx/>
              </a:rPr>
              <a:t>Blue</a:t>
            </a:r>
            <a:r>
              <a:rPr kumimoji="0" lang="it-IT" sz="1000" b="0" i="0" u="none" strike="noStrike" kern="0" cap="none" spc="0" normalizeH="0" baseline="0" noProof="0" smtClean="0">
                <a:ln>
                  <a:noFill/>
                </a:ln>
                <a:solidFill>
                  <a:srgbClr val="000000"/>
                </a:solidFill>
                <a:effectLst/>
                <a:uLnTx/>
                <a:uFillTx/>
              </a:rPr>
              <a:t>)</a:t>
            </a:r>
          </a:p>
          <a:p>
            <a:pPr marL="271463" marR="0" lvl="0" indent="-271463" defTabSz="457200" eaLnBrk="1" fontAlgn="auto" latinLnBrk="0" hangingPunct="1">
              <a:lnSpc>
                <a:spcPct val="100000"/>
              </a:lnSpc>
              <a:spcBef>
                <a:spcPts val="0"/>
              </a:spcBef>
              <a:spcAft>
                <a:spcPts val="0"/>
              </a:spcAft>
              <a:buClrTx/>
              <a:buSzTx/>
              <a:buFontTx/>
              <a:buChar char="-"/>
              <a:tabLst/>
              <a:defRPr/>
            </a:pPr>
            <a:r>
              <a:rPr kumimoji="0" lang="it-IT" sz="1000" b="0" i="0" u="none" strike="noStrike" kern="0" cap="none" spc="0" normalizeH="0" baseline="0" noProof="0" smtClean="0">
                <a:ln>
                  <a:noFill/>
                </a:ln>
                <a:solidFill>
                  <a:srgbClr val="000000"/>
                </a:solidFill>
                <a:effectLst/>
                <a:uLnTx/>
                <a:uFillTx/>
              </a:rPr>
              <a:t>2 Customer domains (</a:t>
            </a:r>
            <a:r>
              <a:rPr kumimoji="0" lang="it-IT" sz="1000" b="0" i="0" u="none" strike="noStrike" kern="0" cap="none" spc="0" normalizeH="0" baseline="0" noProof="0" smtClean="0">
                <a:ln>
                  <a:noFill/>
                </a:ln>
                <a:solidFill>
                  <a:srgbClr val="C00000"/>
                </a:solidFill>
                <a:effectLst/>
                <a:uLnTx/>
                <a:uFillTx/>
              </a:rPr>
              <a:t>Red</a:t>
            </a:r>
            <a:r>
              <a:rPr kumimoji="0" lang="it-IT" sz="1000" b="0" i="0" u="none" strike="noStrike" kern="0" cap="none" spc="0" normalizeH="0" baseline="0" noProof="0" smtClean="0">
                <a:ln>
                  <a:noFill/>
                </a:ln>
                <a:solidFill>
                  <a:srgbClr val="000000"/>
                </a:solidFill>
                <a:effectLst/>
                <a:uLnTx/>
                <a:uFillTx/>
              </a:rPr>
              <a:t> and </a:t>
            </a:r>
            <a:r>
              <a:rPr kumimoji="0" lang="it-IT" sz="1000" b="0" i="0" u="none" strike="noStrike" kern="0" cap="none" spc="0" normalizeH="0" baseline="0" noProof="0" smtClean="0">
                <a:ln>
                  <a:noFill/>
                </a:ln>
                <a:solidFill>
                  <a:srgbClr val="00B050"/>
                </a:solidFill>
                <a:effectLst/>
                <a:uLnTx/>
                <a:uFillTx/>
              </a:rPr>
              <a:t>Green</a:t>
            </a:r>
            <a:r>
              <a:rPr kumimoji="0" lang="it-IT" sz="1000" b="0" i="0" u="none" strike="noStrike" kern="0" cap="none" spc="0" normalizeH="0" baseline="0" noProof="0" smtClean="0">
                <a:ln>
                  <a:noFill/>
                </a:ln>
                <a:solidFill>
                  <a:srgbClr val="000000"/>
                </a:solidFill>
                <a:effectLst/>
                <a:uLnTx/>
                <a:uFillTx/>
              </a:rPr>
              <a:t>)</a:t>
            </a:r>
          </a:p>
          <a:p>
            <a:pPr marL="271463" marR="0" lvl="0" indent="-271463" defTabSz="457200" eaLnBrk="1" fontAlgn="auto" latinLnBrk="0" hangingPunct="1">
              <a:lnSpc>
                <a:spcPct val="100000"/>
              </a:lnSpc>
              <a:spcBef>
                <a:spcPts val="0"/>
              </a:spcBef>
              <a:spcAft>
                <a:spcPts val="0"/>
              </a:spcAft>
              <a:buClrTx/>
              <a:buSzTx/>
              <a:buFontTx/>
              <a:buChar char="-"/>
              <a:tabLst/>
              <a:defRPr/>
            </a:pPr>
            <a:r>
              <a:rPr kumimoji="0" lang="it-IT" sz="1000" b="0" i="0" u="none" strike="noStrike" kern="0" cap="none" spc="0" normalizeH="0" baseline="0" noProof="0" smtClean="0">
                <a:ln>
                  <a:noFill/>
                </a:ln>
                <a:solidFill>
                  <a:srgbClr val="000000"/>
                </a:solidFill>
                <a:effectLst/>
                <a:uLnTx/>
                <a:uFillTx/>
              </a:rPr>
              <a:t>All UNI interfaces are ETH (e.g. 10GE)</a:t>
            </a:r>
          </a:p>
          <a:p>
            <a:pPr marL="271463" marR="0" lvl="0" indent="-271463" defTabSz="457200" eaLnBrk="1" fontAlgn="auto" latinLnBrk="0" hangingPunct="1">
              <a:lnSpc>
                <a:spcPct val="100000"/>
              </a:lnSpc>
              <a:spcBef>
                <a:spcPts val="0"/>
              </a:spcBef>
              <a:spcAft>
                <a:spcPts val="0"/>
              </a:spcAft>
              <a:buClrTx/>
              <a:buSzTx/>
              <a:buFontTx/>
              <a:buChar char="-"/>
              <a:tabLst/>
              <a:defRPr/>
            </a:pPr>
            <a:r>
              <a:rPr kumimoji="0" lang="it-IT" sz="1000" b="0" i="0" u="none" strike="noStrike" kern="0" cap="none" spc="0" normalizeH="0" baseline="0" noProof="0" smtClean="0">
                <a:ln>
                  <a:noFill/>
                </a:ln>
                <a:solidFill>
                  <a:srgbClr val="000000"/>
                </a:solidFill>
                <a:effectLst/>
                <a:uLnTx/>
                <a:uFillTx/>
              </a:rPr>
              <a:t>NNI interfaces are OTU (e.g. 100G OTN)</a:t>
            </a:r>
          </a:p>
          <a:p>
            <a:pPr marL="271463" marR="0" lvl="0" indent="-271463" defTabSz="457200" eaLnBrk="1" fontAlgn="auto" latinLnBrk="0" hangingPunct="1">
              <a:lnSpc>
                <a:spcPct val="100000"/>
              </a:lnSpc>
              <a:spcBef>
                <a:spcPts val="0"/>
              </a:spcBef>
              <a:spcAft>
                <a:spcPts val="0"/>
              </a:spcAft>
              <a:buClrTx/>
              <a:buSzTx/>
              <a:buFontTx/>
              <a:buChar char="-"/>
              <a:tabLst/>
              <a:defRPr/>
            </a:pPr>
            <a:r>
              <a:rPr kumimoji="0" lang="it-IT" sz="1000" b="0" i="0" u="none" strike="noStrike" kern="0" cap="none" spc="0" normalizeH="0" baseline="0" noProof="0" smtClean="0">
                <a:ln>
                  <a:noFill/>
                </a:ln>
                <a:solidFill>
                  <a:srgbClr val="000000"/>
                </a:solidFill>
                <a:effectLst/>
                <a:uLnTx/>
                <a:uFillTx/>
              </a:rPr>
              <a:t>All UNI devices are ODU+ETH switch capable</a:t>
            </a:r>
          </a:p>
          <a:p>
            <a:pPr marL="271463" marR="0" lvl="0" indent="-271463" defTabSz="457200" eaLnBrk="1" fontAlgn="auto" latinLnBrk="0" hangingPunct="1">
              <a:lnSpc>
                <a:spcPct val="100000"/>
              </a:lnSpc>
              <a:spcBef>
                <a:spcPts val="0"/>
              </a:spcBef>
              <a:spcAft>
                <a:spcPts val="0"/>
              </a:spcAft>
              <a:buClrTx/>
              <a:buSzTx/>
              <a:buFontTx/>
              <a:buChar char="-"/>
              <a:tabLst/>
              <a:defRPr/>
            </a:pPr>
            <a:r>
              <a:rPr kumimoji="0" lang="it-IT" sz="1000" b="0" i="0" u="none" strike="noStrike" kern="0" cap="none" spc="0" normalizeH="0" baseline="0" noProof="0" smtClean="0">
                <a:ln>
                  <a:noFill/>
                </a:ln>
                <a:solidFill>
                  <a:srgbClr val="000000"/>
                </a:solidFill>
                <a:effectLst/>
                <a:uLnTx/>
                <a:uFillTx/>
              </a:rPr>
              <a:t>Internal devicesare only ODU switch capable</a:t>
            </a:r>
          </a:p>
        </p:txBody>
      </p:sp>
      <p:sp>
        <p:nvSpPr>
          <p:cNvPr id="198" name="Slide Number Placeholder 197"/>
          <p:cNvSpPr>
            <a:spLocks noGrp="1"/>
          </p:cNvSpPr>
          <p:nvPr>
            <p:ph type="sldNum" sz="quarter" idx="4"/>
          </p:nvPr>
        </p:nvSpPr>
        <p:spPr/>
        <p:txBody>
          <a:bodyPr/>
          <a:lstStyle/>
          <a:p>
            <a:fld id="{95FB27F1-C2FE-E646-9E41-8F3092BBAFAE}" type="slidenum">
              <a:rPr lang="en-US" smtClean="0"/>
              <a:pPr/>
              <a:t>38</a:t>
            </a:fld>
            <a:endParaRPr lang="en-US"/>
          </a:p>
        </p:txBody>
      </p:sp>
      <p:sp>
        <p:nvSpPr>
          <p:cNvPr id="199" name="Footer Placeholder 198"/>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41254027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Domain-1 TAPI Context Topology</a:t>
            </a:r>
            <a:endParaRPr lang="en-US"/>
          </a:p>
        </p:txBody>
      </p:sp>
      <p:sp>
        <p:nvSpPr>
          <p:cNvPr id="269" name="Rectangle 268"/>
          <p:cNvSpPr/>
          <p:nvPr/>
        </p:nvSpPr>
        <p:spPr>
          <a:xfrm>
            <a:off x="2601100" y="2233234"/>
            <a:ext cx="2066487" cy="2971800"/>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270" name="Oval 269"/>
          <p:cNvSpPr/>
          <p:nvPr/>
        </p:nvSpPr>
        <p:spPr>
          <a:xfrm>
            <a:off x="3056092" y="3926900"/>
            <a:ext cx="1230495" cy="1049533"/>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D1-o</a:t>
            </a:r>
          </a:p>
        </p:txBody>
      </p:sp>
      <p:sp>
        <p:nvSpPr>
          <p:cNvPr id="271" name="Oval 270"/>
          <p:cNvSpPr/>
          <p:nvPr/>
        </p:nvSpPr>
        <p:spPr>
          <a:xfrm>
            <a:off x="3044797" y="2690433"/>
            <a:ext cx="1230495" cy="1049533"/>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D1-e</a:t>
            </a:r>
          </a:p>
        </p:txBody>
      </p:sp>
      <p:sp>
        <p:nvSpPr>
          <p:cNvPr id="272" name="Oval 271"/>
          <p:cNvSpPr/>
          <p:nvPr/>
        </p:nvSpPr>
        <p:spPr>
          <a:xfrm>
            <a:off x="2524901" y="270767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73" name="Oval 272"/>
          <p:cNvSpPr/>
          <p:nvPr/>
        </p:nvSpPr>
        <p:spPr>
          <a:xfrm>
            <a:off x="2533987" y="293249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2</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74" name="Oval 273"/>
          <p:cNvSpPr/>
          <p:nvPr/>
        </p:nvSpPr>
        <p:spPr>
          <a:xfrm>
            <a:off x="4503892" y="427798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5</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75" name="Oval 274"/>
          <p:cNvSpPr/>
          <p:nvPr/>
        </p:nvSpPr>
        <p:spPr>
          <a:xfrm>
            <a:off x="4515187" y="453188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6</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76" name="Oval 275"/>
          <p:cNvSpPr/>
          <p:nvPr/>
        </p:nvSpPr>
        <p:spPr>
          <a:xfrm>
            <a:off x="2533987" y="317249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3</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77" name="Oval 276"/>
          <p:cNvSpPr/>
          <p:nvPr/>
        </p:nvSpPr>
        <p:spPr>
          <a:xfrm>
            <a:off x="2533987" y="3407491"/>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4</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78" name="TextBox 277"/>
          <p:cNvSpPr txBox="1"/>
          <p:nvPr/>
        </p:nvSpPr>
        <p:spPr>
          <a:xfrm>
            <a:off x="3056093" y="293249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79" name="TextBox 278"/>
          <p:cNvSpPr txBox="1"/>
          <p:nvPr/>
        </p:nvSpPr>
        <p:spPr>
          <a:xfrm>
            <a:off x="3295986" y="273297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80" name="TextBox 279"/>
          <p:cNvSpPr txBox="1"/>
          <p:nvPr/>
        </p:nvSpPr>
        <p:spPr>
          <a:xfrm>
            <a:off x="4134188" y="454453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81" name="TextBox 280"/>
          <p:cNvSpPr txBox="1"/>
          <p:nvPr/>
        </p:nvSpPr>
        <p:spPr>
          <a:xfrm>
            <a:off x="3056093" y="3407491"/>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82" name="TextBox 281"/>
          <p:cNvSpPr txBox="1"/>
          <p:nvPr/>
        </p:nvSpPr>
        <p:spPr>
          <a:xfrm>
            <a:off x="2979893" y="317293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83" name="Straight Connector 282"/>
          <p:cNvCxnSpPr>
            <a:stCxn id="279" idx="2"/>
            <a:endCxn id="272" idx="6"/>
          </p:cNvCxnSpPr>
          <p:nvPr/>
        </p:nvCxnSpPr>
        <p:spPr>
          <a:xfrm flipH="1" flipV="1">
            <a:off x="2829701" y="2783873"/>
            <a:ext cx="466285"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84" name="Straight Connector 283"/>
          <p:cNvCxnSpPr>
            <a:stCxn id="278" idx="2"/>
            <a:endCxn id="273" idx="6"/>
          </p:cNvCxnSpPr>
          <p:nvPr/>
        </p:nvCxnSpPr>
        <p:spPr>
          <a:xfrm flipH="1">
            <a:off x="2838787" y="2996039"/>
            <a:ext cx="217306"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85" name="Straight Connector 284"/>
          <p:cNvCxnSpPr>
            <a:stCxn id="282" idx="2"/>
            <a:endCxn id="276" idx="6"/>
          </p:cNvCxnSpPr>
          <p:nvPr/>
        </p:nvCxnSpPr>
        <p:spPr>
          <a:xfrm flipH="1">
            <a:off x="2838787" y="3236486"/>
            <a:ext cx="141106" cy="12206"/>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86" name="Straight Connector 285"/>
          <p:cNvCxnSpPr>
            <a:stCxn id="274" idx="2"/>
            <a:endCxn id="291" idx="6"/>
          </p:cNvCxnSpPr>
          <p:nvPr/>
        </p:nvCxnSpPr>
        <p:spPr>
          <a:xfrm flipH="1">
            <a:off x="4362786" y="4354180"/>
            <a:ext cx="141106" cy="0"/>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87" name="Straight Connector 286"/>
          <p:cNvCxnSpPr>
            <a:stCxn id="275" idx="2"/>
            <a:endCxn id="280" idx="6"/>
          </p:cNvCxnSpPr>
          <p:nvPr/>
        </p:nvCxnSpPr>
        <p:spPr>
          <a:xfrm flipH="1">
            <a:off x="4286587" y="4608086"/>
            <a:ext cx="228600" cy="0"/>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88" name="Straight Connector 287"/>
          <p:cNvCxnSpPr>
            <a:stCxn id="277" idx="6"/>
            <a:endCxn id="281" idx="2"/>
          </p:cNvCxnSpPr>
          <p:nvPr/>
        </p:nvCxnSpPr>
        <p:spPr>
          <a:xfrm flipV="1">
            <a:off x="2838787" y="3471038"/>
            <a:ext cx="217306" cy="126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89" name="Oval 288"/>
          <p:cNvSpPr/>
          <p:nvPr/>
        </p:nvSpPr>
        <p:spPr>
          <a:xfrm>
            <a:off x="2829701" y="2482401"/>
            <a:ext cx="1685486" cy="2722632"/>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290" name="TextBox 289"/>
          <p:cNvSpPr txBox="1"/>
          <p:nvPr/>
        </p:nvSpPr>
        <p:spPr>
          <a:xfrm>
            <a:off x="3524587" y="2461833"/>
            <a:ext cx="365806"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smtClean="0">
                <a:ln>
                  <a:noFill/>
                </a:ln>
                <a:solidFill>
                  <a:srgbClr val="FF9900"/>
                </a:solidFill>
                <a:effectLst/>
                <a:uLnTx/>
                <a:uFillTx/>
              </a:rPr>
              <a:t>D1</a:t>
            </a:r>
          </a:p>
        </p:txBody>
      </p:sp>
      <p:sp>
        <p:nvSpPr>
          <p:cNvPr id="291" name="TextBox 290"/>
          <p:cNvSpPr txBox="1"/>
          <p:nvPr/>
        </p:nvSpPr>
        <p:spPr>
          <a:xfrm>
            <a:off x="4210387" y="429063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92" name="Content Placeholder 196"/>
          <p:cNvSpPr txBox="1">
            <a:spLocks/>
          </p:cNvSpPr>
          <p:nvPr/>
        </p:nvSpPr>
        <p:spPr>
          <a:xfrm>
            <a:off x="171956" y="1089137"/>
            <a:ext cx="8610600" cy="893243"/>
          </a:xfrm>
          <a:prstGeom prst="rect">
            <a:avLst/>
          </a:prstGeom>
        </p:spPr>
        <p:txBody>
          <a:bodyPr vert="horz" lIns="91440" tIns="45720" rIns="91440" bIns="45720" rtlCol="0">
            <a:normAutofit fontScale="62500" lnSpcReduction="20000"/>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This slide depicts the complete Topology exposed by domain-controller 1 to the multi-domain-controller</a:t>
            </a:r>
            <a:r>
              <a:rPr kumimoji="0" lang="en-US" sz="2000" b="0" i="0" u="none" strike="noStrike" kern="1200" cap="none" spc="0" normalizeH="0" baseline="0" noProof="0" smtClean="0">
                <a:ln>
                  <a:noFill/>
                </a:ln>
                <a:solidFill>
                  <a:srgbClr val="FF0000"/>
                </a:solidFill>
                <a:effectLst/>
                <a:uLnTx/>
                <a:uFillTx/>
                <a:latin typeface="Arial"/>
                <a:ea typeface="+mn-ea"/>
                <a:cs typeface="+mn-cs"/>
              </a:rPr>
              <a: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It is assumed that the </a:t>
            </a:r>
            <a:r>
              <a:rPr kumimoji="0" lang="en-US" sz="2000" b="0" i="0" u="none" strike="noStrike" kern="1200" cap="none" spc="0" normalizeH="0" baseline="0" noProof="0" smtClean="0">
                <a:ln>
                  <a:noFill/>
                </a:ln>
                <a:solidFill>
                  <a:srgbClr val="FF0000"/>
                </a:solidFill>
                <a:effectLst/>
                <a:uLnTx/>
                <a:uFillTx/>
                <a:latin typeface="Arial"/>
                <a:ea typeface="+mn-ea"/>
                <a:cs typeface="+mn-cs"/>
              </a:rPr>
              <a:t>exposed TAPI-Context Topology is a 2 </a:t>
            </a:r>
            <a:r>
              <a:rPr kumimoji="0" lang="en-US" sz="2000" b="0" i="1" u="none" strike="noStrike" kern="1200" cap="none" spc="0" normalizeH="0" baseline="0" noProof="0" smtClean="0">
                <a:ln>
                  <a:noFill/>
                </a:ln>
                <a:solidFill>
                  <a:srgbClr val="FF0000"/>
                </a:solidFill>
                <a:effectLst/>
                <a:uLnTx/>
                <a:uFillTx/>
                <a:latin typeface="Arial"/>
                <a:ea typeface="+mn-ea"/>
                <a:cs typeface="+mn-cs"/>
              </a:rPr>
              <a:t>Node</a:t>
            </a:r>
            <a:r>
              <a:rPr kumimoji="0" lang="en-US" sz="2000" b="0" i="0" u="none" strike="noStrike" kern="1200" cap="none" spc="0" normalizeH="0" baseline="0" noProof="0" smtClean="0">
                <a:ln>
                  <a:noFill/>
                </a:ln>
                <a:solidFill>
                  <a:srgbClr val="FF0000"/>
                </a:solidFill>
                <a:effectLst/>
                <a:uLnTx/>
                <a:uFillTx/>
                <a:latin typeface="Arial"/>
                <a:ea typeface="+mn-ea"/>
                <a:cs typeface="+mn-cs"/>
              </a:rPr>
              <a:t> abstraction (1 per layer) of domain-controller ‘s internal Context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It is assumed that no Connectivity has been setup in the entire domain and this is the initial Topology view</a:t>
            </a:r>
            <a:endParaRPr kumimoji="0" lang="en-US" sz="2000" b="0" i="0" u="none" strike="noStrike" kern="1200" cap="none" spc="0" normalizeH="0" baseline="0" noProof="0" smtClean="0">
              <a:ln>
                <a:noFill/>
              </a:ln>
              <a:solidFill>
                <a:srgbClr val="FF0000"/>
              </a:solidFill>
              <a:effectLst/>
              <a:uLnTx/>
              <a:uFillTx/>
              <a:latin typeface="Arial"/>
              <a:ea typeface="+mn-ea"/>
              <a:cs typeface="+mn-cs"/>
            </a:endParaRPr>
          </a:p>
        </p:txBody>
      </p:sp>
      <p:sp>
        <p:nvSpPr>
          <p:cNvPr id="293" name="TextBox 292"/>
          <p:cNvSpPr txBox="1"/>
          <p:nvPr/>
        </p:nvSpPr>
        <p:spPr>
          <a:xfrm>
            <a:off x="2522692" y="2184834"/>
            <a:ext cx="127611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TAPI Context-1</a:t>
            </a:r>
          </a:p>
        </p:txBody>
      </p:sp>
      <p:sp>
        <p:nvSpPr>
          <p:cNvPr id="294" name="TextBox 293"/>
          <p:cNvSpPr txBox="1"/>
          <p:nvPr/>
        </p:nvSpPr>
        <p:spPr>
          <a:xfrm>
            <a:off x="3601360" y="363874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95" name="TextBox 294"/>
          <p:cNvSpPr txBox="1"/>
          <p:nvPr/>
        </p:nvSpPr>
        <p:spPr>
          <a:xfrm>
            <a:off x="3601360" y="385604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96" name="Straight Connector 295"/>
          <p:cNvCxnSpPr>
            <a:stCxn id="294" idx="4"/>
            <a:endCxn id="295" idx="0"/>
          </p:cNvCxnSpPr>
          <p:nvPr/>
        </p:nvCxnSpPr>
        <p:spPr>
          <a:xfrm>
            <a:off x="3671626" y="3768536"/>
            <a:ext cx="0" cy="87504"/>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297" name="TextBox 296"/>
          <p:cNvSpPr txBox="1"/>
          <p:nvPr/>
        </p:nvSpPr>
        <p:spPr>
          <a:xfrm>
            <a:off x="236692" y="5339812"/>
            <a:ext cx="6019800" cy="246221"/>
          </a:xfrm>
          <a:prstGeom prst="rect">
            <a:avLst/>
          </a:prstGeom>
          <a:noFill/>
        </p:spPr>
        <p:txBody>
          <a:bodyPr wrap="square"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FF0000"/>
                </a:solidFill>
                <a:effectLst/>
                <a:uLnTx/>
                <a:uFillTx/>
              </a:rPr>
              <a:t>*The multi-domain controller may have to invoke more than one retrieval API operation to get this view</a:t>
            </a:r>
          </a:p>
        </p:txBody>
      </p:sp>
      <p:cxnSp>
        <p:nvCxnSpPr>
          <p:cNvPr id="298" name="Straight Connector 297"/>
          <p:cNvCxnSpPr/>
          <p:nvPr/>
        </p:nvCxnSpPr>
        <p:spPr>
          <a:xfrm>
            <a:off x="8373330" y="2963571"/>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cxnSp>
        <p:nvCxnSpPr>
          <p:cNvPr id="299" name="Straight Connector 298"/>
          <p:cNvCxnSpPr>
            <a:endCxn id="324" idx="3"/>
          </p:cNvCxnSpPr>
          <p:nvPr/>
        </p:nvCxnSpPr>
        <p:spPr>
          <a:xfrm flipH="1">
            <a:off x="6740272" y="4148039"/>
            <a:ext cx="1010488" cy="0"/>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300" name="Oval 299"/>
          <p:cNvSpPr/>
          <p:nvPr/>
        </p:nvSpPr>
        <p:spPr>
          <a:xfrm>
            <a:off x="6104092" y="2809240"/>
            <a:ext cx="2193038" cy="1264598"/>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301" name="Rectangle 300"/>
          <p:cNvSpPr/>
          <p:nvPr/>
        </p:nvSpPr>
        <p:spPr>
          <a:xfrm>
            <a:off x="7659914" y="3278532"/>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D1-3</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302" name="Rectangle 301"/>
          <p:cNvSpPr/>
          <p:nvPr/>
        </p:nvSpPr>
        <p:spPr>
          <a:xfrm>
            <a:off x="6225344" y="3232982"/>
            <a:ext cx="455838"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D1-1</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303" name="Rectangle 302"/>
          <p:cNvSpPr/>
          <p:nvPr/>
        </p:nvSpPr>
        <p:spPr>
          <a:xfrm>
            <a:off x="6959238" y="3584603"/>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D1-2</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304" name="Rectangle 303"/>
          <p:cNvSpPr/>
          <p:nvPr/>
        </p:nvSpPr>
        <p:spPr>
          <a:xfrm>
            <a:off x="6959238" y="2930837"/>
            <a:ext cx="451266" cy="331137"/>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D1-4</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05" name="Straight Connector 304"/>
          <p:cNvCxnSpPr>
            <a:stCxn id="326" idx="6"/>
            <a:endCxn id="344" idx="3"/>
          </p:cNvCxnSpPr>
          <p:nvPr/>
        </p:nvCxnSpPr>
        <p:spPr>
          <a:xfrm flipV="1">
            <a:off x="6745514" y="3182261"/>
            <a:ext cx="164038" cy="126556"/>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06" name="Straight Connector 305"/>
          <p:cNvCxnSpPr>
            <a:stCxn id="343" idx="4"/>
            <a:endCxn id="328" idx="0"/>
          </p:cNvCxnSpPr>
          <p:nvPr/>
        </p:nvCxnSpPr>
        <p:spPr>
          <a:xfrm>
            <a:off x="7193264" y="3304046"/>
            <a:ext cx="0" cy="192494"/>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07" name="Straight Connector 306"/>
          <p:cNvCxnSpPr>
            <a:stCxn id="331" idx="3"/>
            <a:endCxn id="329" idx="6"/>
          </p:cNvCxnSpPr>
          <p:nvPr/>
        </p:nvCxnSpPr>
        <p:spPr>
          <a:xfrm flipH="1">
            <a:off x="7486466" y="3624426"/>
            <a:ext cx="129696" cy="8941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08" name="Straight Connector 307"/>
          <p:cNvCxnSpPr>
            <a:stCxn id="345" idx="5"/>
            <a:endCxn id="330" idx="2"/>
          </p:cNvCxnSpPr>
          <p:nvPr/>
        </p:nvCxnSpPr>
        <p:spPr>
          <a:xfrm>
            <a:off x="7447446" y="3204868"/>
            <a:ext cx="162782" cy="16884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309" name="Rectangle 308"/>
          <p:cNvSpPr/>
          <p:nvPr/>
        </p:nvSpPr>
        <p:spPr>
          <a:xfrm>
            <a:off x="5344380" y="3502338"/>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R-1</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10" name="Straight Connector 309"/>
          <p:cNvCxnSpPr>
            <a:stCxn id="318" idx="6"/>
            <a:endCxn id="319" idx="2"/>
          </p:cNvCxnSpPr>
          <p:nvPr/>
        </p:nvCxnSpPr>
        <p:spPr>
          <a:xfrm flipV="1">
            <a:off x="5871527" y="3550437"/>
            <a:ext cx="274290" cy="15427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311" name="Rectangle 310"/>
          <p:cNvSpPr/>
          <p:nvPr/>
        </p:nvSpPr>
        <p:spPr>
          <a:xfrm>
            <a:off x="7251294" y="4381192"/>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12" name="Straight Connector 311"/>
          <p:cNvCxnSpPr>
            <a:stCxn id="338" idx="0"/>
            <a:endCxn id="335" idx="0"/>
          </p:cNvCxnSpPr>
          <p:nvPr/>
        </p:nvCxnSpPr>
        <p:spPr>
          <a:xfrm flipH="1" flipV="1">
            <a:off x="7327494" y="3883338"/>
            <a:ext cx="169743" cy="437402"/>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313" name="TextBox 312"/>
          <p:cNvSpPr txBox="1"/>
          <p:nvPr/>
        </p:nvSpPr>
        <p:spPr>
          <a:xfrm>
            <a:off x="6604982" y="348689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4" name="Rectangle 313"/>
          <p:cNvSpPr/>
          <p:nvPr/>
        </p:nvSpPr>
        <p:spPr>
          <a:xfrm>
            <a:off x="5344380" y="3071475"/>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G-1</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15" name="Rectangle 314"/>
          <p:cNvSpPr/>
          <p:nvPr/>
        </p:nvSpPr>
        <p:spPr>
          <a:xfrm>
            <a:off x="6717894" y="4381192"/>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16" name="Straight Connector 315"/>
          <p:cNvCxnSpPr>
            <a:stCxn id="336" idx="0"/>
            <a:endCxn id="337" idx="0"/>
          </p:cNvCxnSpPr>
          <p:nvPr/>
        </p:nvCxnSpPr>
        <p:spPr>
          <a:xfrm flipH="1">
            <a:off x="6926007" y="3894529"/>
            <a:ext cx="172888" cy="41866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317" name="Straight Connector 316"/>
          <p:cNvCxnSpPr>
            <a:stCxn id="332" idx="2"/>
            <a:endCxn id="325" idx="6"/>
          </p:cNvCxnSpPr>
          <p:nvPr/>
        </p:nvCxnSpPr>
        <p:spPr>
          <a:xfrm flipH="1" flipV="1">
            <a:off x="5871527" y="3261977"/>
            <a:ext cx="274292" cy="3081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
        <p:nvSpPr>
          <p:cNvPr id="318" name="TextBox 317"/>
          <p:cNvSpPr txBox="1"/>
          <p:nvPr/>
        </p:nvSpPr>
        <p:spPr>
          <a:xfrm>
            <a:off x="5731633" y="3636693"/>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9" name="TextBox 318"/>
          <p:cNvSpPr txBox="1"/>
          <p:nvPr/>
        </p:nvSpPr>
        <p:spPr>
          <a:xfrm>
            <a:off x="6145817" y="348689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20" name="Oval 319"/>
          <p:cNvSpPr/>
          <p:nvPr/>
        </p:nvSpPr>
        <p:spPr>
          <a:xfrm>
            <a:off x="6926007" y="407639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21" name="Oval 320"/>
          <p:cNvSpPr/>
          <p:nvPr/>
        </p:nvSpPr>
        <p:spPr>
          <a:xfrm>
            <a:off x="7351090" y="407639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4</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322" name="Straight Connector 321"/>
          <p:cNvCxnSpPr>
            <a:stCxn id="323" idx="2"/>
          </p:cNvCxnSpPr>
          <p:nvPr/>
        </p:nvCxnSpPr>
        <p:spPr>
          <a:xfrm>
            <a:off x="6042977" y="2930838"/>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323" name="TextBox 322"/>
          <p:cNvSpPr txBox="1"/>
          <p:nvPr/>
        </p:nvSpPr>
        <p:spPr>
          <a:xfrm>
            <a:off x="5770024" y="2684617"/>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324" name="TextBox 323"/>
          <p:cNvSpPr txBox="1"/>
          <p:nvPr/>
        </p:nvSpPr>
        <p:spPr>
          <a:xfrm>
            <a:off x="6194366" y="4024928"/>
            <a:ext cx="545906" cy="246221"/>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325" name="TextBox 324"/>
          <p:cNvSpPr txBox="1"/>
          <p:nvPr/>
        </p:nvSpPr>
        <p:spPr>
          <a:xfrm>
            <a:off x="5731633" y="3193975"/>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26" name="TextBox 325"/>
          <p:cNvSpPr txBox="1"/>
          <p:nvPr/>
        </p:nvSpPr>
        <p:spPr>
          <a:xfrm>
            <a:off x="6604982" y="324392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27" name="TextBox 326"/>
          <p:cNvSpPr txBox="1"/>
          <p:nvPr/>
        </p:nvSpPr>
        <p:spPr>
          <a:xfrm>
            <a:off x="6888972" y="360530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28" name="TextBox 327"/>
          <p:cNvSpPr txBox="1"/>
          <p:nvPr/>
        </p:nvSpPr>
        <p:spPr>
          <a:xfrm>
            <a:off x="7122998" y="349654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29" name="TextBox 328"/>
          <p:cNvSpPr txBox="1"/>
          <p:nvPr/>
        </p:nvSpPr>
        <p:spPr>
          <a:xfrm>
            <a:off x="7345934" y="364894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0" name="TextBox 329"/>
          <p:cNvSpPr txBox="1"/>
          <p:nvPr/>
        </p:nvSpPr>
        <p:spPr>
          <a:xfrm>
            <a:off x="7610228" y="330881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1" name="TextBox 330"/>
          <p:cNvSpPr txBox="1"/>
          <p:nvPr/>
        </p:nvSpPr>
        <p:spPr>
          <a:xfrm>
            <a:off x="7595582" y="351364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2" name="TextBox 331"/>
          <p:cNvSpPr txBox="1"/>
          <p:nvPr/>
        </p:nvSpPr>
        <p:spPr>
          <a:xfrm>
            <a:off x="6145819" y="3229241"/>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3" name="TextBox 332"/>
          <p:cNvSpPr txBox="1"/>
          <p:nvPr/>
        </p:nvSpPr>
        <p:spPr>
          <a:xfrm>
            <a:off x="8051766" y="329278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4" name="TextBox 333"/>
          <p:cNvSpPr txBox="1"/>
          <p:nvPr/>
        </p:nvSpPr>
        <p:spPr>
          <a:xfrm>
            <a:off x="8051766" y="353547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5" name="TextBox 334"/>
          <p:cNvSpPr txBox="1"/>
          <p:nvPr/>
        </p:nvSpPr>
        <p:spPr>
          <a:xfrm>
            <a:off x="7251294" y="388333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6" name="TextBox 335"/>
          <p:cNvSpPr txBox="1"/>
          <p:nvPr/>
        </p:nvSpPr>
        <p:spPr>
          <a:xfrm>
            <a:off x="7022695" y="389452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7" name="TextBox 336"/>
          <p:cNvSpPr txBox="1"/>
          <p:nvPr/>
        </p:nvSpPr>
        <p:spPr>
          <a:xfrm>
            <a:off x="6856060" y="4313190"/>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8" name="TextBox 337"/>
          <p:cNvSpPr txBox="1"/>
          <p:nvPr/>
        </p:nvSpPr>
        <p:spPr>
          <a:xfrm>
            <a:off x="7427290" y="4320740"/>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9" name="TextBox 338"/>
          <p:cNvSpPr txBox="1"/>
          <p:nvPr/>
        </p:nvSpPr>
        <p:spPr>
          <a:xfrm>
            <a:off x="6780718" y="2560018"/>
            <a:ext cx="96500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Domain-1</a:t>
            </a:r>
            <a:endParaRPr kumimoji="0" lang="en-US" sz="1200" b="0" i="0" u="none" strike="noStrike" kern="0" cap="none" spc="0" normalizeH="0" baseline="0" noProof="0" smtClean="0">
              <a:ln>
                <a:noFill/>
              </a:ln>
              <a:solidFill>
                <a:srgbClr val="000000"/>
              </a:solidFill>
              <a:effectLst/>
              <a:uLnTx/>
              <a:uFillTx/>
            </a:endParaRPr>
          </a:p>
        </p:txBody>
      </p:sp>
      <p:sp>
        <p:nvSpPr>
          <p:cNvPr id="340" name="Oval 339"/>
          <p:cNvSpPr/>
          <p:nvPr/>
        </p:nvSpPr>
        <p:spPr>
          <a:xfrm>
            <a:off x="5953980" y="316763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1" name="Oval 340"/>
          <p:cNvSpPr/>
          <p:nvPr/>
        </p:nvSpPr>
        <p:spPr>
          <a:xfrm>
            <a:off x="5953980" y="356143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342" name="Straight Connector 341"/>
          <p:cNvCxnSpPr>
            <a:stCxn id="313" idx="6"/>
            <a:endCxn id="327" idx="2"/>
          </p:cNvCxnSpPr>
          <p:nvPr/>
        </p:nvCxnSpPr>
        <p:spPr>
          <a:xfrm>
            <a:off x="6745514" y="3551788"/>
            <a:ext cx="143458" cy="11841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343" name="TextBox 342"/>
          <p:cNvSpPr txBox="1"/>
          <p:nvPr/>
        </p:nvSpPr>
        <p:spPr>
          <a:xfrm>
            <a:off x="7122998" y="317425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4" name="TextBox 343"/>
          <p:cNvSpPr txBox="1"/>
          <p:nvPr/>
        </p:nvSpPr>
        <p:spPr>
          <a:xfrm>
            <a:off x="6888972" y="307147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5" name="TextBox 344"/>
          <p:cNvSpPr txBox="1"/>
          <p:nvPr/>
        </p:nvSpPr>
        <p:spPr>
          <a:xfrm>
            <a:off x="7327494" y="309408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6" name="TextBox 345"/>
          <p:cNvSpPr txBox="1"/>
          <p:nvPr/>
        </p:nvSpPr>
        <p:spPr>
          <a:xfrm>
            <a:off x="6324853" y="2232877"/>
            <a:ext cx="223535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Physical Box View (internal)</a:t>
            </a:r>
          </a:p>
        </p:txBody>
      </p:sp>
      <p:cxnSp>
        <p:nvCxnSpPr>
          <p:cNvPr id="347" name="Straight Connector 346"/>
          <p:cNvCxnSpPr>
            <a:stCxn id="333" idx="6"/>
          </p:cNvCxnSpPr>
          <p:nvPr/>
        </p:nvCxnSpPr>
        <p:spPr>
          <a:xfrm>
            <a:off x="8204165" y="3356335"/>
            <a:ext cx="416814" cy="17378"/>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cxnSp>
        <p:nvCxnSpPr>
          <p:cNvPr id="348" name="Straight Connector 347"/>
          <p:cNvCxnSpPr>
            <a:stCxn id="334" idx="6"/>
          </p:cNvCxnSpPr>
          <p:nvPr/>
        </p:nvCxnSpPr>
        <p:spPr>
          <a:xfrm>
            <a:off x="8204165" y="3599017"/>
            <a:ext cx="416814" cy="32023"/>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349" name="Oval 348"/>
          <p:cNvSpPr/>
          <p:nvPr/>
        </p:nvSpPr>
        <p:spPr>
          <a:xfrm>
            <a:off x="8297130" y="329421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5</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50" name="Oval 349"/>
          <p:cNvSpPr/>
          <p:nvPr/>
        </p:nvSpPr>
        <p:spPr>
          <a:xfrm>
            <a:off x="8297130" y="3540438"/>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6</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grpSp>
        <p:nvGrpSpPr>
          <p:cNvPr id="351" name="Group 350"/>
          <p:cNvGrpSpPr/>
          <p:nvPr/>
        </p:nvGrpSpPr>
        <p:grpSpPr>
          <a:xfrm>
            <a:off x="541492" y="2309433"/>
            <a:ext cx="1939057" cy="2914710"/>
            <a:chOff x="533400" y="1657350"/>
            <a:chExt cx="1939057" cy="2914710"/>
          </a:xfrm>
        </p:grpSpPr>
        <p:sp>
          <p:nvSpPr>
            <p:cNvPr id="352" name="Oval 351"/>
            <p:cNvSpPr/>
            <p:nvPr/>
          </p:nvSpPr>
          <p:spPr>
            <a:xfrm>
              <a:off x="609600" y="1851758"/>
              <a:ext cx="152400" cy="14754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353" name="TextBox 352"/>
            <p:cNvSpPr txBox="1"/>
            <p:nvPr/>
          </p:nvSpPr>
          <p:spPr>
            <a:xfrm>
              <a:off x="764664" y="1871296"/>
              <a:ext cx="170779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354" name="Oval 353"/>
            <p:cNvSpPr/>
            <p:nvPr/>
          </p:nvSpPr>
          <p:spPr>
            <a:xfrm>
              <a:off x="609600" y="2069022"/>
              <a:ext cx="152400" cy="147549"/>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355" name="TextBox 354"/>
            <p:cNvSpPr txBox="1"/>
            <p:nvPr/>
          </p:nvSpPr>
          <p:spPr>
            <a:xfrm>
              <a:off x="764663" y="2058326"/>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356" name="Oval 355"/>
            <p:cNvSpPr/>
            <p:nvPr/>
          </p:nvSpPr>
          <p:spPr>
            <a:xfrm>
              <a:off x="609600" y="1657350"/>
              <a:ext cx="152400" cy="147549"/>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357" name="TextBox 356"/>
            <p:cNvSpPr txBox="1"/>
            <p:nvPr/>
          </p:nvSpPr>
          <p:spPr>
            <a:xfrm>
              <a:off x="764663" y="1657350"/>
              <a:ext cx="170779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358" name="Straight Connector 357"/>
            <p:cNvCxnSpPr/>
            <p:nvPr/>
          </p:nvCxnSpPr>
          <p:spPr>
            <a:xfrm flipH="1">
              <a:off x="649408" y="3381246"/>
              <a:ext cx="216024" cy="142240"/>
            </a:xfrm>
            <a:prstGeom prst="line">
              <a:avLst/>
            </a:prstGeom>
            <a:noFill/>
            <a:ln w="28575" cap="flat" cmpd="sng" algn="ctr">
              <a:solidFill>
                <a:srgbClr val="0033CC"/>
              </a:solidFill>
              <a:prstDash val="solid"/>
              <a:headEnd type="none" w="med" len="sm"/>
              <a:tailEnd type="none" w="med" len="sm"/>
            </a:ln>
            <a:effectLst/>
          </p:spPr>
        </p:cxnSp>
        <p:sp>
          <p:nvSpPr>
            <p:cNvPr id="359" name="TextBox 358"/>
            <p:cNvSpPr txBox="1"/>
            <p:nvPr/>
          </p:nvSpPr>
          <p:spPr>
            <a:xfrm>
              <a:off x="984350" y="3330329"/>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360" name="Straight Connector 359"/>
            <p:cNvCxnSpPr/>
            <p:nvPr/>
          </p:nvCxnSpPr>
          <p:spPr>
            <a:xfrm flipH="1">
              <a:off x="607848" y="3673664"/>
              <a:ext cx="216024" cy="142240"/>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361" name="TextBox 360"/>
            <p:cNvSpPr txBox="1"/>
            <p:nvPr/>
          </p:nvSpPr>
          <p:spPr>
            <a:xfrm>
              <a:off x="950683" y="3622747"/>
              <a:ext cx="139597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362" name="Straight Connector 361"/>
            <p:cNvCxnSpPr/>
            <p:nvPr/>
          </p:nvCxnSpPr>
          <p:spPr>
            <a:xfrm flipH="1">
              <a:off x="650476" y="3171114"/>
              <a:ext cx="216024" cy="142240"/>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63" name="TextBox 362"/>
            <p:cNvSpPr txBox="1"/>
            <p:nvPr/>
          </p:nvSpPr>
          <p:spPr>
            <a:xfrm>
              <a:off x="977524" y="3091172"/>
              <a:ext cx="827856"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364" name="Oval 363"/>
            <p:cNvSpPr/>
            <p:nvPr/>
          </p:nvSpPr>
          <p:spPr>
            <a:xfrm>
              <a:off x="533400" y="2509048"/>
              <a:ext cx="457200" cy="256006"/>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ndParaRPr>
            </a:p>
          </p:txBody>
        </p:sp>
        <p:sp>
          <p:nvSpPr>
            <p:cNvPr id="365" name="Oval 364"/>
            <p:cNvSpPr/>
            <p:nvPr/>
          </p:nvSpPr>
          <p:spPr>
            <a:xfrm>
              <a:off x="533400" y="2822440"/>
              <a:ext cx="457200" cy="256006"/>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66" name="TextBox 365"/>
            <p:cNvSpPr txBox="1"/>
            <p:nvPr/>
          </p:nvSpPr>
          <p:spPr>
            <a:xfrm>
              <a:off x="990600" y="2509048"/>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367" name="TextBox 366"/>
            <p:cNvSpPr txBox="1"/>
            <p:nvPr/>
          </p:nvSpPr>
          <p:spPr>
            <a:xfrm>
              <a:off x="990600" y="2810264"/>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368" name="TextBox 367"/>
            <p:cNvSpPr txBox="1"/>
            <p:nvPr/>
          </p:nvSpPr>
          <p:spPr>
            <a:xfrm>
              <a:off x="764663" y="2239189"/>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369" name="Rectangle 368"/>
            <p:cNvSpPr/>
            <p:nvPr/>
          </p:nvSpPr>
          <p:spPr>
            <a:xfrm>
              <a:off x="621196" y="226748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370" name="Straight Connector 369"/>
            <p:cNvCxnSpPr/>
            <p:nvPr/>
          </p:nvCxnSpPr>
          <p:spPr>
            <a:xfrm>
              <a:off x="621196" y="3939676"/>
              <a:ext cx="287696" cy="88091"/>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371" name="Straight Connector 370"/>
            <p:cNvCxnSpPr/>
            <p:nvPr/>
          </p:nvCxnSpPr>
          <p:spPr>
            <a:xfrm>
              <a:off x="621196" y="4088421"/>
              <a:ext cx="287696" cy="66813"/>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372" name="TextBox 371"/>
            <p:cNvSpPr txBox="1"/>
            <p:nvPr/>
          </p:nvSpPr>
          <p:spPr>
            <a:xfrm>
              <a:off x="967740" y="3939676"/>
              <a:ext cx="102250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cxnSp>
          <p:nvCxnSpPr>
            <p:cNvPr id="373" name="Straight Connector 372"/>
            <p:cNvCxnSpPr/>
            <p:nvPr/>
          </p:nvCxnSpPr>
          <p:spPr>
            <a:xfrm>
              <a:off x="607848" y="4332630"/>
              <a:ext cx="287696" cy="88091"/>
            </a:xfrm>
            <a:prstGeom prst="line">
              <a:avLst/>
            </a:prstGeom>
            <a:noFill/>
            <a:ln w="38100" cap="flat" cmpd="sng" algn="ctr">
              <a:solidFill>
                <a:srgbClr val="0000FF"/>
              </a:solidFill>
              <a:prstDash val="solid"/>
            </a:ln>
            <a:effectLst>
              <a:outerShdw blurRad="40000" dist="20000" dir="5400000" rotWithShape="0">
                <a:srgbClr val="000000">
                  <a:alpha val="38000"/>
                </a:srgbClr>
              </a:outerShdw>
            </a:effectLst>
          </p:spPr>
        </p:cxnSp>
        <p:sp>
          <p:nvSpPr>
            <p:cNvPr id="374" name="TextBox 373"/>
            <p:cNvSpPr txBox="1"/>
            <p:nvPr/>
          </p:nvSpPr>
          <p:spPr>
            <a:xfrm>
              <a:off x="990600" y="4171950"/>
              <a:ext cx="1022502"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Connectivity Service</a:t>
              </a:r>
              <a:endParaRPr kumimoji="0" lang="en-US" sz="1000" b="0" i="0" u="none" strike="noStrike" kern="0" cap="none" spc="0" normalizeH="0" baseline="0" noProof="0" smtClean="0">
                <a:ln>
                  <a:noFill/>
                </a:ln>
                <a:solidFill>
                  <a:srgbClr val="000000"/>
                </a:solidFill>
                <a:effectLst/>
                <a:uLnTx/>
                <a:uFillTx/>
              </a:endParaRPr>
            </a:p>
          </p:txBody>
        </p:sp>
      </p:grpSp>
      <p:sp>
        <p:nvSpPr>
          <p:cNvPr id="375" name="TextBox 374"/>
          <p:cNvSpPr txBox="1"/>
          <p:nvPr/>
        </p:nvSpPr>
        <p:spPr>
          <a:xfrm>
            <a:off x="8100377" y="2732979"/>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NNI</a:t>
            </a:r>
            <a:endParaRPr kumimoji="0" lang="en-US" sz="1000" b="1" i="0" u="none" strike="noStrike" kern="0" cap="none" spc="0" normalizeH="0" baseline="0" noProof="0" smtClean="0">
              <a:ln>
                <a:noFill/>
              </a:ln>
              <a:solidFill>
                <a:srgbClr val="00B0F0"/>
              </a:solidFill>
              <a:effectLst/>
              <a:uLnTx/>
              <a:uFillTx/>
            </a:endParaRPr>
          </a:p>
        </p:txBody>
      </p:sp>
      <p:sp>
        <p:nvSpPr>
          <p:cNvPr id="110" name="Slide Number Placeholder 109"/>
          <p:cNvSpPr>
            <a:spLocks noGrp="1"/>
          </p:cNvSpPr>
          <p:nvPr>
            <p:ph type="sldNum" sz="quarter" idx="4"/>
          </p:nvPr>
        </p:nvSpPr>
        <p:spPr/>
        <p:txBody>
          <a:bodyPr/>
          <a:lstStyle/>
          <a:p>
            <a:fld id="{95FB27F1-C2FE-E646-9E41-8F3092BBAFAE}" type="slidenum">
              <a:rPr lang="en-US" smtClean="0"/>
              <a:pPr/>
              <a:t>39</a:t>
            </a:fld>
            <a:endParaRPr lang="en-US"/>
          </a:p>
        </p:txBody>
      </p:sp>
      <p:sp>
        <p:nvSpPr>
          <p:cNvPr id="111" name="Footer Placeholder 110"/>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5322586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Transport SDN - Motivation</a:t>
            </a:r>
            <a:r>
              <a:rPr lang="en-GB"/>
              <a:t/>
            </a:r>
            <a:br>
              <a:rPr lang="en-GB"/>
            </a:br>
            <a:endParaRPr lang="en-GB"/>
          </a:p>
        </p:txBody>
      </p:sp>
      <p:sp>
        <p:nvSpPr>
          <p:cNvPr id="3" name="Slide Number Placeholder 2"/>
          <p:cNvSpPr>
            <a:spLocks noGrp="1"/>
          </p:cNvSpPr>
          <p:nvPr>
            <p:ph type="sldNum" sz="quarter" idx="4"/>
          </p:nvPr>
        </p:nvSpPr>
        <p:spPr/>
        <p:txBody>
          <a:bodyPr/>
          <a:lstStyle/>
          <a:p>
            <a:fld id="{95FB27F1-C2FE-E646-9E41-8F3092BBAFAE}" type="slidenum">
              <a:rPr lang="en-US" smtClean="0"/>
              <a:pPr/>
              <a:t>4</a:t>
            </a:fld>
            <a:endParaRPr lang="en-US"/>
          </a:p>
        </p:txBody>
      </p:sp>
      <p:sp>
        <p:nvSpPr>
          <p:cNvPr id="4" name="Footer Placeholder 3"/>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3462953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Domain-2 TAPI Context Topology</a:t>
            </a:r>
            <a:endParaRPr lang="en-US"/>
          </a:p>
        </p:txBody>
      </p:sp>
      <p:sp>
        <p:nvSpPr>
          <p:cNvPr id="228" name="Content Placeholder 196"/>
          <p:cNvSpPr txBox="1">
            <a:spLocks/>
          </p:cNvSpPr>
          <p:nvPr/>
        </p:nvSpPr>
        <p:spPr>
          <a:xfrm>
            <a:off x="294483" y="1079443"/>
            <a:ext cx="8447611" cy="976344"/>
          </a:xfrm>
          <a:prstGeom prst="rect">
            <a:avLst/>
          </a:prstGeom>
        </p:spPr>
        <p:txBody>
          <a:bodyPr vert="horz" lIns="91440" tIns="45720" rIns="91440" bIns="45720" rtlCol="0">
            <a:normAutofit fontScale="62500" lnSpcReduction="20000"/>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This slide depicts the complete Topology exposed by domain-controller 2 to the multi-domain-controller</a:t>
            </a:r>
            <a:r>
              <a:rPr kumimoji="0" lang="en-US" sz="2000" b="0" i="0" u="none" strike="noStrike" kern="1200" cap="none" spc="0" normalizeH="0" baseline="0" noProof="0" smtClean="0">
                <a:ln>
                  <a:noFill/>
                </a:ln>
                <a:solidFill>
                  <a:srgbClr val="FF0000"/>
                </a:solidFill>
                <a:effectLst/>
                <a:uLnTx/>
                <a:uFillTx/>
                <a:latin typeface="Arial"/>
                <a:ea typeface="+mn-ea"/>
                <a:cs typeface="+mn-cs"/>
              </a:rPr>
              <a: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It is assumed that the </a:t>
            </a:r>
            <a:r>
              <a:rPr kumimoji="0" lang="en-US" sz="2000" b="0" i="0" u="none" strike="noStrike" kern="1200" cap="none" spc="0" normalizeH="0" baseline="0" noProof="0" smtClean="0">
                <a:ln>
                  <a:noFill/>
                </a:ln>
                <a:solidFill>
                  <a:srgbClr val="FF0000"/>
                </a:solidFill>
                <a:effectLst/>
                <a:uLnTx/>
                <a:uFillTx/>
                <a:latin typeface="Arial"/>
                <a:ea typeface="+mn-ea"/>
                <a:cs typeface="+mn-cs"/>
              </a:rPr>
              <a:t>exposed TAPI Context Topology is same as the domain-controller’s internal Context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It is assumed that no Connectivity has been setup in the entire domain and this is the initial Topology view</a:t>
            </a:r>
          </a:p>
        </p:txBody>
      </p:sp>
      <p:sp>
        <p:nvSpPr>
          <p:cNvPr id="229" name="Rectangle 228"/>
          <p:cNvSpPr/>
          <p:nvPr/>
        </p:nvSpPr>
        <p:spPr>
          <a:xfrm>
            <a:off x="2602262" y="2507013"/>
            <a:ext cx="2743201" cy="2859849"/>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230" name="Oval 229"/>
          <p:cNvSpPr/>
          <p:nvPr/>
        </p:nvSpPr>
        <p:spPr>
          <a:xfrm>
            <a:off x="4202463" y="4294850"/>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D2-3o</a:t>
            </a:r>
          </a:p>
        </p:txBody>
      </p:sp>
      <p:sp>
        <p:nvSpPr>
          <p:cNvPr id="231" name="Oval 230"/>
          <p:cNvSpPr/>
          <p:nvPr/>
        </p:nvSpPr>
        <p:spPr>
          <a:xfrm>
            <a:off x="3607051" y="4885443"/>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D2-2o</a:t>
            </a:r>
          </a:p>
        </p:txBody>
      </p:sp>
      <p:sp>
        <p:nvSpPr>
          <p:cNvPr id="232" name="Oval 231"/>
          <p:cNvSpPr/>
          <p:nvPr/>
        </p:nvSpPr>
        <p:spPr>
          <a:xfrm>
            <a:off x="2449863" y="469053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6.D2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33" name="Oval 232"/>
          <p:cNvSpPr/>
          <p:nvPr/>
        </p:nvSpPr>
        <p:spPr>
          <a:xfrm>
            <a:off x="2449863" y="4448971"/>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5</a:t>
            </a:r>
            <a:r>
              <a:rPr kumimoji="0" lang="en-US" sz="600" b="1" i="0" u="none" strike="noStrike" kern="1200" cap="none" spc="0" normalizeH="0" baseline="0" noProof="0" smtClean="0">
                <a:ln>
                  <a:noFill/>
                </a:ln>
                <a:solidFill>
                  <a:srgbClr val="000000"/>
                </a:solidFill>
                <a:effectLst/>
                <a:uLnTx/>
                <a:uFillTx/>
                <a:latin typeface="Arial"/>
                <a:ea typeface="+mn-ea"/>
                <a:cs typeface="+mn-cs"/>
              </a:rPr>
              <a:t>.D2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34" name="Oval 233"/>
          <p:cNvSpPr/>
          <p:nvPr/>
        </p:nvSpPr>
        <p:spPr>
          <a:xfrm>
            <a:off x="5193063" y="469053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35" name="Oval 234"/>
          <p:cNvSpPr/>
          <p:nvPr/>
        </p:nvSpPr>
        <p:spPr>
          <a:xfrm>
            <a:off x="5193063" y="4494988"/>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7.D2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36" name="Oval 235"/>
          <p:cNvSpPr/>
          <p:nvPr/>
        </p:nvSpPr>
        <p:spPr>
          <a:xfrm>
            <a:off x="3041307" y="4227475"/>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D2-1o</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237" name="TextBox 236"/>
          <p:cNvSpPr txBox="1"/>
          <p:nvPr/>
        </p:nvSpPr>
        <p:spPr>
          <a:xfrm>
            <a:off x="3618918" y="431765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38" name="TextBox 237"/>
          <p:cNvSpPr txBox="1"/>
          <p:nvPr/>
        </p:nvSpPr>
        <p:spPr>
          <a:xfrm>
            <a:off x="3500472" y="451759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39" name="TextBox 238"/>
          <p:cNvSpPr txBox="1"/>
          <p:nvPr/>
        </p:nvSpPr>
        <p:spPr>
          <a:xfrm>
            <a:off x="4217109" y="452007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40" name="TextBox 239"/>
          <p:cNvSpPr txBox="1"/>
          <p:nvPr/>
        </p:nvSpPr>
        <p:spPr>
          <a:xfrm>
            <a:off x="4202463" y="431408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41" name="TextBox 240"/>
          <p:cNvSpPr txBox="1"/>
          <p:nvPr/>
        </p:nvSpPr>
        <p:spPr>
          <a:xfrm>
            <a:off x="4061931" y="484293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42" name="TextBox 241"/>
          <p:cNvSpPr txBox="1"/>
          <p:nvPr/>
        </p:nvSpPr>
        <p:spPr>
          <a:xfrm>
            <a:off x="3674997" y="486608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43" name="Straight Connector 242"/>
          <p:cNvCxnSpPr>
            <a:stCxn id="238" idx="4"/>
            <a:endCxn id="242" idx="1"/>
          </p:cNvCxnSpPr>
          <p:nvPr/>
        </p:nvCxnSpPr>
        <p:spPr>
          <a:xfrm>
            <a:off x="3570738" y="4647388"/>
            <a:ext cx="124839" cy="23770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244" name="Straight Connector 243"/>
          <p:cNvCxnSpPr>
            <a:stCxn id="241" idx="7"/>
            <a:endCxn id="239" idx="4"/>
          </p:cNvCxnSpPr>
          <p:nvPr/>
        </p:nvCxnSpPr>
        <p:spPr>
          <a:xfrm flipV="1">
            <a:off x="4181883" y="4649867"/>
            <a:ext cx="105492" cy="21207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245" name="Straight Connector 244"/>
          <p:cNvCxnSpPr>
            <a:stCxn id="237" idx="6"/>
            <a:endCxn id="240" idx="2"/>
          </p:cNvCxnSpPr>
          <p:nvPr/>
        </p:nvCxnSpPr>
        <p:spPr>
          <a:xfrm flipV="1">
            <a:off x="3759450" y="4378978"/>
            <a:ext cx="443013" cy="3570"/>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246" name="TextBox 245"/>
          <p:cNvSpPr txBox="1"/>
          <p:nvPr/>
        </p:nvSpPr>
        <p:spPr>
          <a:xfrm>
            <a:off x="2986863" y="437866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47" name="TextBox 246"/>
          <p:cNvSpPr txBox="1"/>
          <p:nvPr/>
        </p:nvSpPr>
        <p:spPr>
          <a:xfrm>
            <a:off x="3607051" y="507153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48" name="TextBox 247"/>
          <p:cNvSpPr txBox="1"/>
          <p:nvPr/>
        </p:nvSpPr>
        <p:spPr>
          <a:xfrm>
            <a:off x="4786008" y="442791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49" name="TextBox 248"/>
          <p:cNvSpPr txBox="1"/>
          <p:nvPr/>
        </p:nvSpPr>
        <p:spPr>
          <a:xfrm>
            <a:off x="4126264" y="505455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50" name="Straight Connector 249"/>
          <p:cNvCxnSpPr>
            <a:stCxn id="247" idx="2"/>
            <a:endCxn id="232" idx="6"/>
          </p:cNvCxnSpPr>
          <p:nvPr/>
        </p:nvCxnSpPr>
        <p:spPr>
          <a:xfrm flipH="1" flipV="1">
            <a:off x="2754663" y="4766730"/>
            <a:ext cx="852388" cy="368347"/>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51" name="Straight Connector 250"/>
          <p:cNvCxnSpPr>
            <a:stCxn id="246" idx="2"/>
            <a:endCxn id="233" idx="6"/>
          </p:cNvCxnSpPr>
          <p:nvPr/>
        </p:nvCxnSpPr>
        <p:spPr>
          <a:xfrm flipH="1">
            <a:off x="2754663" y="4442209"/>
            <a:ext cx="232200" cy="82962"/>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52" name="Straight Connector 251"/>
          <p:cNvCxnSpPr>
            <a:stCxn id="234" idx="2"/>
            <a:endCxn id="249" idx="6"/>
          </p:cNvCxnSpPr>
          <p:nvPr/>
        </p:nvCxnSpPr>
        <p:spPr>
          <a:xfrm flipH="1">
            <a:off x="4278663" y="4766730"/>
            <a:ext cx="914400" cy="351372"/>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53" name="Straight Connector 252"/>
          <p:cNvCxnSpPr>
            <a:stCxn id="235" idx="2"/>
            <a:endCxn id="248" idx="6"/>
          </p:cNvCxnSpPr>
          <p:nvPr/>
        </p:nvCxnSpPr>
        <p:spPr>
          <a:xfrm flipH="1" flipV="1">
            <a:off x="4938407" y="4491459"/>
            <a:ext cx="254656" cy="79729"/>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54" name="TextBox 253"/>
          <p:cNvSpPr txBox="1"/>
          <p:nvPr/>
        </p:nvSpPr>
        <p:spPr>
          <a:xfrm>
            <a:off x="3759450" y="4024749"/>
            <a:ext cx="38023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9900"/>
                </a:solidFill>
                <a:effectLst/>
                <a:uLnTx/>
                <a:uFillTx/>
              </a:rPr>
              <a:t>D2</a:t>
            </a:r>
          </a:p>
        </p:txBody>
      </p:sp>
      <p:sp>
        <p:nvSpPr>
          <p:cNvPr id="255" name="Oval 254"/>
          <p:cNvSpPr/>
          <p:nvPr/>
        </p:nvSpPr>
        <p:spPr>
          <a:xfrm>
            <a:off x="2830863" y="4004730"/>
            <a:ext cx="2235824" cy="1314843"/>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256" name="TextBox 255"/>
          <p:cNvSpPr txBox="1"/>
          <p:nvPr/>
        </p:nvSpPr>
        <p:spPr>
          <a:xfrm>
            <a:off x="2621544" y="2534814"/>
            <a:ext cx="127611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TAPI Context-2</a:t>
            </a:r>
          </a:p>
        </p:txBody>
      </p:sp>
      <p:sp>
        <p:nvSpPr>
          <p:cNvPr id="257" name="TextBox 256"/>
          <p:cNvSpPr txBox="1"/>
          <p:nvPr/>
        </p:nvSpPr>
        <p:spPr>
          <a:xfrm>
            <a:off x="244784" y="5598757"/>
            <a:ext cx="6019800" cy="246221"/>
          </a:xfrm>
          <a:prstGeom prst="rect">
            <a:avLst/>
          </a:prstGeom>
          <a:noFill/>
        </p:spPr>
        <p:txBody>
          <a:bodyPr wrap="square"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FF0000"/>
                </a:solidFill>
                <a:effectLst/>
                <a:uLnTx/>
                <a:uFillTx/>
              </a:rPr>
              <a:t>*The multi-domain controller may have to invoke more than one retrieval API operation to get this view</a:t>
            </a:r>
          </a:p>
        </p:txBody>
      </p:sp>
      <p:cxnSp>
        <p:nvCxnSpPr>
          <p:cNvPr id="258" name="Straight Connector 257"/>
          <p:cNvCxnSpPr/>
          <p:nvPr/>
        </p:nvCxnSpPr>
        <p:spPr>
          <a:xfrm>
            <a:off x="6085915" y="3478414"/>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cxnSp>
        <p:nvCxnSpPr>
          <p:cNvPr id="259" name="Straight Connector 258"/>
          <p:cNvCxnSpPr/>
          <p:nvPr/>
        </p:nvCxnSpPr>
        <p:spPr>
          <a:xfrm>
            <a:off x="8453476" y="3538118"/>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260" name="Oval 259"/>
          <p:cNvSpPr/>
          <p:nvPr/>
        </p:nvSpPr>
        <p:spPr>
          <a:xfrm>
            <a:off x="6183663" y="3341323"/>
            <a:ext cx="2193038" cy="1267152"/>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261" name="Rectangle 260"/>
          <p:cNvSpPr/>
          <p:nvPr/>
        </p:nvSpPr>
        <p:spPr>
          <a:xfrm>
            <a:off x="7667825" y="3675754"/>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1000" kern="0" smtClean="0">
                <a:solidFill>
                  <a:srgbClr val="000000"/>
                </a:solidFill>
                <a:latin typeface="Arial"/>
              </a:rPr>
              <a:t>D</a:t>
            </a:r>
            <a:r>
              <a:rPr kumimoji="0" lang="it-IT" sz="1000" b="0" i="0" u="none" strike="noStrike" kern="0" cap="none" spc="0" normalizeH="0" baseline="0" noProof="0" smtClean="0">
                <a:ln>
                  <a:noFill/>
                </a:ln>
                <a:solidFill>
                  <a:srgbClr val="000000"/>
                </a:solidFill>
                <a:effectLst/>
                <a:uLnTx/>
                <a:uFillTx/>
                <a:latin typeface="Arial"/>
                <a:ea typeface="+mn-ea"/>
                <a:cs typeface="+mn-cs"/>
              </a:rPr>
              <a:t>2-3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262" name="Rectangle 261"/>
          <p:cNvSpPr/>
          <p:nvPr/>
        </p:nvSpPr>
        <p:spPr>
          <a:xfrm>
            <a:off x="6398011" y="3673054"/>
            <a:ext cx="455838"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900" kern="0" smtClean="0">
                <a:solidFill>
                  <a:srgbClr val="000000"/>
                </a:solidFill>
                <a:latin typeface="Arial"/>
              </a:rPr>
              <a:t>D</a:t>
            </a:r>
            <a:r>
              <a:rPr kumimoji="0" lang="it-IT" sz="900" b="0" i="0" u="none" strike="noStrike" kern="0" cap="none" spc="0" normalizeH="0" baseline="0" noProof="0" smtClean="0">
                <a:ln>
                  <a:noFill/>
                </a:ln>
                <a:solidFill>
                  <a:srgbClr val="000000"/>
                </a:solidFill>
                <a:effectLst/>
                <a:uLnTx/>
                <a:uFillTx/>
                <a:latin typeface="Arial"/>
                <a:ea typeface="+mn-ea"/>
                <a:cs typeface="+mn-cs"/>
              </a:rPr>
              <a:t>2-1</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263" name="Rectangle 262"/>
          <p:cNvSpPr/>
          <p:nvPr/>
        </p:nvSpPr>
        <p:spPr>
          <a:xfrm>
            <a:off x="7020179" y="4113860"/>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1000" kern="0" smtClean="0">
                <a:solidFill>
                  <a:srgbClr val="000000"/>
                </a:solidFill>
                <a:latin typeface="Arial"/>
              </a:rPr>
              <a:t>D</a:t>
            </a:r>
            <a:r>
              <a:rPr kumimoji="0" lang="it-IT" sz="1000" b="0" i="0" u="none" strike="noStrike" kern="0" cap="none" spc="0" normalizeH="0" baseline="0" noProof="0" smtClean="0">
                <a:ln>
                  <a:noFill/>
                </a:ln>
                <a:solidFill>
                  <a:srgbClr val="000000"/>
                </a:solidFill>
                <a:effectLst/>
                <a:uLnTx/>
                <a:uFillTx/>
                <a:latin typeface="Arial"/>
                <a:ea typeface="+mn-ea"/>
                <a:cs typeface="+mn-cs"/>
              </a:rPr>
              <a:t>2-2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264" name="Straight Connector 263"/>
          <p:cNvCxnSpPr>
            <a:stCxn id="269" idx="6"/>
            <a:endCxn id="272" idx="2"/>
          </p:cNvCxnSpPr>
          <p:nvPr/>
        </p:nvCxnSpPr>
        <p:spPr>
          <a:xfrm>
            <a:off x="6924115" y="3762001"/>
            <a:ext cx="693709" cy="0"/>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265" name="Straight Connector 264"/>
          <p:cNvCxnSpPr>
            <a:stCxn id="267" idx="5"/>
            <a:endCxn id="270" idx="2"/>
          </p:cNvCxnSpPr>
          <p:nvPr/>
        </p:nvCxnSpPr>
        <p:spPr>
          <a:xfrm>
            <a:off x="6763003" y="4099942"/>
            <a:ext cx="207490" cy="74433"/>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266" name="Straight Connector 265"/>
          <p:cNvCxnSpPr>
            <a:stCxn id="273" idx="3"/>
            <a:endCxn id="271" idx="6"/>
          </p:cNvCxnSpPr>
          <p:nvPr/>
        </p:nvCxnSpPr>
        <p:spPr>
          <a:xfrm flipH="1">
            <a:off x="7548046" y="4112519"/>
            <a:ext cx="230890" cy="71328"/>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267" name="TextBox 266"/>
          <p:cNvSpPr txBox="1"/>
          <p:nvPr/>
        </p:nvSpPr>
        <p:spPr>
          <a:xfrm>
            <a:off x="6643051" y="398915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68" name="TextBox 267"/>
          <p:cNvSpPr txBox="1"/>
          <p:nvPr/>
        </p:nvSpPr>
        <p:spPr>
          <a:xfrm>
            <a:off x="6318484" y="379963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69" name="TextBox 268"/>
          <p:cNvSpPr txBox="1"/>
          <p:nvPr/>
        </p:nvSpPr>
        <p:spPr>
          <a:xfrm>
            <a:off x="6783583" y="369710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70" name="TextBox 269"/>
          <p:cNvSpPr txBox="1"/>
          <p:nvPr/>
        </p:nvSpPr>
        <p:spPr>
          <a:xfrm>
            <a:off x="6970493" y="410947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71" name="TextBox 270"/>
          <p:cNvSpPr txBox="1"/>
          <p:nvPr/>
        </p:nvSpPr>
        <p:spPr>
          <a:xfrm>
            <a:off x="7407514" y="411895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72" name="TextBox 271"/>
          <p:cNvSpPr txBox="1"/>
          <p:nvPr/>
        </p:nvSpPr>
        <p:spPr>
          <a:xfrm>
            <a:off x="7617824" y="369710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73" name="TextBox 272"/>
          <p:cNvSpPr txBox="1"/>
          <p:nvPr/>
        </p:nvSpPr>
        <p:spPr>
          <a:xfrm>
            <a:off x="7758356" y="400173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74" name="TextBox 273"/>
          <p:cNvSpPr txBox="1"/>
          <p:nvPr/>
        </p:nvSpPr>
        <p:spPr>
          <a:xfrm>
            <a:off x="6943979" y="434477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75" name="TextBox 274"/>
          <p:cNvSpPr txBox="1"/>
          <p:nvPr/>
        </p:nvSpPr>
        <p:spPr>
          <a:xfrm>
            <a:off x="8059680" y="379963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76" name="TextBox 275"/>
          <p:cNvSpPr txBox="1"/>
          <p:nvPr/>
        </p:nvSpPr>
        <p:spPr>
          <a:xfrm>
            <a:off x="7417965" y="434582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77" name="TextBox 276"/>
          <p:cNvSpPr txBox="1"/>
          <p:nvPr/>
        </p:nvSpPr>
        <p:spPr>
          <a:xfrm>
            <a:off x="6470883" y="2538693"/>
            <a:ext cx="223535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Physical Box View (internal)</a:t>
            </a:r>
          </a:p>
        </p:txBody>
      </p:sp>
      <p:sp>
        <p:nvSpPr>
          <p:cNvPr id="278" name="TextBox 277"/>
          <p:cNvSpPr txBox="1"/>
          <p:nvPr/>
        </p:nvSpPr>
        <p:spPr>
          <a:xfrm>
            <a:off x="6783583" y="3068214"/>
            <a:ext cx="96500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Domain-2</a:t>
            </a:r>
            <a:endParaRPr kumimoji="0" lang="en-US" sz="1200" b="0" i="0" u="none" strike="noStrike" kern="0" cap="none" spc="0" normalizeH="0" baseline="0" noProof="0" smtClean="0">
              <a:ln>
                <a:noFill/>
              </a:ln>
              <a:solidFill>
                <a:srgbClr val="000000"/>
              </a:solidFill>
              <a:effectLst/>
              <a:uLnTx/>
              <a:uFillTx/>
            </a:endParaRPr>
          </a:p>
        </p:txBody>
      </p:sp>
      <p:cxnSp>
        <p:nvCxnSpPr>
          <p:cNvPr id="279" name="Straight Connector 278"/>
          <p:cNvCxnSpPr/>
          <p:nvPr/>
        </p:nvCxnSpPr>
        <p:spPr>
          <a:xfrm>
            <a:off x="5934870" y="3861346"/>
            <a:ext cx="416814" cy="13229"/>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cxnSp>
        <p:nvCxnSpPr>
          <p:cNvPr id="280" name="Straight Connector 279"/>
          <p:cNvCxnSpPr>
            <a:endCxn id="274" idx="1"/>
          </p:cNvCxnSpPr>
          <p:nvPr/>
        </p:nvCxnSpPr>
        <p:spPr>
          <a:xfrm>
            <a:off x="5934870" y="4118950"/>
            <a:ext cx="1031427" cy="244432"/>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cxnSp>
        <p:nvCxnSpPr>
          <p:cNvPr id="281" name="Straight Connector 280"/>
          <p:cNvCxnSpPr>
            <a:endCxn id="275" idx="6"/>
          </p:cNvCxnSpPr>
          <p:nvPr/>
        </p:nvCxnSpPr>
        <p:spPr>
          <a:xfrm flipH="1" flipV="1">
            <a:off x="8212079" y="3863182"/>
            <a:ext cx="409984" cy="11393"/>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cxnSp>
        <p:nvCxnSpPr>
          <p:cNvPr id="282" name="Straight Connector 281"/>
          <p:cNvCxnSpPr>
            <a:stCxn id="276" idx="6"/>
          </p:cNvCxnSpPr>
          <p:nvPr/>
        </p:nvCxnSpPr>
        <p:spPr>
          <a:xfrm flipV="1">
            <a:off x="7570364" y="4099943"/>
            <a:ext cx="1051699" cy="309429"/>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283" name="Oval 282"/>
          <p:cNvSpPr/>
          <p:nvPr/>
        </p:nvSpPr>
        <p:spPr>
          <a:xfrm>
            <a:off x="6009715" y="3809060"/>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5</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84" name="Oval 283"/>
          <p:cNvSpPr/>
          <p:nvPr/>
        </p:nvSpPr>
        <p:spPr>
          <a:xfrm>
            <a:off x="6009715" y="4055281"/>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6</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85" name="Oval 284"/>
          <p:cNvSpPr/>
          <p:nvPr/>
        </p:nvSpPr>
        <p:spPr>
          <a:xfrm>
            <a:off x="8377276" y="3809060"/>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7</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86" name="Oval 285"/>
          <p:cNvSpPr/>
          <p:nvPr/>
        </p:nvSpPr>
        <p:spPr>
          <a:xfrm>
            <a:off x="8364479" y="4055281"/>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grpSp>
        <p:nvGrpSpPr>
          <p:cNvPr id="287" name="Group 286"/>
          <p:cNvGrpSpPr/>
          <p:nvPr/>
        </p:nvGrpSpPr>
        <p:grpSpPr>
          <a:xfrm>
            <a:off x="468663" y="2507013"/>
            <a:ext cx="1939057" cy="2914710"/>
            <a:chOff x="533400" y="1657350"/>
            <a:chExt cx="1939057" cy="2914710"/>
          </a:xfrm>
        </p:grpSpPr>
        <p:sp>
          <p:nvSpPr>
            <p:cNvPr id="288" name="Oval 287"/>
            <p:cNvSpPr/>
            <p:nvPr/>
          </p:nvSpPr>
          <p:spPr>
            <a:xfrm>
              <a:off x="609600" y="1851758"/>
              <a:ext cx="152400" cy="14754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289" name="TextBox 288"/>
            <p:cNvSpPr txBox="1"/>
            <p:nvPr/>
          </p:nvSpPr>
          <p:spPr>
            <a:xfrm>
              <a:off x="764664" y="1871296"/>
              <a:ext cx="170779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290" name="Oval 289"/>
            <p:cNvSpPr/>
            <p:nvPr/>
          </p:nvSpPr>
          <p:spPr>
            <a:xfrm>
              <a:off x="609600" y="2069022"/>
              <a:ext cx="152400" cy="147549"/>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291" name="TextBox 290"/>
            <p:cNvSpPr txBox="1"/>
            <p:nvPr/>
          </p:nvSpPr>
          <p:spPr>
            <a:xfrm>
              <a:off x="764663" y="2058326"/>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292" name="Oval 291"/>
            <p:cNvSpPr/>
            <p:nvPr/>
          </p:nvSpPr>
          <p:spPr>
            <a:xfrm>
              <a:off x="609600" y="1657350"/>
              <a:ext cx="152400" cy="147549"/>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293" name="TextBox 292"/>
            <p:cNvSpPr txBox="1"/>
            <p:nvPr/>
          </p:nvSpPr>
          <p:spPr>
            <a:xfrm>
              <a:off x="764663" y="1657350"/>
              <a:ext cx="170779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294" name="Straight Connector 293"/>
            <p:cNvCxnSpPr/>
            <p:nvPr/>
          </p:nvCxnSpPr>
          <p:spPr>
            <a:xfrm flipH="1">
              <a:off x="649408" y="3381246"/>
              <a:ext cx="216024" cy="142240"/>
            </a:xfrm>
            <a:prstGeom prst="line">
              <a:avLst/>
            </a:prstGeom>
            <a:noFill/>
            <a:ln w="28575" cap="flat" cmpd="sng" algn="ctr">
              <a:solidFill>
                <a:srgbClr val="0033CC"/>
              </a:solidFill>
              <a:prstDash val="solid"/>
              <a:headEnd type="none" w="med" len="sm"/>
              <a:tailEnd type="none" w="med" len="sm"/>
            </a:ln>
            <a:effectLst/>
          </p:spPr>
        </p:cxnSp>
        <p:sp>
          <p:nvSpPr>
            <p:cNvPr id="295" name="TextBox 294"/>
            <p:cNvSpPr txBox="1"/>
            <p:nvPr/>
          </p:nvSpPr>
          <p:spPr>
            <a:xfrm>
              <a:off x="984350" y="3330329"/>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296" name="Straight Connector 295"/>
            <p:cNvCxnSpPr/>
            <p:nvPr/>
          </p:nvCxnSpPr>
          <p:spPr>
            <a:xfrm flipH="1">
              <a:off x="607848" y="3673664"/>
              <a:ext cx="216024" cy="142240"/>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297" name="TextBox 296"/>
            <p:cNvSpPr txBox="1"/>
            <p:nvPr/>
          </p:nvSpPr>
          <p:spPr>
            <a:xfrm>
              <a:off x="950683" y="3622747"/>
              <a:ext cx="139597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298" name="Straight Connector 297"/>
            <p:cNvCxnSpPr/>
            <p:nvPr/>
          </p:nvCxnSpPr>
          <p:spPr>
            <a:xfrm flipH="1">
              <a:off x="650476" y="3171114"/>
              <a:ext cx="216024" cy="142240"/>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99" name="TextBox 298"/>
            <p:cNvSpPr txBox="1"/>
            <p:nvPr/>
          </p:nvSpPr>
          <p:spPr>
            <a:xfrm>
              <a:off x="977524" y="3091172"/>
              <a:ext cx="827856"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300" name="Oval 299"/>
            <p:cNvSpPr/>
            <p:nvPr/>
          </p:nvSpPr>
          <p:spPr>
            <a:xfrm>
              <a:off x="533400" y="2509048"/>
              <a:ext cx="457200" cy="256006"/>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ndParaRPr>
            </a:p>
          </p:txBody>
        </p:sp>
        <p:sp>
          <p:nvSpPr>
            <p:cNvPr id="301" name="Oval 300"/>
            <p:cNvSpPr/>
            <p:nvPr/>
          </p:nvSpPr>
          <p:spPr>
            <a:xfrm>
              <a:off x="533400" y="2822440"/>
              <a:ext cx="457200" cy="256006"/>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02" name="TextBox 301"/>
            <p:cNvSpPr txBox="1"/>
            <p:nvPr/>
          </p:nvSpPr>
          <p:spPr>
            <a:xfrm>
              <a:off x="990600" y="2509048"/>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303" name="TextBox 302"/>
            <p:cNvSpPr txBox="1"/>
            <p:nvPr/>
          </p:nvSpPr>
          <p:spPr>
            <a:xfrm>
              <a:off x="990600" y="2810264"/>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304" name="TextBox 303"/>
            <p:cNvSpPr txBox="1"/>
            <p:nvPr/>
          </p:nvSpPr>
          <p:spPr>
            <a:xfrm>
              <a:off x="764663" y="2239189"/>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305" name="Rectangle 304"/>
            <p:cNvSpPr/>
            <p:nvPr/>
          </p:nvSpPr>
          <p:spPr>
            <a:xfrm>
              <a:off x="621196" y="226748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306" name="Straight Connector 305"/>
            <p:cNvCxnSpPr/>
            <p:nvPr/>
          </p:nvCxnSpPr>
          <p:spPr>
            <a:xfrm>
              <a:off x="621196" y="3939676"/>
              <a:ext cx="287696" cy="88091"/>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307" name="Straight Connector 306"/>
            <p:cNvCxnSpPr/>
            <p:nvPr/>
          </p:nvCxnSpPr>
          <p:spPr>
            <a:xfrm>
              <a:off x="621196" y="4088421"/>
              <a:ext cx="287696" cy="66813"/>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308" name="TextBox 307"/>
            <p:cNvSpPr txBox="1"/>
            <p:nvPr/>
          </p:nvSpPr>
          <p:spPr>
            <a:xfrm>
              <a:off x="967740" y="3939676"/>
              <a:ext cx="102250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cxnSp>
          <p:nvCxnSpPr>
            <p:cNvPr id="309" name="Straight Connector 308"/>
            <p:cNvCxnSpPr/>
            <p:nvPr/>
          </p:nvCxnSpPr>
          <p:spPr>
            <a:xfrm>
              <a:off x="607848" y="4332630"/>
              <a:ext cx="287696" cy="88091"/>
            </a:xfrm>
            <a:prstGeom prst="line">
              <a:avLst/>
            </a:prstGeom>
            <a:noFill/>
            <a:ln w="38100" cap="flat" cmpd="sng" algn="ctr">
              <a:solidFill>
                <a:srgbClr val="0000FF"/>
              </a:solidFill>
              <a:prstDash val="solid"/>
            </a:ln>
            <a:effectLst>
              <a:outerShdw blurRad="40000" dist="20000" dir="5400000" rotWithShape="0">
                <a:srgbClr val="000000">
                  <a:alpha val="38000"/>
                </a:srgbClr>
              </a:outerShdw>
            </a:effectLst>
          </p:spPr>
        </p:cxnSp>
        <p:sp>
          <p:nvSpPr>
            <p:cNvPr id="310" name="TextBox 309"/>
            <p:cNvSpPr txBox="1"/>
            <p:nvPr/>
          </p:nvSpPr>
          <p:spPr>
            <a:xfrm>
              <a:off x="990600" y="4171950"/>
              <a:ext cx="1022502"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Connectivity Service</a:t>
              </a:r>
              <a:endParaRPr kumimoji="0" lang="en-US" sz="1000" b="0" i="0" u="none" strike="noStrike" kern="0" cap="none" spc="0" normalizeH="0" baseline="0" noProof="0" smtClean="0">
                <a:ln>
                  <a:noFill/>
                </a:ln>
                <a:solidFill>
                  <a:srgbClr val="000000"/>
                </a:solidFill>
                <a:effectLst/>
                <a:uLnTx/>
                <a:uFillTx/>
              </a:endParaRPr>
            </a:p>
          </p:txBody>
        </p:sp>
      </p:grpSp>
      <p:sp>
        <p:nvSpPr>
          <p:cNvPr id="311" name="TextBox 310"/>
          <p:cNvSpPr txBox="1"/>
          <p:nvPr/>
        </p:nvSpPr>
        <p:spPr>
          <a:xfrm>
            <a:off x="8180523" y="3267640"/>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NNI</a:t>
            </a:r>
            <a:endParaRPr kumimoji="0" lang="en-US" sz="1000" b="1" i="0" u="none" strike="noStrike" kern="0" cap="none" spc="0" normalizeH="0" baseline="0" noProof="0" smtClean="0">
              <a:ln>
                <a:noFill/>
              </a:ln>
              <a:solidFill>
                <a:srgbClr val="00B0F0"/>
              </a:solidFill>
              <a:effectLst/>
              <a:uLnTx/>
              <a:uFillTx/>
            </a:endParaRPr>
          </a:p>
        </p:txBody>
      </p:sp>
      <p:sp>
        <p:nvSpPr>
          <p:cNvPr id="312" name="TextBox 311"/>
          <p:cNvSpPr txBox="1"/>
          <p:nvPr/>
        </p:nvSpPr>
        <p:spPr>
          <a:xfrm>
            <a:off x="5852105" y="3235600"/>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NNI</a:t>
            </a:r>
            <a:endParaRPr kumimoji="0" lang="en-US" sz="1000" b="1" i="0" u="none" strike="noStrike" kern="0" cap="none" spc="0" normalizeH="0" baseline="0" noProof="0" smtClean="0">
              <a:ln>
                <a:noFill/>
              </a:ln>
              <a:solidFill>
                <a:srgbClr val="00B0F0"/>
              </a:solidFill>
              <a:effectLst/>
              <a:uLnTx/>
              <a:uFillTx/>
            </a:endParaRPr>
          </a:p>
        </p:txBody>
      </p:sp>
      <p:sp>
        <p:nvSpPr>
          <p:cNvPr id="88" name="Slide Number Placeholder 87"/>
          <p:cNvSpPr>
            <a:spLocks noGrp="1"/>
          </p:cNvSpPr>
          <p:nvPr>
            <p:ph type="sldNum" sz="quarter" idx="4"/>
          </p:nvPr>
        </p:nvSpPr>
        <p:spPr/>
        <p:txBody>
          <a:bodyPr/>
          <a:lstStyle/>
          <a:p>
            <a:fld id="{95FB27F1-C2FE-E646-9E41-8F3092BBAFAE}" type="slidenum">
              <a:rPr lang="en-US" smtClean="0"/>
              <a:pPr/>
              <a:t>40</a:t>
            </a:fld>
            <a:endParaRPr lang="en-US"/>
          </a:p>
        </p:txBody>
      </p:sp>
      <p:sp>
        <p:nvSpPr>
          <p:cNvPr id="89" name="Footer Placeholder 88"/>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4314093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Domain-3 TAPI Context Topology</a:t>
            </a:r>
            <a:endParaRPr lang="en-US"/>
          </a:p>
        </p:txBody>
      </p:sp>
      <p:sp>
        <p:nvSpPr>
          <p:cNvPr id="357" name="Rectangle 356"/>
          <p:cNvSpPr/>
          <p:nvPr/>
        </p:nvSpPr>
        <p:spPr>
          <a:xfrm>
            <a:off x="1990581" y="2243518"/>
            <a:ext cx="3581399" cy="2869317"/>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358" name="Oval 357"/>
          <p:cNvSpPr/>
          <p:nvPr/>
        </p:nvSpPr>
        <p:spPr>
          <a:xfrm>
            <a:off x="4286976" y="4249251"/>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D3-1o</a:t>
            </a:r>
          </a:p>
        </p:txBody>
      </p:sp>
      <p:sp>
        <p:nvSpPr>
          <p:cNvPr id="359" name="Oval 358"/>
          <p:cNvSpPr/>
          <p:nvPr/>
        </p:nvSpPr>
        <p:spPr>
          <a:xfrm>
            <a:off x="3445386" y="4655635"/>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D3-4o</a:t>
            </a:r>
          </a:p>
        </p:txBody>
      </p:sp>
      <p:sp>
        <p:nvSpPr>
          <p:cNvPr id="360" name="Oval 359"/>
          <p:cNvSpPr/>
          <p:nvPr/>
        </p:nvSpPr>
        <p:spPr>
          <a:xfrm>
            <a:off x="3454052" y="3788676"/>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D3-2o</a:t>
            </a:r>
          </a:p>
        </p:txBody>
      </p:sp>
      <p:sp>
        <p:nvSpPr>
          <p:cNvPr id="361" name="Oval 360"/>
          <p:cNvSpPr/>
          <p:nvPr/>
        </p:nvSpPr>
        <p:spPr>
          <a:xfrm>
            <a:off x="5430876" y="259823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62" name="Oval 361"/>
          <p:cNvSpPr/>
          <p:nvPr/>
        </p:nvSpPr>
        <p:spPr>
          <a:xfrm>
            <a:off x="5419581" y="2843247"/>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12</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63" name="Oval 362"/>
          <p:cNvSpPr/>
          <p:nvPr/>
        </p:nvSpPr>
        <p:spPr>
          <a:xfrm>
            <a:off x="5419581" y="310515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64" name="Oval 363"/>
          <p:cNvSpPr/>
          <p:nvPr/>
        </p:nvSpPr>
        <p:spPr>
          <a:xfrm>
            <a:off x="5419581" y="334655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10.D3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65" name="Oval 364"/>
          <p:cNvSpPr/>
          <p:nvPr/>
        </p:nvSpPr>
        <p:spPr>
          <a:xfrm>
            <a:off x="2710897" y="4184355"/>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D3-3o</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66" name="TextBox 365"/>
          <p:cNvSpPr txBox="1"/>
          <p:nvPr/>
        </p:nvSpPr>
        <p:spPr>
          <a:xfrm>
            <a:off x="3170062" y="442732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7" name="TextBox 366"/>
          <p:cNvSpPr txBox="1"/>
          <p:nvPr/>
        </p:nvSpPr>
        <p:spPr>
          <a:xfrm>
            <a:off x="3170062" y="418435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8" name="TextBox 367"/>
          <p:cNvSpPr txBox="1"/>
          <p:nvPr/>
        </p:nvSpPr>
        <p:spPr>
          <a:xfrm>
            <a:off x="3454052" y="467412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9" name="TextBox 368"/>
          <p:cNvSpPr txBox="1"/>
          <p:nvPr/>
        </p:nvSpPr>
        <p:spPr>
          <a:xfrm>
            <a:off x="3688078" y="456535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0" name="TextBox 369"/>
          <p:cNvSpPr txBox="1"/>
          <p:nvPr/>
        </p:nvSpPr>
        <p:spPr>
          <a:xfrm>
            <a:off x="3951170" y="466345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1" name="TextBox 370"/>
          <p:cNvSpPr txBox="1"/>
          <p:nvPr/>
        </p:nvSpPr>
        <p:spPr>
          <a:xfrm>
            <a:off x="4301622" y="426167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2" name="TextBox 371"/>
          <p:cNvSpPr txBox="1"/>
          <p:nvPr/>
        </p:nvSpPr>
        <p:spPr>
          <a:xfrm>
            <a:off x="4286976" y="446650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3" name="TextBox 372"/>
          <p:cNvSpPr txBox="1"/>
          <p:nvPr/>
        </p:nvSpPr>
        <p:spPr>
          <a:xfrm>
            <a:off x="4055839" y="392746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4" name="TextBox 373"/>
          <p:cNvSpPr txBox="1"/>
          <p:nvPr/>
        </p:nvSpPr>
        <p:spPr>
          <a:xfrm>
            <a:off x="3414823" y="391278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5" name="TextBox 374"/>
          <p:cNvSpPr txBox="1"/>
          <p:nvPr/>
        </p:nvSpPr>
        <p:spPr>
          <a:xfrm>
            <a:off x="3702383" y="408708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376" name="Straight Connector 375"/>
          <p:cNvCxnSpPr>
            <a:stCxn id="367" idx="7"/>
            <a:endCxn id="374" idx="3"/>
          </p:cNvCxnSpPr>
          <p:nvPr/>
        </p:nvCxnSpPr>
        <p:spPr>
          <a:xfrm flipV="1">
            <a:off x="3290014" y="4023574"/>
            <a:ext cx="145389" cy="17978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77" name="Straight Connector 376"/>
          <p:cNvCxnSpPr>
            <a:stCxn id="375" idx="4"/>
            <a:endCxn id="369" idx="0"/>
          </p:cNvCxnSpPr>
          <p:nvPr/>
        </p:nvCxnSpPr>
        <p:spPr>
          <a:xfrm flipH="1">
            <a:off x="3758344" y="4216873"/>
            <a:ext cx="14305" cy="34848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78" name="Straight Connector 377"/>
          <p:cNvCxnSpPr>
            <a:stCxn id="372" idx="3"/>
            <a:endCxn id="370" idx="7"/>
          </p:cNvCxnSpPr>
          <p:nvPr/>
        </p:nvCxnSpPr>
        <p:spPr>
          <a:xfrm flipH="1">
            <a:off x="4071122" y="4577286"/>
            <a:ext cx="236434" cy="10517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79" name="Straight Connector 378"/>
          <p:cNvCxnSpPr>
            <a:stCxn id="373" idx="5"/>
            <a:endCxn id="371" idx="1"/>
          </p:cNvCxnSpPr>
          <p:nvPr/>
        </p:nvCxnSpPr>
        <p:spPr>
          <a:xfrm>
            <a:off x="4175791" y="4038253"/>
            <a:ext cx="146411" cy="24243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80" name="Straight Connector 379"/>
          <p:cNvCxnSpPr>
            <a:stCxn id="366" idx="5"/>
            <a:endCxn id="368" idx="1"/>
          </p:cNvCxnSpPr>
          <p:nvPr/>
        </p:nvCxnSpPr>
        <p:spPr>
          <a:xfrm>
            <a:off x="3290014" y="4538111"/>
            <a:ext cx="184618" cy="155020"/>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381" name="Oval 380"/>
          <p:cNvSpPr/>
          <p:nvPr/>
        </p:nvSpPr>
        <p:spPr>
          <a:xfrm>
            <a:off x="3458056" y="3111972"/>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D3-2e</a:t>
            </a:r>
          </a:p>
        </p:txBody>
      </p:sp>
      <p:sp>
        <p:nvSpPr>
          <p:cNvPr id="382" name="Oval 381"/>
          <p:cNvSpPr/>
          <p:nvPr/>
        </p:nvSpPr>
        <p:spPr>
          <a:xfrm>
            <a:off x="4196371" y="2626127"/>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D3-1e</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83" name="TextBox 382"/>
          <p:cNvSpPr txBox="1"/>
          <p:nvPr/>
        </p:nvSpPr>
        <p:spPr>
          <a:xfrm>
            <a:off x="4514267" y="293779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4" name="TextBox 383"/>
          <p:cNvSpPr txBox="1"/>
          <p:nvPr/>
        </p:nvSpPr>
        <p:spPr>
          <a:xfrm>
            <a:off x="4703717" y="2866204"/>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5" name="TextBox 384"/>
          <p:cNvSpPr txBox="1"/>
          <p:nvPr/>
        </p:nvSpPr>
        <p:spPr>
          <a:xfrm>
            <a:off x="2717635" y="445019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6" name="TextBox 385"/>
          <p:cNvSpPr txBox="1"/>
          <p:nvPr/>
        </p:nvSpPr>
        <p:spPr>
          <a:xfrm>
            <a:off x="2710897" y="424007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7" name="TextBox 386"/>
          <p:cNvSpPr txBox="1"/>
          <p:nvPr/>
        </p:nvSpPr>
        <p:spPr>
          <a:xfrm>
            <a:off x="3998926" y="336587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8" name="TextBox 387"/>
          <p:cNvSpPr txBox="1"/>
          <p:nvPr/>
        </p:nvSpPr>
        <p:spPr>
          <a:xfrm>
            <a:off x="4015502" y="313046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389" name="Straight Connector 388"/>
          <p:cNvCxnSpPr>
            <a:stCxn id="403" idx="6"/>
            <a:endCxn id="361" idx="2"/>
          </p:cNvCxnSpPr>
          <p:nvPr/>
        </p:nvCxnSpPr>
        <p:spPr>
          <a:xfrm flipV="1">
            <a:off x="4856116" y="2674435"/>
            <a:ext cx="574760" cy="15239"/>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90" name="Straight Connector 389"/>
          <p:cNvCxnSpPr>
            <a:stCxn id="384" idx="6"/>
            <a:endCxn id="362" idx="2"/>
          </p:cNvCxnSpPr>
          <p:nvPr/>
        </p:nvCxnSpPr>
        <p:spPr>
          <a:xfrm flipV="1">
            <a:off x="4856116" y="2919447"/>
            <a:ext cx="563465" cy="10304"/>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91" name="Straight Connector 390"/>
          <p:cNvCxnSpPr>
            <a:stCxn id="388" idx="6"/>
            <a:endCxn id="363" idx="2"/>
          </p:cNvCxnSpPr>
          <p:nvPr/>
        </p:nvCxnSpPr>
        <p:spPr>
          <a:xfrm flipV="1">
            <a:off x="4167901" y="3181354"/>
            <a:ext cx="1251680"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92" name="Straight Connector 391"/>
          <p:cNvCxnSpPr>
            <a:stCxn id="400" idx="6"/>
            <a:endCxn id="386" idx="2"/>
          </p:cNvCxnSpPr>
          <p:nvPr/>
        </p:nvCxnSpPr>
        <p:spPr>
          <a:xfrm flipV="1">
            <a:off x="2158525" y="4303620"/>
            <a:ext cx="552372" cy="10528"/>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93" name="Straight Connector 392"/>
          <p:cNvCxnSpPr>
            <a:stCxn id="401" idx="6"/>
            <a:endCxn id="385" idx="2"/>
          </p:cNvCxnSpPr>
          <p:nvPr/>
        </p:nvCxnSpPr>
        <p:spPr>
          <a:xfrm flipV="1">
            <a:off x="2158525" y="4513739"/>
            <a:ext cx="559110"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94" name="Straight Connector 393"/>
          <p:cNvCxnSpPr>
            <a:stCxn id="364" idx="2"/>
            <a:endCxn id="387" idx="6"/>
          </p:cNvCxnSpPr>
          <p:nvPr/>
        </p:nvCxnSpPr>
        <p:spPr>
          <a:xfrm flipH="1">
            <a:off x="4151325" y="3422752"/>
            <a:ext cx="1268256" cy="667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95" name="TextBox 394"/>
          <p:cNvSpPr txBox="1"/>
          <p:nvPr/>
        </p:nvSpPr>
        <p:spPr>
          <a:xfrm>
            <a:off x="3702383" y="341677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6" name="TextBox 395"/>
          <p:cNvSpPr txBox="1"/>
          <p:nvPr/>
        </p:nvSpPr>
        <p:spPr>
          <a:xfrm>
            <a:off x="3702383" y="376386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397" name="Straight Connector 396"/>
          <p:cNvCxnSpPr>
            <a:stCxn id="395" idx="4"/>
            <a:endCxn id="396" idx="0"/>
          </p:cNvCxnSpPr>
          <p:nvPr/>
        </p:nvCxnSpPr>
        <p:spPr>
          <a:xfrm>
            <a:off x="3772649" y="3546565"/>
            <a:ext cx="0" cy="217297"/>
          </a:xfrm>
          <a:prstGeom prst="line">
            <a:avLst/>
          </a:prstGeom>
          <a:noFill/>
          <a:ln w="28575" cap="flat" cmpd="sng" algn="ctr">
            <a:solidFill>
              <a:srgbClr val="153276">
                <a:lumMod val="40000"/>
                <a:lumOff val="60000"/>
              </a:srgbClr>
            </a:solidFill>
            <a:prstDash val="solid"/>
            <a:headEnd type="none" w="med" len="sm"/>
            <a:tailEnd type="none" w="med" len="sm"/>
          </a:ln>
          <a:effectLst/>
        </p:spPr>
      </p:cxnSp>
      <p:cxnSp>
        <p:nvCxnSpPr>
          <p:cNvPr id="398" name="Straight Connector 397"/>
          <p:cNvCxnSpPr>
            <a:stCxn id="383" idx="4"/>
            <a:endCxn id="399" idx="0"/>
          </p:cNvCxnSpPr>
          <p:nvPr/>
        </p:nvCxnSpPr>
        <p:spPr>
          <a:xfrm>
            <a:off x="4584533" y="3067587"/>
            <a:ext cx="0" cy="1126206"/>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399" name="TextBox 398"/>
          <p:cNvSpPr txBox="1"/>
          <p:nvPr/>
        </p:nvSpPr>
        <p:spPr>
          <a:xfrm>
            <a:off x="4514267" y="419379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00" name="Oval 399"/>
          <p:cNvSpPr/>
          <p:nvPr/>
        </p:nvSpPr>
        <p:spPr>
          <a:xfrm>
            <a:off x="1853725" y="4237948"/>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7</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1" name="Oval 400"/>
          <p:cNvSpPr/>
          <p:nvPr/>
        </p:nvSpPr>
        <p:spPr>
          <a:xfrm>
            <a:off x="1853725" y="445019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2" name="Oval 401"/>
          <p:cNvSpPr/>
          <p:nvPr/>
        </p:nvSpPr>
        <p:spPr>
          <a:xfrm>
            <a:off x="2142980" y="2390203"/>
            <a:ext cx="3276601" cy="2675192"/>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403" name="TextBox 402"/>
          <p:cNvSpPr txBox="1"/>
          <p:nvPr/>
        </p:nvSpPr>
        <p:spPr>
          <a:xfrm>
            <a:off x="4703717" y="262612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04" name="TextBox 403"/>
          <p:cNvSpPr txBox="1"/>
          <p:nvPr/>
        </p:nvSpPr>
        <p:spPr>
          <a:xfrm>
            <a:off x="2230476" y="3769036"/>
            <a:ext cx="38023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9900"/>
                </a:solidFill>
                <a:effectLst/>
                <a:uLnTx/>
                <a:uFillTx/>
              </a:rPr>
              <a:t>D3</a:t>
            </a:r>
          </a:p>
        </p:txBody>
      </p:sp>
      <p:sp>
        <p:nvSpPr>
          <p:cNvPr id="405" name="Content Placeholder 196"/>
          <p:cNvSpPr txBox="1">
            <a:spLocks/>
          </p:cNvSpPr>
          <p:nvPr/>
        </p:nvSpPr>
        <p:spPr>
          <a:xfrm>
            <a:off x="151688" y="1076947"/>
            <a:ext cx="8686800" cy="914401"/>
          </a:xfrm>
          <a:prstGeom prst="rect">
            <a:avLst/>
          </a:prstGeom>
        </p:spPr>
        <p:txBody>
          <a:bodyPr vert="horz" lIns="91440" tIns="45720" rIns="91440" bIns="45720" rtlCol="0">
            <a:normAutofit fontScale="62500" lnSpcReduction="20000"/>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This slide depicts the complete Topology internal to the multi-domain-controller</a:t>
            </a:r>
            <a:r>
              <a:rPr kumimoji="0" lang="en-US" sz="2000" b="0" i="0" u="none" strike="noStrike" kern="1200" cap="none" spc="0" normalizeH="0" baseline="0" noProof="0" smtClean="0">
                <a:ln>
                  <a:noFill/>
                </a:ln>
                <a:solidFill>
                  <a:srgbClr val="FF0000"/>
                </a:solidFill>
                <a:effectLst/>
                <a:uLnTx/>
                <a:uFillTx/>
                <a:latin typeface="Arial"/>
                <a:ea typeface="+mn-ea"/>
                <a:cs typeface="+mn-cs"/>
              </a:rPr>
              <a: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It is assumed that the </a:t>
            </a:r>
            <a:r>
              <a:rPr kumimoji="0" lang="en-US" sz="2000" b="0" i="0" u="none" strike="noStrike" kern="1200" cap="none" spc="0" normalizeH="0" baseline="0" noProof="0" smtClean="0">
                <a:ln>
                  <a:noFill/>
                </a:ln>
                <a:solidFill>
                  <a:srgbClr val="FF0000"/>
                </a:solidFill>
                <a:effectLst/>
                <a:uLnTx/>
                <a:uFillTx/>
                <a:latin typeface="Arial"/>
                <a:ea typeface="+mn-ea"/>
                <a:cs typeface="+mn-cs"/>
              </a:rPr>
              <a:t>exposed TAPI Context Topology is same as the domain-controller’s internal Context</a:t>
            </a:r>
            <a:endParaRPr kumimoji="0" lang="en-US" sz="2000" b="0" i="0" u="none" strike="noStrike" kern="1200" cap="none" spc="0" normalizeH="0" baseline="0" noProof="0" smtClean="0">
              <a:ln>
                <a:noFill/>
              </a:ln>
              <a:solidFill>
                <a:srgbClr val="141313"/>
              </a:solidFill>
              <a:effectLst/>
              <a:uLnTx/>
              <a:uFillTx/>
              <a:latin typeface="Arial"/>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It is assumed that no Connectivity has been setup in the entire domain and this is the initial Topology view</a:t>
            </a:r>
            <a:endParaRPr kumimoji="0" lang="en-US" sz="2000" b="0" i="0" u="none" strike="noStrike" kern="1200" cap="none" spc="0" normalizeH="0" baseline="0" noProof="0">
              <a:ln>
                <a:noFill/>
              </a:ln>
              <a:solidFill>
                <a:srgbClr val="141313"/>
              </a:solidFill>
              <a:effectLst/>
              <a:uLnTx/>
              <a:uFillTx/>
              <a:latin typeface="Arial"/>
              <a:ea typeface="+mn-ea"/>
              <a:cs typeface="+mn-cs"/>
            </a:endParaRPr>
          </a:p>
        </p:txBody>
      </p:sp>
      <p:sp>
        <p:nvSpPr>
          <p:cNvPr id="406" name="TextBox 405"/>
          <p:cNvSpPr txBox="1"/>
          <p:nvPr/>
        </p:nvSpPr>
        <p:spPr>
          <a:xfrm>
            <a:off x="2006125" y="2224248"/>
            <a:ext cx="127611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TAPI Context-3</a:t>
            </a:r>
          </a:p>
        </p:txBody>
      </p:sp>
      <p:sp>
        <p:nvSpPr>
          <p:cNvPr id="407" name="TextBox 406"/>
          <p:cNvSpPr txBox="1"/>
          <p:nvPr/>
        </p:nvSpPr>
        <p:spPr>
          <a:xfrm>
            <a:off x="177325" y="5226826"/>
            <a:ext cx="6019800" cy="246221"/>
          </a:xfrm>
          <a:prstGeom prst="rect">
            <a:avLst/>
          </a:prstGeom>
          <a:noFill/>
        </p:spPr>
        <p:txBody>
          <a:bodyPr wrap="square"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FF0000"/>
                </a:solidFill>
                <a:effectLst/>
                <a:uLnTx/>
                <a:uFillTx/>
              </a:rPr>
              <a:t>*The multi-domain controller may have to invoke more than one retrieval API operation to get this view</a:t>
            </a:r>
          </a:p>
        </p:txBody>
      </p:sp>
      <p:cxnSp>
        <p:nvCxnSpPr>
          <p:cNvPr id="408" name="Straight Connector 407"/>
          <p:cNvCxnSpPr/>
          <p:nvPr/>
        </p:nvCxnSpPr>
        <p:spPr>
          <a:xfrm>
            <a:off x="5981322" y="3276930"/>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cxnSp>
        <p:nvCxnSpPr>
          <p:cNvPr id="409" name="Straight Connector 408"/>
          <p:cNvCxnSpPr/>
          <p:nvPr/>
        </p:nvCxnSpPr>
        <p:spPr>
          <a:xfrm>
            <a:off x="6610145" y="4401694"/>
            <a:ext cx="1069578" cy="0"/>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410" name="Oval 409"/>
          <p:cNvSpPr/>
          <p:nvPr/>
        </p:nvSpPr>
        <p:spPr>
          <a:xfrm flipH="1">
            <a:off x="6063775" y="3062895"/>
            <a:ext cx="2193038" cy="1264598"/>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411" name="Rectangle 410"/>
          <p:cNvSpPr/>
          <p:nvPr/>
        </p:nvSpPr>
        <p:spPr>
          <a:xfrm flipH="1">
            <a:off x="6232939" y="3532187"/>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D3-3</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412" name="Rectangle 411"/>
          <p:cNvSpPr/>
          <p:nvPr/>
        </p:nvSpPr>
        <p:spPr>
          <a:xfrm flipH="1">
            <a:off x="7679723" y="3486637"/>
            <a:ext cx="455838"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D3-1</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413" name="Rectangle 412"/>
          <p:cNvSpPr/>
          <p:nvPr/>
        </p:nvSpPr>
        <p:spPr>
          <a:xfrm flipH="1">
            <a:off x="6933615" y="3838258"/>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D3-2</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414" name="Rectangle 413"/>
          <p:cNvSpPr/>
          <p:nvPr/>
        </p:nvSpPr>
        <p:spPr>
          <a:xfrm flipH="1">
            <a:off x="6950401" y="3184492"/>
            <a:ext cx="451266" cy="331137"/>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D3-4</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15" name="Straight Connector 414"/>
          <p:cNvCxnSpPr>
            <a:stCxn id="436" idx="6"/>
            <a:endCxn id="457" idx="3"/>
          </p:cNvCxnSpPr>
          <p:nvPr/>
        </p:nvCxnSpPr>
        <p:spPr>
          <a:xfrm flipH="1" flipV="1">
            <a:off x="7439993" y="3453500"/>
            <a:ext cx="175398" cy="10897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16" name="Straight Connector 415"/>
          <p:cNvCxnSpPr>
            <a:stCxn id="455" idx="4"/>
            <a:endCxn id="438" idx="0"/>
          </p:cNvCxnSpPr>
          <p:nvPr/>
        </p:nvCxnSpPr>
        <p:spPr>
          <a:xfrm>
            <a:off x="7167641" y="3546443"/>
            <a:ext cx="0" cy="20375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17" name="Straight Connector 416"/>
          <p:cNvCxnSpPr>
            <a:stCxn id="441" idx="2"/>
            <a:endCxn id="439" idx="6"/>
          </p:cNvCxnSpPr>
          <p:nvPr/>
        </p:nvCxnSpPr>
        <p:spPr>
          <a:xfrm>
            <a:off x="6765323" y="3832193"/>
            <a:ext cx="109116" cy="13529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18" name="Straight Connector 417"/>
          <p:cNvCxnSpPr>
            <a:stCxn id="456" idx="5"/>
            <a:endCxn id="440" idx="2"/>
          </p:cNvCxnSpPr>
          <p:nvPr/>
        </p:nvCxnSpPr>
        <p:spPr>
          <a:xfrm flipH="1">
            <a:off x="6750677" y="3458523"/>
            <a:ext cx="144342" cy="16884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419" name="Rectangle 418"/>
          <p:cNvSpPr/>
          <p:nvPr/>
        </p:nvSpPr>
        <p:spPr>
          <a:xfrm flipH="1">
            <a:off x="8559325" y="3755993"/>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20" name="Straight Connector 419"/>
          <p:cNvCxnSpPr>
            <a:stCxn id="428" idx="6"/>
            <a:endCxn id="429" idx="2"/>
          </p:cNvCxnSpPr>
          <p:nvPr/>
        </p:nvCxnSpPr>
        <p:spPr>
          <a:xfrm flipH="1" flipV="1">
            <a:off x="8215088" y="3804092"/>
            <a:ext cx="274290" cy="15427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421" name="Rectangle 420"/>
          <p:cNvSpPr/>
          <p:nvPr/>
        </p:nvSpPr>
        <p:spPr>
          <a:xfrm flipH="1">
            <a:off x="6652411" y="4634847"/>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R-4</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22" name="Straight Connector 421"/>
          <p:cNvCxnSpPr>
            <a:stCxn id="448" idx="0"/>
            <a:endCxn id="445" idx="0"/>
          </p:cNvCxnSpPr>
          <p:nvPr/>
        </p:nvCxnSpPr>
        <p:spPr>
          <a:xfrm flipV="1">
            <a:off x="6863668" y="4136993"/>
            <a:ext cx="169743" cy="437402"/>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423" name="TextBox 422"/>
          <p:cNvSpPr txBox="1"/>
          <p:nvPr/>
        </p:nvSpPr>
        <p:spPr>
          <a:xfrm flipH="1">
            <a:off x="7615391" y="374054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24" name="Rectangle 423"/>
          <p:cNvSpPr/>
          <p:nvPr/>
        </p:nvSpPr>
        <p:spPr>
          <a:xfrm flipH="1">
            <a:off x="8559325" y="3325130"/>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425" name="Rectangle 424"/>
          <p:cNvSpPr/>
          <p:nvPr/>
        </p:nvSpPr>
        <p:spPr>
          <a:xfrm flipH="1">
            <a:off x="7185811" y="4634847"/>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G-4</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26" name="Straight Connector 425"/>
          <p:cNvCxnSpPr>
            <a:stCxn id="446" idx="0"/>
            <a:endCxn id="447" idx="0"/>
          </p:cNvCxnSpPr>
          <p:nvPr/>
        </p:nvCxnSpPr>
        <p:spPr>
          <a:xfrm>
            <a:off x="7262010" y="4148184"/>
            <a:ext cx="172888" cy="41866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427" name="Straight Connector 426"/>
          <p:cNvCxnSpPr>
            <a:stCxn id="442" idx="2"/>
            <a:endCxn id="435" idx="6"/>
          </p:cNvCxnSpPr>
          <p:nvPr/>
        </p:nvCxnSpPr>
        <p:spPr>
          <a:xfrm flipV="1">
            <a:off x="8215086" y="3515632"/>
            <a:ext cx="274292" cy="3081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
        <p:nvSpPr>
          <p:cNvPr id="428" name="TextBox 427"/>
          <p:cNvSpPr txBox="1"/>
          <p:nvPr/>
        </p:nvSpPr>
        <p:spPr>
          <a:xfrm flipH="1">
            <a:off x="8489378" y="3890348"/>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29" name="TextBox 428"/>
          <p:cNvSpPr txBox="1"/>
          <p:nvPr/>
        </p:nvSpPr>
        <p:spPr>
          <a:xfrm flipH="1">
            <a:off x="8062689" y="374054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30" name="Oval 429"/>
          <p:cNvSpPr/>
          <p:nvPr/>
        </p:nvSpPr>
        <p:spPr>
          <a:xfrm flipH="1">
            <a:off x="7282498" y="433004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10</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31" name="Oval 430"/>
          <p:cNvSpPr/>
          <p:nvPr/>
        </p:nvSpPr>
        <p:spPr>
          <a:xfrm flipH="1">
            <a:off x="6857415" y="433004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432" name="Straight Connector 431"/>
          <p:cNvCxnSpPr>
            <a:stCxn id="433" idx="2"/>
          </p:cNvCxnSpPr>
          <p:nvPr/>
        </p:nvCxnSpPr>
        <p:spPr>
          <a:xfrm flipH="1">
            <a:off x="8317928" y="3184493"/>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433" name="TextBox 432"/>
          <p:cNvSpPr txBox="1"/>
          <p:nvPr/>
        </p:nvSpPr>
        <p:spPr>
          <a:xfrm flipH="1">
            <a:off x="8044975" y="2938272"/>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434" name="TextBox 433"/>
          <p:cNvSpPr txBox="1"/>
          <p:nvPr/>
        </p:nvSpPr>
        <p:spPr>
          <a:xfrm flipH="1">
            <a:off x="7620633" y="4278583"/>
            <a:ext cx="545906" cy="246221"/>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435" name="TextBox 434"/>
          <p:cNvSpPr txBox="1"/>
          <p:nvPr/>
        </p:nvSpPr>
        <p:spPr>
          <a:xfrm flipH="1">
            <a:off x="8489378" y="3447630"/>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36" name="TextBox 435"/>
          <p:cNvSpPr txBox="1"/>
          <p:nvPr/>
        </p:nvSpPr>
        <p:spPr>
          <a:xfrm flipH="1">
            <a:off x="7615391" y="349757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37" name="TextBox 436"/>
          <p:cNvSpPr txBox="1"/>
          <p:nvPr/>
        </p:nvSpPr>
        <p:spPr>
          <a:xfrm flipH="1">
            <a:off x="7331401" y="385896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38" name="TextBox 437"/>
          <p:cNvSpPr txBox="1"/>
          <p:nvPr/>
        </p:nvSpPr>
        <p:spPr>
          <a:xfrm flipH="1">
            <a:off x="7097375" y="375019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39" name="TextBox 438"/>
          <p:cNvSpPr txBox="1"/>
          <p:nvPr/>
        </p:nvSpPr>
        <p:spPr>
          <a:xfrm flipH="1">
            <a:off x="6874439" y="390259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0" name="TextBox 439"/>
          <p:cNvSpPr txBox="1"/>
          <p:nvPr/>
        </p:nvSpPr>
        <p:spPr>
          <a:xfrm flipH="1">
            <a:off x="6610145" y="356247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1" name="TextBox 440"/>
          <p:cNvSpPr txBox="1"/>
          <p:nvPr/>
        </p:nvSpPr>
        <p:spPr>
          <a:xfrm flipH="1">
            <a:off x="6624791" y="376729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2" name="TextBox 441"/>
          <p:cNvSpPr txBox="1"/>
          <p:nvPr/>
        </p:nvSpPr>
        <p:spPr>
          <a:xfrm flipH="1">
            <a:off x="8062687" y="348289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3" name="TextBox 442"/>
          <p:cNvSpPr txBox="1"/>
          <p:nvPr/>
        </p:nvSpPr>
        <p:spPr>
          <a:xfrm flipH="1">
            <a:off x="6156739" y="355167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4" name="TextBox 443"/>
          <p:cNvSpPr txBox="1"/>
          <p:nvPr/>
        </p:nvSpPr>
        <p:spPr>
          <a:xfrm flipH="1">
            <a:off x="6156739" y="377655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5" name="TextBox 444"/>
          <p:cNvSpPr txBox="1"/>
          <p:nvPr/>
        </p:nvSpPr>
        <p:spPr>
          <a:xfrm flipH="1">
            <a:off x="6957212" y="413699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6" name="TextBox 445"/>
          <p:cNvSpPr txBox="1"/>
          <p:nvPr/>
        </p:nvSpPr>
        <p:spPr>
          <a:xfrm flipH="1">
            <a:off x="7185811" y="4148184"/>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7" name="TextBox 446"/>
          <p:cNvSpPr txBox="1"/>
          <p:nvPr/>
        </p:nvSpPr>
        <p:spPr>
          <a:xfrm flipH="1">
            <a:off x="7364951" y="4566845"/>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8" name="TextBox 447"/>
          <p:cNvSpPr txBox="1"/>
          <p:nvPr/>
        </p:nvSpPr>
        <p:spPr>
          <a:xfrm flipH="1">
            <a:off x="6793721" y="4574395"/>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9" name="Oval 448"/>
          <p:cNvSpPr/>
          <p:nvPr/>
        </p:nvSpPr>
        <p:spPr>
          <a:xfrm flipH="1">
            <a:off x="8254525" y="342128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50" name="Oval 449"/>
          <p:cNvSpPr/>
          <p:nvPr/>
        </p:nvSpPr>
        <p:spPr>
          <a:xfrm flipH="1">
            <a:off x="8254525" y="381509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451" name="Straight Connector 450"/>
          <p:cNvCxnSpPr>
            <a:stCxn id="423" idx="6"/>
            <a:endCxn id="437" idx="2"/>
          </p:cNvCxnSpPr>
          <p:nvPr/>
        </p:nvCxnSpPr>
        <p:spPr>
          <a:xfrm flipH="1">
            <a:off x="7471933" y="3805443"/>
            <a:ext cx="143458" cy="11841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52" name="Straight Connector 451"/>
          <p:cNvCxnSpPr>
            <a:endCxn id="443" idx="6"/>
          </p:cNvCxnSpPr>
          <p:nvPr/>
        </p:nvCxnSpPr>
        <p:spPr>
          <a:xfrm>
            <a:off x="5739925" y="3601994"/>
            <a:ext cx="416814" cy="13229"/>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453" name="Oval 452"/>
          <p:cNvSpPr/>
          <p:nvPr/>
        </p:nvSpPr>
        <p:spPr>
          <a:xfrm>
            <a:off x="5905122" y="354787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7</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54" name="TextBox 453"/>
          <p:cNvSpPr txBox="1"/>
          <p:nvPr/>
        </p:nvSpPr>
        <p:spPr>
          <a:xfrm>
            <a:off x="6714719" y="2834806"/>
            <a:ext cx="96500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Domain-3</a:t>
            </a:r>
            <a:endParaRPr kumimoji="0" lang="en-US" sz="1200" b="0" i="0" u="none" strike="noStrike" kern="0" cap="none" spc="0" normalizeH="0" baseline="0" noProof="0" smtClean="0">
              <a:ln>
                <a:noFill/>
              </a:ln>
              <a:solidFill>
                <a:srgbClr val="000000"/>
              </a:solidFill>
              <a:effectLst/>
              <a:uLnTx/>
              <a:uFillTx/>
            </a:endParaRPr>
          </a:p>
        </p:txBody>
      </p:sp>
      <p:sp>
        <p:nvSpPr>
          <p:cNvPr id="455" name="TextBox 454"/>
          <p:cNvSpPr txBox="1"/>
          <p:nvPr/>
        </p:nvSpPr>
        <p:spPr>
          <a:xfrm flipH="1">
            <a:off x="7097375" y="341665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6" name="TextBox 455"/>
          <p:cNvSpPr txBox="1"/>
          <p:nvPr/>
        </p:nvSpPr>
        <p:spPr>
          <a:xfrm flipH="1">
            <a:off x="6874439" y="334773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7" name="TextBox 456"/>
          <p:cNvSpPr txBox="1"/>
          <p:nvPr/>
        </p:nvSpPr>
        <p:spPr>
          <a:xfrm flipH="1">
            <a:off x="7320041" y="334271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58" name="Straight Connector 457"/>
          <p:cNvCxnSpPr>
            <a:endCxn id="444" idx="6"/>
          </p:cNvCxnSpPr>
          <p:nvPr/>
        </p:nvCxnSpPr>
        <p:spPr>
          <a:xfrm flipV="1">
            <a:off x="5739925" y="3840103"/>
            <a:ext cx="416814" cy="50245"/>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459" name="Oval 458"/>
          <p:cNvSpPr/>
          <p:nvPr/>
        </p:nvSpPr>
        <p:spPr>
          <a:xfrm>
            <a:off x="5892325" y="3794093"/>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60" name="TextBox 459"/>
          <p:cNvSpPr txBox="1"/>
          <p:nvPr/>
        </p:nvSpPr>
        <p:spPr>
          <a:xfrm>
            <a:off x="6342991" y="2349128"/>
            <a:ext cx="223535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Physical Box View (internal)</a:t>
            </a:r>
          </a:p>
        </p:txBody>
      </p:sp>
      <p:grpSp>
        <p:nvGrpSpPr>
          <p:cNvPr id="461" name="Group 460"/>
          <p:cNvGrpSpPr/>
          <p:nvPr/>
        </p:nvGrpSpPr>
        <p:grpSpPr>
          <a:xfrm>
            <a:off x="177325" y="2272647"/>
            <a:ext cx="1939057" cy="2914710"/>
            <a:chOff x="533400" y="1657350"/>
            <a:chExt cx="1939057" cy="2914710"/>
          </a:xfrm>
        </p:grpSpPr>
        <p:sp>
          <p:nvSpPr>
            <p:cNvPr id="462" name="Oval 461"/>
            <p:cNvSpPr/>
            <p:nvPr/>
          </p:nvSpPr>
          <p:spPr>
            <a:xfrm>
              <a:off x="609600" y="1851758"/>
              <a:ext cx="152400" cy="14754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463" name="TextBox 462"/>
            <p:cNvSpPr txBox="1"/>
            <p:nvPr/>
          </p:nvSpPr>
          <p:spPr>
            <a:xfrm>
              <a:off x="764664" y="1871296"/>
              <a:ext cx="170779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464" name="Oval 463"/>
            <p:cNvSpPr/>
            <p:nvPr/>
          </p:nvSpPr>
          <p:spPr>
            <a:xfrm>
              <a:off x="609600" y="2069022"/>
              <a:ext cx="152400" cy="147549"/>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465" name="TextBox 464"/>
            <p:cNvSpPr txBox="1"/>
            <p:nvPr/>
          </p:nvSpPr>
          <p:spPr>
            <a:xfrm>
              <a:off x="764663" y="2058326"/>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466" name="Oval 465"/>
            <p:cNvSpPr/>
            <p:nvPr/>
          </p:nvSpPr>
          <p:spPr>
            <a:xfrm>
              <a:off x="609600" y="1657350"/>
              <a:ext cx="152400" cy="147549"/>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467" name="TextBox 466"/>
            <p:cNvSpPr txBox="1"/>
            <p:nvPr/>
          </p:nvSpPr>
          <p:spPr>
            <a:xfrm>
              <a:off x="764663" y="1657350"/>
              <a:ext cx="170779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468" name="Straight Connector 467"/>
            <p:cNvCxnSpPr/>
            <p:nvPr/>
          </p:nvCxnSpPr>
          <p:spPr>
            <a:xfrm flipH="1">
              <a:off x="649408" y="3381246"/>
              <a:ext cx="216024" cy="142240"/>
            </a:xfrm>
            <a:prstGeom prst="line">
              <a:avLst/>
            </a:prstGeom>
            <a:noFill/>
            <a:ln w="28575" cap="flat" cmpd="sng" algn="ctr">
              <a:solidFill>
                <a:srgbClr val="0033CC"/>
              </a:solidFill>
              <a:prstDash val="solid"/>
              <a:headEnd type="none" w="med" len="sm"/>
              <a:tailEnd type="none" w="med" len="sm"/>
            </a:ln>
            <a:effectLst/>
          </p:spPr>
        </p:cxnSp>
        <p:sp>
          <p:nvSpPr>
            <p:cNvPr id="469" name="TextBox 468"/>
            <p:cNvSpPr txBox="1"/>
            <p:nvPr/>
          </p:nvSpPr>
          <p:spPr>
            <a:xfrm>
              <a:off x="984350" y="3330329"/>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470" name="Straight Connector 469"/>
            <p:cNvCxnSpPr/>
            <p:nvPr/>
          </p:nvCxnSpPr>
          <p:spPr>
            <a:xfrm flipH="1">
              <a:off x="607848" y="3673664"/>
              <a:ext cx="216024" cy="142240"/>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471" name="TextBox 470"/>
            <p:cNvSpPr txBox="1"/>
            <p:nvPr/>
          </p:nvSpPr>
          <p:spPr>
            <a:xfrm>
              <a:off x="950683" y="3622747"/>
              <a:ext cx="139597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472" name="Straight Connector 471"/>
            <p:cNvCxnSpPr/>
            <p:nvPr/>
          </p:nvCxnSpPr>
          <p:spPr>
            <a:xfrm flipH="1">
              <a:off x="650476" y="3171114"/>
              <a:ext cx="216024" cy="142240"/>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473" name="TextBox 472"/>
            <p:cNvSpPr txBox="1"/>
            <p:nvPr/>
          </p:nvSpPr>
          <p:spPr>
            <a:xfrm>
              <a:off x="977524" y="3091172"/>
              <a:ext cx="827856"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474" name="Oval 473"/>
            <p:cNvSpPr/>
            <p:nvPr/>
          </p:nvSpPr>
          <p:spPr>
            <a:xfrm>
              <a:off x="533400" y="2509048"/>
              <a:ext cx="457200" cy="256006"/>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ndParaRPr>
            </a:p>
          </p:txBody>
        </p:sp>
        <p:sp>
          <p:nvSpPr>
            <p:cNvPr id="475" name="Oval 474"/>
            <p:cNvSpPr/>
            <p:nvPr/>
          </p:nvSpPr>
          <p:spPr>
            <a:xfrm>
              <a:off x="533400" y="2822440"/>
              <a:ext cx="457200" cy="256006"/>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476" name="TextBox 475"/>
            <p:cNvSpPr txBox="1"/>
            <p:nvPr/>
          </p:nvSpPr>
          <p:spPr>
            <a:xfrm>
              <a:off x="990600" y="2509048"/>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477" name="TextBox 476"/>
            <p:cNvSpPr txBox="1"/>
            <p:nvPr/>
          </p:nvSpPr>
          <p:spPr>
            <a:xfrm>
              <a:off x="990600" y="2810264"/>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478" name="TextBox 477"/>
            <p:cNvSpPr txBox="1"/>
            <p:nvPr/>
          </p:nvSpPr>
          <p:spPr>
            <a:xfrm>
              <a:off x="764663" y="2239189"/>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479" name="Rectangle 478"/>
            <p:cNvSpPr/>
            <p:nvPr/>
          </p:nvSpPr>
          <p:spPr>
            <a:xfrm>
              <a:off x="621196" y="226748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480" name="Straight Connector 479"/>
            <p:cNvCxnSpPr/>
            <p:nvPr/>
          </p:nvCxnSpPr>
          <p:spPr>
            <a:xfrm>
              <a:off x="621196" y="3939676"/>
              <a:ext cx="287696" cy="88091"/>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481" name="Straight Connector 480"/>
            <p:cNvCxnSpPr/>
            <p:nvPr/>
          </p:nvCxnSpPr>
          <p:spPr>
            <a:xfrm>
              <a:off x="621196" y="4088421"/>
              <a:ext cx="287696" cy="66813"/>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482" name="TextBox 481"/>
            <p:cNvSpPr txBox="1"/>
            <p:nvPr/>
          </p:nvSpPr>
          <p:spPr>
            <a:xfrm>
              <a:off x="967740" y="3939676"/>
              <a:ext cx="102250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cxnSp>
          <p:nvCxnSpPr>
            <p:cNvPr id="483" name="Straight Connector 482"/>
            <p:cNvCxnSpPr/>
            <p:nvPr/>
          </p:nvCxnSpPr>
          <p:spPr>
            <a:xfrm>
              <a:off x="607848" y="4332630"/>
              <a:ext cx="287696" cy="88091"/>
            </a:xfrm>
            <a:prstGeom prst="line">
              <a:avLst/>
            </a:prstGeom>
            <a:noFill/>
            <a:ln w="38100" cap="flat" cmpd="sng" algn="ctr">
              <a:solidFill>
                <a:srgbClr val="0000FF"/>
              </a:solidFill>
              <a:prstDash val="solid"/>
            </a:ln>
            <a:effectLst>
              <a:outerShdw blurRad="40000" dist="20000" dir="5400000" rotWithShape="0">
                <a:srgbClr val="000000">
                  <a:alpha val="38000"/>
                </a:srgbClr>
              </a:outerShdw>
            </a:effectLst>
          </p:spPr>
        </p:cxnSp>
        <p:sp>
          <p:nvSpPr>
            <p:cNvPr id="484" name="TextBox 483"/>
            <p:cNvSpPr txBox="1"/>
            <p:nvPr/>
          </p:nvSpPr>
          <p:spPr>
            <a:xfrm>
              <a:off x="990600" y="4171950"/>
              <a:ext cx="1022502"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Connectivity Service</a:t>
              </a:r>
              <a:endParaRPr kumimoji="0" lang="en-US" sz="1000" b="0" i="0" u="none" strike="noStrike" kern="0" cap="none" spc="0" normalizeH="0" baseline="0" noProof="0" smtClean="0">
                <a:ln>
                  <a:noFill/>
                </a:ln>
                <a:solidFill>
                  <a:srgbClr val="000000"/>
                </a:solidFill>
                <a:effectLst/>
                <a:uLnTx/>
                <a:uFillTx/>
              </a:endParaRPr>
            </a:p>
          </p:txBody>
        </p:sp>
      </p:grpSp>
      <p:sp>
        <p:nvSpPr>
          <p:cNvPr id="485" name="TextBox 484"/>
          <p:cNvSpPr txBox="1"/>
          <p:nvPr/>
        </p:nvSpPr>
        <p:spPr>
          <a:xfrm>
            <a:off x="5735676" y="3056912"/>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NNI</a:t>
            </a:r>
            <a:endParaRPr kumimoji="0" lang="en-US" sz="1000" b="1" i="0" u="none" strike="noStrike" kern="0" cap="none" spc="0" normalizeH="0" baseline="0" noProof="0" smtClean="0">
              <a:ln>
                <a:noFill/>
              </a:ln>
              <a:solidFill>
                <a:srgbClr val="00B0F0"/>
              </a:solidFill>
              <a:effectLst/>
              <a:uLnTx/>
              <a:uFillTx/>
            </a:endParaRPr>
          </a:p>
        </p:txBody>
      </p:sp>
      <p:sp>
        <p:nvSpPr>
          <p:cNvPr id="132" name="Slide Number Placeholder 131"/>
          <p:cNvSpPr>
            <a:spLocks noGrp="1"/>
          </p:cNvSpPr>
          <p:nvPr>
            <p:ph type="sldNum" sz="quarter" idx="4"/>
          </p:nvPr>
        </p:nvSpPr>
        <p:spPr/>
        <p:txBody>
          <a:bodyPr/>
          <a:lstStyle/>
          <a:p>
            <a:fld id="{95FB27F1-C2FE-E646-9E41-8F3092BBAFAE}" type="slidenum">
              <a:rPr lang="en-US" smtClean="0"/>
              <a:pPr/>
              <a:t>41</a:t>
            </a:fld>
            <a:endParaRPr lang="en-US"/>
          </a:p>
        </p:txBody>
      </p:sp>
      <p:sp>
        <p:nvSpPr>
          <p:cNvPr id="133" name="Footer Placeholder 132"/>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370890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372" y="382638"/>
            <a:ext cx="8229600" cy="503238"/>
          </a:xfrm>
        </p:spPr>
        <p:txBody>
          <a:bodyPr/>
          <a:lstStyle/>
          <a:p>
            <a:r>
              <a:rPr lang="en-US" smtClean="0"/>
              <a:t>Domain-3 TAPI Context Hierarchical Topology (2-Level)</a:t>
            </a:r>
            <a:endParaRPr lang="en-US"/>
          </a:p>
        </p:txBody>
      </p:sp>
      <p:sp>
        <p:nvSpPr>
          <p:cNvPr id="384" name="Rectangle 383"/>
          <p:cNvSpPr/>
          <p:nvPr/>
        </p:nvSpPr>
        <p:spPr>
          <a:xfrm>
            <a:off x="1913669" y="2540232"/>
            <a:ext cx="3581399" cy="3182779"/>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385" name="Oval 384"/>
          <p:cNvSpPr/>
          <p:nvPr/>
        </p:nvSpPr>
        <p:spPr>
          <a:xfrm>
            <a:off x="2533796" y="4155365"/>
            <a:ext cx="2443416" cy="137745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86" name="Oval 385"/>
          <p:cNvSpPr/>
          <p:nvPr/>
        </p:nvSpPr>
        <p:spPr>
          <a:xfrm>
            <a:off x="2533797" y="2748660"/>
            <a:ext cx="2443416" cy="137745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87" name="Oval 386"/>
          <p:cNvSpPr/>
          <p:nvPr/>
        </p:nvSpPr>
        <p:spPr>
          <a:xfrm>
            <a:off x="4210064" y="4669236"/>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D3-1o</a:t>
            </a:r>
          </a:p>
        </p:txBody>
      </p:sp>
      <p:sp>
        <p:nvSpPr>
          <p:cNvPr id="388" name="Oval 387"/>
          <p:cNvSpPr/>
          <p:nvPr/>
        </p:nvSpPr>
        <p:spPr>
          <a:xfrm>
            <a:off x="3368474" y="5075620"/>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D3-4o</a:t>
            </a:r>
          </a:p>
        </p:txBody>
      </p:sp>
      <p:sp>
        <p:nvSpPr>
          <p:cNvPr id="389" name="Oval 388"/>
          <p:cNvSpPr/>
          <p:nvPr/>
        </p:nvSpPr>
        <p:spPr>
          <a:xfrm>
            <a:off x="3377140" y="4208661"/>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D3-2o</a:t>
            </a:r>
          </a:p>
        </p:txBody>
      </p:sp>
      <p:sp>
        <p:nvSpPr>
          <p:cNvPr id="390" name="Oval 389"/>
          <p:cNvSpPr/>
          <p:nvPr/>
        </p:nvSpPr>
        <p:spPr>
          <a:xfrm>
            <a:off x="5353964" y="301822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91" name="Oval 390"/>
          <p:cNvSpPr/>
          <p:nvPr/>
        </p:nvSpPr>
        <p:spPr>
          <a:xfrm>
            <a:off x="5342669" y="326323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12</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92" name="Oval 391"/>
          <p:cNvSpPr/>
          <p:nvPr/>
        </p:nvSpPr>
        <p:spPr>
          <a:xfrm>
            <a:off x="5342669" y="3525139"/>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93" name="Oval 392"/>
          <p:cNvSpPr/>
          <p:nvPr/>
        </p:nvSpPr>
        <p:spPr>
          <a:xfrm>
            <a:off x="5342669" y="3766537"/>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10.D3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94" name="Oval 393"/>
          <p:cNvSpPr/>
          <p:nvPr/>
        </p:nvSpPr>
        <p:spPr>
          <a:xfrm>
            <a:off x="2633985" y="4604340"/>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D3-3o</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95" name="TextBox 394"/>
          <p:cNvSpPr txBox="1"/>
          <p:nvPr/>
        </p:nvSpPr>
        <p:spPr>
          <a:xfrm>
            <a:off x="3093150" y="484731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6" name="TextBox 395"/>
          <p:cNvSpPr txBox="1"/>
          <p:nvPr/>
        </p:nvSpPr>
        <p:spPr>
          <a:xfrm>
            <a:off x="3093150" y="460434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7" name="TextBox 396"/>
          <p:cNvSpPr txBox="1"/>
          <p:nvPr/>
        </p:nvSpPr>
        <p:spPr>
          <a:xfrm>
            <a:off x="3377140" y="509410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8" name="TextBox 397"/>
          <p:cNvSpPr txBox="1"/>
          <p:nvPr/>
        </p:nvSpPr>
        <p:spPr>
          <a:xfrm>
            <a:off x="3611166" y="498534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9" name="TextBox 398"/>
          <p:cNvSpPr txBox="1"/>
          <p:nvPr/>
        </p:nvSpPr>
        <p:spPr>
          <a:xfrm>
            <a:off x="3874258" y="508343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00" name="TextBox 399"/>
          <p:cNvSpPr txBox="1"/>
          <p:nvPr/>
        </p:nvSpPr>
        <p:spPr>
          <a:xfrm>
            <a:off x="4224710" y="468166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01" name="TextBox 400"/>
          <p:cNvSpPr txBox="1"/>
          <p:nvPr/>
        </p:nvSpPr>
        <p:spPr>
          <a:xfrm>
            <a:off x="4210064" y="488648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02" name="TextBox 401"/>
          <p:cNvSpPr txBox="1"/>
          <p:nvPr/>
        </p:nvSpPr>
        <p:spPr>
          <a:xfrm>
            <a:off x="3978927" y="434745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03" name="TextBox 402"/>
          <p:cNvSpPr txBox="1"/>
          <p:nvPr/>
        </p:nvSpPr>
        <p:spPr>
          <a:xfrm>
            <a:off x="3337911" y="433277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04" name="TextBox 403"/>
          <p:cNvSpPr txBox="1"/>
          <p:nvPr/>
        </p:nvSpPr>
        <p:spPr>
          <a:xfrm>
            <a:off x="3625471" y="450706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05" name="Straight Connector 404"/>
          <p:cNvCxnSpPr>
            <a:stCxn id="396" idx="7"/>
            <a:endCxn id="403" idx="3"/>
          </p:cNvCxnSpPr>
          <p:nvPr/>
        </p:nvCxnSpPr>
        <p:spPr>
          <a:xfrm flipV="1">
            <a:off x="3213102" y="4443559"/>
            <a:ext cx="145389" cy="17978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06" name="Straight Connector 405"/>
          <p:cNvCxnSpPr>
            <a:stCxn id="404" idx="4"/>
            <a:endCxn id="398" idx="0"/>
          </p:cNvCxnSpPr>
          <p:nvPr/>
        </p:nvCxnSpPr>
        <p:spPr>
          <a:xfrm flipH="1">
            <a:off x="3681432" y="4636858"/>
            <a:ext cx="14305" cy="34848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07" name="Straight Connector 406"/>
          <p:cNvCxnSpPr>
            <a:stCxn id="401" idx="3"/>
            <a:endCxn id="399" idx="7"/>
          </p:cNvCxnSpPr>
          <p:nvPr/>
        </p:nvCxnSpPr>
        <p:spPr>
          <a:xfrm flipH="1">
            <a:off x="3994210" y="4997271"/>
            <a:ext cx="236434" cy="10517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08" name="Straight Connector 407"/>
          <p:cNvCxnSpPr>
            <a:stCxn id="402" idx="5"/>
            <a:endCxn id="400" idx="1"/>
          </p:cNvCxnSpPr>
          <p:nvPr/>
        </p:nvCxnSpPr>
        <p:spPr>
          <a:xfrm>
            <a:off x="4098879" y="4458238"/>
            <a:ext cx="146411" cy="24243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09" name="Straight Connector 408"/>
          <p:cNvCxnSpPr>
            <a:stCxn id="395" idx="5"/>
            <a:endCxn id="397" idx="1"/>
          </p:cNvCxnSpPr>
          <p:nvPr/>
        </p:nvCxnSpPr>
        <p:spPr>
          <a:xfrm>
            <a:off x="3213102" y="4958096"/>
            <a:ext cx="184618" cy="155020"/>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410" name="Oval 409"/>
          <p:cNvSpPr/>
          <p:nvPr/>
        </p:nvSpPr>
        <p:spPr>
          <a:xfrm>
            <a:off x="3381144" y="3531957"/>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D3-2e</a:t>
            </a:r>
          </a:p>
        </p:txBody>
      </p:sp>
      <p:sp>
        <p:nvSpPr>
          <p:cNvPr id="411" name="Oval 410"/>
          <p:cNvSpPr/>
          <p:nvPr/>
        </p:nvSpPr>
        <p:spPr>
          <a:xfrm>
            <a:off x="4119459" y="3046112"/>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D3-1e</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412" name="TextBox 411"/>
          <p:cNvSpPr txBox="1"/>
          <p:nvPr/>
        </p:nvSpPr>
        <p:spPr>
          <a:xfrm>
            <a:off x="4437355" y="335777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3" name="TextBox 412"/>
          <p:cNvSpPr txBox="1"/>
          <p:nvPr/>
        </p:nvSpPr>
        <p:spPr>
          <a:xfrm>
            <a:off x="4626805" y="328618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4" name="TextBox 413"/>
          <p:cNvSpPr txBox="1"/>
          <p:nvPr/>
        </p:nvSpPr>
        <p:spPr>
          <a:xfrm>
            <a:off x="2640723" y="487017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5" name="TextBox 414"/>
          <p:cNvSpPr txBox="1"/>
          <p:nvPr/>
        </p:nvSpPr>
        <p:spPr>
          <a:xfrm>
            <a:off x="2633985" y="466005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6" name="TextBox 415"/>
          <p:cNvSpPr txBox="1"/>
          <p:nvPr/>
        </p:nvSpPr>
        <p:spPr>
          <a:xfrm>
            <a:off x="3922014" y="378586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7" name="TextBox 416"/>
          <p:cNvSpPr txBox="1"/>
          <p:nvPr/>
        </p:nvSpPr>
        <p:spPr>
          <a:xfrm>
            <a:off x="3938590" y="355044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18" name="Straight Connector 417"/>
          <p:cNvCxnSpPr>
            <a:stCxn id="436" idx="6"/>
            <a:endCxn id="390" idx="2"/>
          </p:cNvCxnSpPr>
          <p:nvPr/>
        </p:nvCxnSpPr>
        <p:spPr>
          <a:xfrm flipV="1">
            <a:off x="4779204" y="3094420"/>
            <a:ext cx="574760" cy="15239"/>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19" name="Straight Connector 418"/>
          <p:cNvCxnSpPr>
            <a:stCxn id="413" idx="6"/>
            <a:endCxn id="391" idx="2"/>
          </p:cNvCxnSpPr>
          <p:nvPr/>
        </p:nvCxnSpPr>
        <p:spPr>
          <a:xfrm flipV="1">
            <a:off x="4779204" y="3339432"/>
            <a:ext cx="563465" cy="10304"/>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20" name="Straight Connector 419"/>
          <p:cNvCxnSpPr>
            <a:stCxn id="417" idx="6"/>
            <a:endCxn id="392" idx="2"/>
          </p:cNvCxnSpPr>
          <p:nvPr/>
        </p:nvCxnSpPr>
        <p:spPr>
          <a:xfrm flipV="1">
            <a:off x="4090989" y="3601339"/>
            <a:ext cx="1251680"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21" name="Straight Connector 420"/>
          <p:cNvCxnSpPr>
            <a:stCxn id="431" idx="6"/>
            <a:endCxn id="415" idx="2"/>
          </p:cNvCxnSpPr>
          <p:nvPr/>
        </p:nvCxnSpPr>
        <p:spPr>
          <a:xfrm flipV="1">
            <a:off x="2081613" y="4723605"/>
            <a:ext cx="552372" cy="10528"/>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22" name="Straight Connector 421"/>
          <p:cNvCxnSpPr>
            <a:stCxn id="432" idx="6"/>
            <a:endCxn id="414" idx="2"/>
          </p:cNvCxnSpPr>
          <p:nvPr/>
        </p:nvCxnSpPr>
        <p:spPr>
          <a:xfrm flipV="1">
            <a:off x="2081613" y="4933724"/>
            <a:ext cx="559110"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23" name="Straight Connector 422"/>
          <p:cNvCxnSpPr>
            <a:stCxn id="393" idx="2"/>
            <a:endCxn id="416" idx="6"/>
          </p:cNvCxnSpPr>
          <p:nvPr/>
        </p:nvCxnSpPr>
        <p:spPr>
          <a:xfrm flipH="1">
            <a:off x="4074413" y="3842737"/>
            <a:ext cx="1268256" cy="667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424" name="TextBox 423"/>
          <p:cNvSpPr txBox="1"/>
          <p:nvPr/>
        </p:nvSpPr>
        <p:spPr>
          <a:xfrm>
            <a:off x="2772245" y="5037211"/>
            <a:ext cx="452368"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smtClean="0">
                <a:ln>
                  <a:noFill/>
                </a:ln>
                <a:solidFill>
                  <a:srgbClr val="FF9900"/>
                </a:solidFill>
                <a:effectLst/>
                <a:uLnTx/>
                <a:uFillTx/>
              </a:rPr>
              <a:t>D3o</a:t>
            </a:r>
          </a:p>
        </p:txBody>
      </p:sp>
      <p:sp>
        <p:nvSpPr>
          <p:cNvPr id="425" name="TextBox 424"/>
          <p:cNvSpPr txBox="1"/>
          <p:nvPr/>
        </p:nvSpPr>
        <p:spPr>
          <a:xfrm>
            <a:off x="2741239" y="3581730"/>
            <a:ext cx="444352"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smtClean="0">
                <a:ln>
                  <a:noFill/>
                </a:ln>
                <a:solidFill>
                  <a:srgbClr val="FF9900"/>
                </a:solidFill>
                <a:effectLst/>
                <a:uLnTx/>
                <a:uFillTx/>
              </a:rPr>
              <a:t>D3e</a:t>
            </a:r>
          </a:p>
        </p:txBody>
      </p:sp>
      <p:sp>
        <p:nvSpPr>
          <p:cNvPr id="426" name="TextBox 425"/>
          <p:cNvSpPr txBox="1"/>
          <p:nvPr/>
        </p:nvSpPr>
        <p:spPr>
          <a:xfrm>
            <a:off x="3625471" y="383675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27" name="TextBox 426"/>
          <p:cNvSpPr txBox="1"/>
          <p:nvPr/>
        </p:nvSpPr>
        <p:spPr>
          <a:xfrm>
            <a:off x="3625471" y="418384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28" name="Straight Connector 427"/>
          <p:cNvCxnSpPr>
            <a:stCxn id="426" idx="4"/>
            <a:endCxn id="427" idx="0"/>
          </p:cNvCxnSpPr>
          <p:nvPr/>
        </p:nvCxnSpPr>
        <p:spPr>
          <a:xfrm>
            <a:off x="3695737" y="3966550"/>
            <a:ext cx="0" cy="217297"/>
          </a:xfrm>
          <a:prstGeom prst="line">
            <a:avLst/>
          </a:prstGeom>
          <a:noFill/>
          <a:ln w="28575" cap="flat" cmpd="sng" algn="ctr">
            <a:solidFill>
              <a:srgbClr val="153276">
                <a:lumMod val="40000"/>
                <a:lumOff val="60000"/>
              </a:srgbClr>
            </a:solidFill>
            <a:prstDash val="solid"/>
            <a:headEnd type="none" w="med" len="sm"/>
            <a:tailEnd type="none" w="med" len="sm"/>
          </a:ln>
          <a:effectLst/>
        </p:spPr>
      </p:cxnSp>
      <p:cxnSp>
        <p:nvCxnSpPr>
          <p:cNvPr id="429" name="Straight Connector 428"/>
          <p:cNvCxnSpPr>
            <a:stCxn id="412" idx="4"/>
            <a:endCxn id="430" idx="0"/>
          </p:cNvCxnSpPr>
          <p:nvPr/>
        </p:nvCxnSpPr>
        <p:spPr>
          <a:xfrm>
            <a:off x="4507621" y="3487572"/>
            <a:ext cx="0" cy="1126206"/>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430" name="TextBox 429"/>
          <p:cNvSpPr txBox="1"/>
          <p:nvPr/>
        </p:nvSpPr>
        <p:spPr>
          <a:xfrm>
            <a:off x="4437355" y="461377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31" name="Oval 430"/>
          <p:cNvSpPr/>
          <p:nvPr/>
        </p:nvSpPr>
        <p:spPr>
          <a:xfrm>
            <a:off x="1776813" y="465793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7</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32" name="Oval 431"/>
          <p:cNvSpPr/>
          <p:nvPr/>
        </p:nvSpPr>
        <p:spPr>
          <a:xfrm>
            <a:off x="1776813" y="4870177"/>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33" name="Oval 432"/>
          <p:cNvSpPr/>
          <p:nvPr/>
        </p:nvSpPr>
        <p:spPr>
          <a:xfrm>
            <a:off x="2081613" y="2644233"/>
            <a:ext cx="3276601" cy="3002577"/>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434" name="Oval 433"/>
          <p:cNvSpPr/>
          <p:nvPr/>
        </p:nvSpPr>
        <p:spPr>
          <a:xfrm>
            <a:off x="2633985" y="2810188"/>
            <a:ext cx="2235824" cy="1257565"/>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435" name="Oval 434"/>
          <p:cNvSpPr/>
          <p:nvPr/>
        </p:nvSpPr>
        <p:spPr>
          <a:xfrm>
            <a:off x="2633985" y="4170537"/>
            <a:ext cx="2235824" cy="1314843"/>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436" name="TextBox 435"/>
          <p:cNvSpPr txBox="1"/>
          <p:nvPr/>
        </p:nvSpPr>
        <p:spPr>
          <a:xfrm>
            <a:off x="4626805" y="304611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37" name="TextBox 436"/>
          <p:cNvSpPr txBox="1"/>
          <p:nvPr/>
        </p:nvSpPr>
        <p:spPr>
          <a:xfrm>
            <a:off x="2153564" y="4189021"/>
            <a:ext cx="38023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9900"/>
                </a:solidFill>
                <a:effectLst/>
                <a:uLnTx/>
                <a:uFillTx/>
              </a:rPr>
              <a:t>D3</a:t>
            </a:r>
          </a:p>
        </p:txBody>
      </p:sp>
      <p:sp>
        <p:nvSpPr>
          <p:cNvPr id="438" name="Content Placeholder 196"/>
          <p:cNvSpPr txBox="1">
            <a:spLocks/>
          </p:cNvSpPr>
          <p:nvPr/>
        </p:nvSpPr>
        <p:spPr>
          <a:xfrm>
            <a:off x="193705" y="1061992"/>
            <a:ext cx="8686799" cy="1094601"/>
          </a:xfrm>
          <a:prstGeom prst="rect">
            <a:avLst/>
          </a:prstGeom>
        </p:spPr>
        <p:txBody>
          <a:bodyPr vert="horz" lIns="91440" tIns="45720" rIns="91440" bIns="45720" rtlCol="0">
            <a:normAutofit fontScale="62500" lnSpcReduction="20000"/>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This slide depicts complete Topology exposed to multi domain-controller as 2-Level hierarchy</a:t>
            </a:r>
            <a:r>
              <a:rPr kumimoji="0" lang="en-US" sz="2000" b="0" i="0" u="none" strike="noStrike" kern="1200" cap="none" spc="0" normalizeH="0" baseline="0" noProof="0" smtClean="0">
                <a:ln>
                  <a:noFill/>
                </a:ln>
                <a:solidFill>
                  <a:srgbClr val="FF0000"/>
                </a:solidFill>
                <a:effectLst/>
                <a:uLnTx/>
                <a:uFillTx/>
                <a:latin typeface="Arial"/>
                <a:ea typeface="+mn-ea"/>
                <a:cs typeface="+mn-cs"/>
              </a:rPr>
              <a:t>*</a:t>
            </a:r>
            <a:r>
              <a:rPr kumimoji="0" lang="en-US" sz="2000" b="0" i="0" u="none" strike="noStrike" kern="1200" cap="none" spc="0" normalizeH="0" baseline="0" noProof="0" smtClean="0">
                <a:ln>
                  <a:noFill/>
                </a:ln>
                <a:solidFill>
                  <a:srgbClr val="141313"/>
                </a:solidFill>
                <a:effectLst/>
                <a:uLnTx/>
                <a:uFillTx/>
                <a:latin typeface="Arial"/>
                <a:ea typeface="+mn-ea"/>
                <a:cs typeface="+mn-cs"/>
              </a:rPr>
              <a:t> </a:t>
            </a:r>
            <a:endParaRPr kumimoji="0" lang="en-US" sz="2000" b="0" i="0" u="none" strike="noStrike" kern="1200" cap="none" spc="0" normalizeH="0" baseline="0" noProof="0" smtClean="0">
              <a:ln>
                <a:noFill/>
              </a:ln>
              <a:solidFill>
                <a:srgbClr val="FF0000"/>
              </a:solidFill>
              <a:effectLst/>
              <a:uLnTx/>
              <a:uFillTx/>
              <a:latin typeface="Arial"/>
              <a:ea typeface="+mn-ea"/>
              <a:cs typeface="+mn-cs"/>
            </a:endParaRP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It is assumed that the </a:t>
            </a:r>
            <a:r>
              <a:rPr kumimoji="0" lang="en-US" sz="2000" b="0" i="0" u="none" strike="noStrike" kern="1200" cap="none" spc="0" normalizeH="0" baseline="0" noProof="0" smtClean="0">
                <a:ln>
                  <a:noFill/>
                </a:ln>
                <a:solidFill>
                  <a:srgbClr val="FF0000"/>
                </a:solidFill>
                <a:effectLst/>
                <a:uLnTx/>
                <a:uFillTx/>
                <a:latin typeface="Arial"/>
                <a:ea typeface="+mn-ea"/>
                <a:cs typeface="+mn-cs"/>
              </a:rPr>
              <a:t>exposed TAPI Context top-level Topology is an 2 </a:t>
            </a:r>
            <a:r>
              <a:rPr kumimoji="0" lang="en-US" sz="2000" b="0" i="1" u="none" strike="noStrike" kern="1200" cap="none" spc="0" normalizeH="0" baseline="0" noProof="0" smtClean="0">
                <a:ln>
                  <a:noFill/>
                </a:ln>
                <a:solidFill>
                  <a:srgbClr val="FF0000"/>
                </a:solidFill>
                <a:effectLst/>
                <a:uLnTx/>
                <a:uFillTx/>
                <a:latin typeface="Arial"/>
                <a:ea typeface="+mn-ea"/>
                <a:cs typeface="+mn-cs"/>
              </a:rPr>
              <a:t>Node</a:t>
            </a:r>
            <a:r>
              <a:rPr kumimoji="0" lang="en-US" sz="2000" b="0" i="0" u="none" strike="noStrike" kern="1200" cap="none" spc="0" normalizeH="0" baseline="0" noProof="0" smtClean="0">
                <a:ln>
                  <a:noFill/>
                </a:ln>
                <a:solidFill>
                  <a:srgbClr val="FF0000"/>
                </a:solidFill>
                <a:effectLst/>
                <a:uLnTx/>
                <a:uFillTx/>
                <a:latin typeface="Arial"/>
                <a:ea typeface="+mn-ea"/>
                <a:cs typeface="+mn-cs"/>
              </a:rPr>
              <a:t> abstraction</a:t>
            </a:r>
            <a:r>
              <a:rPr kumimoji="0" lang="en-US" sz="2000" b="0" i="0" u="none" strike="noStrike" kern="1200" cap="none" spc="0" normalizeH="0" baseline="0" noProof="0" smtClean="0">
                <a:ln>
                  <a:noFill/>
                </a:ln>
                <a:solidFill>
                  <a:srgbClr val="141313"/>
                </a:solidFill>
                <a:effectLst/>
                <a:uLnTx/>
                <a:uFillTx/>
                <a:latin typeface="Arial"/>
                <a:ea typeface="+mn-ea"/>
                <a:cs typeface="+mn-cs"/>
              </a:rPr>
              <a:t> of domain-controller‘s internal Context</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This view is constructed by </a:t>
            </a:r>
            <a:r>
              <a:rPr kumimoji="0" lang="en-US" sz="2000" b="0" i="0" u="none" strike="noStrike" kern="1200" cap="none" spc="0" normalizeH="0" baseline="0" noProof="0" smtClean="0">
                <a:ln>
                  <a:noFill/>
                </a:ln>
                <a:solidFill>
                  <a:srgbClr val="FF0000"/>
                </a:solidFill>
                <a:effectLst/>
                <a:uLnTx/>
                <a:uFillTx/>
                <a:latin typeface="Arial"/>
                <a:ea typeface="+mn-ea"/>
                <a:cs typeface="+mn-cs"/>
              </a:rPr>
              <a:t>recursively traversing/expanding the internal Topology of top-level Nodes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It is assumed that no Connectivity has been setup in the entire domain and this is the initial Topology view</a:t>
            </a:r>
            <a:endParaRPr kumimoji="0" lang="en-US" sz="2000" b="0" i="0" u="none" strike="noStrike" kern="1200" cap="none" spc="0" normalizeH="0" baseline="0" noProof="0">
              <a:ln>
                <a:noFill/>
              </a:ln>
              <a:solidFill>
                <a:srgbClr val="141313"/>
              </a:solidFill>
              <a:effectLst/>
              <a:uLnTx/>
              <a:uFillTx/>
              <a:latin typeface="Arial"/>
              <a:ea typeface="+mn-ea"/>
              <a:cs typeface="+mn-cs"/>
            </a:endParaRPr>
          </a:p>
        </p:txBody>
      </p:sp>
      <p:sp>
        <p:nvSpPr>
          <p:cNvPr id="439" name="TextBox 438"/>
          <p:cNvSpPr txBox="1"/>
          <p:nvPr/>
        </p:nvSpPr>
        <p:spPr>
          <a:xfrm>
            <a:off x="1929213" y="2540232"/>
            <a:ext cx="127611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TAPI Context-3</a:t>
            </a:r>
          </a:p>
        </p:txBody>
      </p:sp>
      <p:sp>
        <p:nvSpPr>
          <p:cNvPr id="440" name="TextBox 439"/>
          <p:cNvSpPr txBox="1"/>
          <p:nvPr/>
        </p:nvSpPr>
        <p:spPr>
          <a:xfrm>
            <a:off x="176613" y="5705390"/>
            <a:ext cx="6019800" cy="246221"/>
          </a:xfrm>
          <a:prstGeom prst="rect">
            <a:avLst/>
          </a:prstGeom>
          <a:noFill/>
        </p:spPr>
        <p:txBody>
          <a:bodyPr wrap="square"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FF0000"/>
                </a:solidFill>
                <a:effectLst/>
                <a:uLnTx/>
                <a:uFillTx/>
              </a:rPr>
              <a:t>*The multi-domain controller may have to invoke more than one retrieval API operation to get this view</a:t>
            </a:r>
          </a:p>
        </p:txBody>
      </p:sp>
      <p:cxnSp>
        <p:nvCxnSpPr>
          <p:cNvPr id="441" name="Straight Connector 440"/>
          <p:cNvCxnSpPr/>
          <p:nvPr/>
        </p:nvCxnSpPr>
        <p:spPr>
          <a:xfrm>
            <a:off x="5980610" y="3755494"/>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cxnSp>
        <p:nvCxnSpPr>
          <p:cNvPr id="442" name="Straight Connector 441"/>
          <p:cNvCxnSpPr/>
          <p:nvPr/>
        </p:nvCxnSpPr>
        <p:spPr>
          <a:xfrm>
            <a:off x="6609433" y="4880258"/>
            <a:ext cx="1069578" cy="0"/>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443" name="Oval 442"/>
          <p:cNvSpPr/>
          <p:nvPr/>
        </p:nvSpPr>
        <p:spPr>
          <a:xfrm flipH="1">
            <a:off x="6063063" y="3541459"/>
            <a:ext cx="2193038" cy="1264598"/>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444" name="Rectangle 443"/>
          <p:cNvSpPr/>
          <p:nvPr/>
        </p:nvSpPr>
        <p:spPr>
          <a:xfrm flipH="1">
            <a:off x="6232227" y="4010751"/>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D3-3</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445" name="Rectangle 444"/>
          <p:cNvSpPr/>
          <p:nvPr/>
        </p:nvSpPr>
        <p:spPr>
          <a:xfrm flipH="1">
            <a:off x="7679011" y="3965201"/>
            <a:ext cx="455838"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D3-1</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446" name="Rectangle 445"/>
          <p:cNvSpPr/>
          <p:nvPr/>
        </p:nvSpPr>
        <p:spPr>
          <a:xfrm flipH="1">
            <a:off x="6932903" y="4316822"/>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D3-2</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447" name="Rectangle 446"/>
          <p:cNvSpPr/>
          <p:nvPr/>
        </p:nvSpPr>
        <p:spPr>
          <a:xfrm flipH="1">
            <a:off x="6949689" y="3663056"/>
            <a:ext cx="451266" cy="331137"/>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D3-4</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48" name="Straight Connector 447"/>
          <p:cNvCxnSpPr>
            <a:stCxn id="469" idx="6"/>
            <a:endCxn id="490" idx="3"/>
          </p:cNvCxnSpPr>
          <p:nvPr/>
        </p:nvCxnSpPr>
        <p:spPr>
          <a:xfrm flipH="1" flipV="1">
            <a:off x="7439281" y="3932064"/>
            <a:ext cx="175398" cy="10897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49" name="Straight Connector 448"/>
          <p:cNvCxnSpPr>
            <a:stCxn id="488" idx="4"/>
            <a:endCxn id="471" idx="0"/>
          </p:cNvCxnSpPr>
          <p:nvPr/>
        </p:nvCxnSpPr>
        <p:spPr>
          <a:xfrm>
            <a:off x="7166929" y="4025007"/>
            <a:ext cx="0" cy="20375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50" name="Straight Connector 449"/>
          <p:cNvCxnSpPr>
            <a:stCxn id="474" idx="2"/>
            <a:endCxn id="472" idx="6"/>
          </p:cNvCxnSpPr>
          <p:nvPr/>
        </p:nvCxnSpPr>
        <p:spPr>
          <a:xfrm>
            <a:off x="6764611" y="4310757"/>
            <a:ext cx="109116" cy="13529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51" name="Straight Connector 450"/>
          <p:cNvCxnSpPr>
            <a:stCxn id="489" idx="5"/>
            <a:endCxn id="473" idx="2"/>
          </p:cNvCxnSpPr>
          <p:nvPr/>
        </p:nvCxnSpPr>
        <p:spPr>
          <a:xfrm flipH="1">
            <a:off x="6749965" y="3937087"/>
            <a:ext cx="144342" cy="16884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452" name="Rectangle 451"/>
          <p:cNvSpPr/>
          <p:nvPr/>
        </p:nvSpPr>
        <p:spPr>
          <a:xfrm flipH="1">
            <a:off x="8558613" y="4234557"/>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53" name="Straight Connector 452"/>
          <p:cNvCxnSpPr>
            <a:stCxn id="461" idx="6"/>
            <a:endCxn id="462" idx="2"/>
          </p:cNvCxnSpPr>
          <p:nvPr/>
        </p:nvCxnSpPr>
        <p:spPr>
          <a:xfrm flipH="1" flipV="1">
            <a:off x="8214376" y="4282656"/>
            <a:ext cx="274290" cy="15427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454" name="Rectangle 453"/>
          <p:cNvSpPr/>
          <p:nvPr/>
        </p:nvSpPr>
        <p:spPr>
          <a:xfrm flipH="1">
            <a:off x="6651699" y="5113411"/>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R-4</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55" name="Straight Connector 454"/>
          <p:cNvCxnSpPr>
            <a:stCxn id="481" idx="0"/>
            <a:endCxn id="478" idx="0"/>
          </p:cNvCxnSpPr>
          <p:nvPr/>
        </p:nvCxnSpPr>
        <p:spPr>
          <a:xfrm flipV="1">
            <a:off x="6862956" y="4615557"/>
            <a:ext cx="169743" cy="437402"/>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456" name="TextBox 455"/>
          <p:cNvSpPr txBox="1"/>
          <p:nvPr/>
        </p:nvSpPr>
        <p:spPr>
          <a:xfrm flipH="1">
            <a:off x="7614679" y="421911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7" name="Rectangle 456"/>
          <p:cNvSpPr/>
          <p:nvPr/>
        </p:nvSpPr>
        <p:spPr>
          <a:xfrm flipH="1">
            <a:off x="8558613" y="3803694"/>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458" name="Rectangle 457"/>
          <p:cNvSpPr/>
          <p:nvPr/>
        </p:nvSpPr>
        <p:spPr>
          <a:xfrm flipH="1">
            <a:off x="7185099" y="5113411"/>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G-4</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59" name="Straight Connector 458"/>
          <p:cNvCxnSpPr>
            <a:stCxn id="479" idx="0"/>
            <a:endCxn id="480" idx="0"/>
          </p:cNvCxnSpPr>
          <p:nvPr/>
        </p:nvCxnSpPr>
        <p:spPr>
          <a:xfrm>
            <a:off x="7261298" y="4626748"/>
            <a:ext cx="172888" cy="41866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460" name="Straight Connector 459"/>
          <p:cNvCxnSpPr>
            <a:stCxn id="475" idx="2"/>
            <a:endCxn id="468" idx="6"/>
          </p:cNvCxnSpPr>
          <p:nvPr/>
        </p:nvCxnSpPr>
        <p:spPr>
          <a:xfrm flipV="1">
            <a:off x="8214374" y="3994196"/>
            <a:ext cx="274292" cy="3081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
        <p:nvSpPr>
          <p:cNvPr id="461" name="TextBox 460"/>
          <p:cNvSpPr txBox="1"/>
          <p:nvPr/>
        </p:nvSpPr>
        <p:spPr>
          <a:xfrm flipH="1">
            <a:off x="8488666" y="4368912"/>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62" name="TextBox 461"/>
          <p:cNvSpPr txBox="1"/>
          <p:nvPr/>
        </p:nvSpPr>
        <p:spPr>
          <a:xfrm flipH="1">
            <a:off x="8061977" y="421910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63" name="Oval 462"/>
          <p:cNvSpPr/>
          <p:nvPr/>
        </p:nvSpPr>
        <p:spPr>
          <a:xfrm flipH="1">
            <a:off x="7281786" y="4808611"/>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10</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64" name="Oval 463"/>
          <p:cNvSpPr/>
          <p:nvPr/>
        </p:nvSpPr>
        <p:spPr>
          <a:xfrm flipH="1">
            <a:off x="6856703" y="4808611"/>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465" name="Straight Connector 464"/>
          <p:cNvCxnSpPr>
            <a:stCxn id="466" idx="2"/>
          </p:cNvCxnSpPr>
          <p:nvPr/>
        </p:nvCxnSpPr>
        <p:spPr>
          <a:xfrm flipH="1">
            <a:off x="8317216" y="3663057"/>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466" name="TextBox 465"/>
          <p:cNvSpPr txBox="1"/>
          <p:nvPr/>
        </p:nvSpPr>
        <p:spPr>
          <a:xfrm flipH="1">
            <a:off x="8044263" y="3416836"/>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467" name="TextBox 466"/>
          <p:cNvSpPr txBox="1"/>
          <p:nvPr/>
        </p:nvSpPr>
        <p:spPr>
          <a:xfrm flipH="1">
            <a:off x="7619921" y="4757147"/>
            <a:ext cx="545906" cy="246221"/>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468" name="TextBox 467"/>
          <p:cNvSpPr txBox="1"/>
          <p:nvPr/>
        </p:nvSpPr>
        <p:spPr>
          <a:xfrm flipH="1">
            <a:off x="8488666" y="3926194"/>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69" name="TextBox 468"/>
          <p:cNvSpPr txBox="1"/>
          <p:nvPr/>
        </p:nvSpPr>
        <p:spPr>
          <a:xfrm flipH="1">
            <a:off x="7614679" y="397613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0" name="TextBox 469"/>
          <p:cNvSpPr txBox="1"/>
          <p:nvPr/>
        </p:nvSpPr>
        <p:spPr>
          <a:xfrm flipH="1">
            <a:off x="7330689" y="433752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1" name="TextBox 470"/>
          <p:cNvSpPr txBox="1"/>
          <p:nvPr/>
        </p:nvSpPr>
        <p:spPr>
          <a:xfrm flipH="1">
            <a:off x="7096663" y="422875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2" name="TextBox 471"/>
          <p:cNvSpPr txBox="1"/>
          <p:nvPr/>
        </p:nvSpPr>
        <p:spPr>
          <a:xfrm flipH="1">
            <a:off x="6873727" y="438115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3" name="TextBox 472"/>
          <p:cNvSpPr txBox="1"/>
          <p:nvPr/>
        </p:nvSpPr>
        <p:spPr>
          <a:xfrm flipH="1">
            <a:off x="6609433" y="404103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4" name="TextBox 473"/>
          <p:cNvSpPr txBox="1"/>
          <p:nvPr/>
        </p:nvSpPr>
        <p:spPr>
          <a:xfrm flipH="1">
            <a:off x="6624079" y="424586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5" name="TextBox 474"/>
          <p:cNvSpPr txBox="1"/>
          <p:nvPr/>
        </p:nvSpPr>
        <p:spPr>
          <a:xfrm flipH="1">
            <a:off x="8061975" y="396146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6" name="TextBox 475"/>
          <p:cNvSpPr txBox="1"/>
          <p:nvPr/>
        </p:nvSpPr>
        <p:spPr>
          <a:xfrm flipH="1">
            <a:off x="6156027" y="403024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7" name="TextBox 476"/>
          <p:cNvSpPr txBox="1"/>
          <p:nvPr/>
        </p:nvSpPr>
        <p:spPr>
          <a:xfrm flipH="1">
            <a:off x="6156027" y="425512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8" name="TextBox 477"/>
          <p:cNvSpPr txBox="1"/>
          <p:nvPr/>
        </p:nvSpPr>
        <p:spPr>
          <a:xfrm flipH="1">
            <a:off x="6956500" y="461555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9" name="TextBox 478"/>
          <p:cNvSpPr txBox="1"/>
          <p:nvPr/>
        </p:nvSpPr>
        <p:spPr>
          <a:xfrm flipH="1">
            <a:off x="7185099" y="462674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80" name="TextBox 479"/>
          <p:cNvSpPr txBox="1"/>
          <p:nvPr/>
        </p:nvSpPr>
        <p:spPr>
          <a:xfrm flipH="1">
            <a:off x="7364239" y="5045409"/>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81" name="TextBox 480"/>
          <p:cNvSpPr txBox="1"/>
          <p:nvPr/>
        </p:nvSpPr>
        <p:spPr>
          <a:xfrm flipH="1">
            <a:off x="6793009" y="5052959"/>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82" name="Oval 481"/>
          <p:cNvSpPr/>
          <p:nvPr/>
        </p:nvSpPr>
        <p:spPr>
          <a:xfrm flipH="1">
            <a:off x="8253813" y="3899851"/>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83" name="Oval 482"/>
          <p:cNvSpPr/>
          <p:nvPr/>
        </p:nvSpPr>
        <p:spPr>
          <a:xfrm flipH="1">
            <a:off x="8253813" y="4293656"/>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484" name="Straight Connector 483"/>
          <p:cNvCxnSpPr>
            <a:stCxn id="456" idx="6"/>
            <a:endCxn id="470" idx="2"/>
          </p:cNvCxnSpPr>
          <p:nvPr/>
        </p:nvCxnSpPr>
        <p:spPr>
          <a:xfrm flipH="1">
            <a:off x="7471221" y="4284007"/>
            <a:ext cx="143458" cy="11841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85" name="Straight Connector 484"/>
          <p:cNvCxnSpPr>
            <a:endCxn id="476" idx="6"/>
          </p:cNvCxnSpPr>
          <p:nvPr/>
        </p:nvCxnSpPr>
        <p:spPr>
          <a:xfrm>
            <a:off x="5739213" y="4080558"/>
            <a:ext cx="416814" cy="13229"/>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486" name="Oval 485"/>
          <p:cNvSpPr/>
          <p:nvPr/>
        </p:nvSpPr>
        <p:spPr>
          <a:xfrm>
            <a:off x="5904410" y="4026436"/>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7</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87" name="TextBox 486"/>
          <p:cNvSpPr txBox="1"/>
          <p:nvPr/>
        </p:nvSpPr>
        <p:spPr>
          <a:xfrm>
            <a:off x="6714007" y="3313370"/>
            <a:ext cx="96500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Domain-3</a:t>
            </a:r>
            <a:endParaRPr kumimoji="0" lang="en-US" sz="1200" b="0" i="0" u="none" strike="noStrike" kern="0" cap="none" spc="0" normalizeH="0" baseline="0" noProof="0" smtClean="0">
              <a:ln>
                <a:noFill/>
              </a:ln>
              <a:solidFill>
                <a:srgbClr val="000000"/>
              </a:solidFill>
              <a:effectLst/>
              <a:uLnTx/>
              <a:uFillTx/>
            </a:endParaRPr>
          </a:p>
        </p:txBody>
      </p:sp>
      <p:sp>
        <p:nvSpPr>
          <p:cNvPr id="488" name="TextBox 487"/>
          <p:cNvSpPr txBox="1"/>
          <p:nvPr/>
        </p:nvSpPr>
        <p:spPr>
          <a:xfrm flipH="1">
            <a:off x="7096663" y="389521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89" name="TextBox 488"/>
          <p:cNvSpPr txBox="1"/>
          <p:nvPr/>
        </p:nvSpPr>
        <p:spPr>
          <a:xfrm flipH="1">
            <a:off x="6873727" y="382630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90" name="TextBox 489"/>
          <p:cNvSpPr txBox="1"/>
          <p:nvPr/>
        </p:nvSpPr>
        <p:spPr>
          <a:xfrm flipH="1">
            <a:off x="7319329" y="382127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91" name="Straight Connector 490"/>
          <p:cNvCxnSpPr>
            <a:endCxn id="477" idx="6"/>
          </p:cNvCxnSpPr>
          <p:nvPr/>
        </p:nvCxnSpPr>
        <p:spPr>
          <a:xfrm flipV="1">
            <a:off x="5739213" y="4318667"/>
            <a:ext cx="416814" cy="50245"/>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492" name="Oval 491"/>
          <p:cNvSpPr/>
          <p:nvPr/>
        </p:nvSpPr>
        <p:spPr>
          <a:xfrm>
            <a:off x="5891613" y="427265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93" name="TextBox 492"/>
          <p:cNvSpPr txBox="1"/>
          <p:nvPr/>
        </p:nvSpPr>
        <p:spPr>
          <a:xfrm>
            <a:off x="6342279" y="2827692"/>
            <a:ext cx="223535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Physical Box View (internal)</a:t>
            </a:r>
          </a:p>
        </p:txBody>
      </p:sp>
      <p:sp>
        <p:nvSpPr>
          <p:cNvPr id="494" name="TextBox 493"/>
          <p:cNvSpPr txBox="1"/>
          <p:nvPr/>
        </p:nvSpPr>
        <p:spPr>
          <a:xfrm>
            <a:off x="3233682" y="3251601"/>
            <a:ext cx="444352"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smtClean="0">
                <a:ln>
                  <a:noFill/>
                </a:ln>
                <a:solidFill>
                  <a:sysClr val="windowText" lastClr="000000"/>
                </a:solidFill>
                <a:effectLst/>
                <a:uLnTx/>
                <a:uFillTx/>
              </a:rPr>
              <a:t>D3e</a:t>
            </a:r>
          </a:p>
        </p:txBody>
      </p:sp>
      <p:sp>
        <p:nvSpPr>
          <p:cNvPr id="495" name="TextBox 494"/>
          <p:cNvSpPr txBox="1"/>
          <p:nvPr/>
        </p:nvSpPr>
        <p:spPr>
          <a:xfrm>
            <a:off x="3252259" y="4717022"/>
            <a:ext cx="452368"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smtClean="0">
                <a:ln>
                  <a:noFill/>
                </a:ln>
                <a:solidFill>
                  <a:sysClr val="windowText" lastClr="000000"/>
                </a:solidFill>
                <a:effectLst/>
                <a:uLnTx/>
                <a:uFillTx/>
              </a:rPr>
              <a:t>D3o</a:t>
            </a:r>
          </a:p>
        </p:txBody>
      </p:sp>
      <p:grpSp>
        <p:nvGrpSpPr>
          <p:cNvPr id="496" name="Group 495"/>
          <p:cNvGrpSpPr/>
          <p:nvPr/>
        </p:nvGrpSpPr>
        <p:grpSpPr>
          <a:xfrm>
            <a:off x="100413" y="2751211"/>
            <a:ext cx="1939057" cy="2914710"/>
            <a:chOff x="533400" y="1657350"/>
            <a:chExt cx="1939057" cy="2914710"/>
          </a:xfrm>
        </p:grpSpPr>
        <p:sp>
          <p:nvSpPr>
            <p:cNvPr id="497" name="Oval 496"/>
            <p:cNvSpPr/>
            <p:nvPr/>
          </p:nvSpPr>
          <p:spPr>
            <a:xfrm>
              <a:off x="609600" y="1851758"/>
              <a:ext cx="152400" cy="14754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498" name="TextBox 497"/>
            <p:cNvSpPr txBox="1"/>
            <p:nvPr/>
          </p:nvSpPr>
          <p:spPr>
            <a:xfrm>
              <a:off x="764664" y="1871296"/>
              <a:ext cx="170779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499" name="Oval 498"/>
            <p:cNvSpPr/>
            <p:nvPr/>
          </p:nvSpPr>
          <p:spPr>
            <a:xfrm>
              <a:off x="609600" y="2069022"/>
              <a:ext cx="152400" cy="147549"/>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500" name="TextBox 499"/>
            <p:cNvSpPr txBox="1"/>
            <p:nvPr/>
          </p:nvSpPr>
          <p:spPr>
            <a:xfrm>
              <a:off x="764663" y="2058326"/>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501" name="Oval 500"/>
            <p:cNvSpPr/>
            <p:nvPr/>
          </p:nvSpPr>
          <p:spPr>
            <a:xfrm>
              <a:off x="609600" y="1657350"/>
              <a:ext cx="152400" cy="147549"/>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502" name="TextBox 501"/>
            <p:cNvSpPr txBox="1"/>
            <p:nvPr/>
          </p:nvSpPr>
          <p:spPr>
            <a:xfrm>
              <a:off x="764663" y="1657350"/>
              <a:ext cx="170779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503" name="Straight Connector 502"/>
            <p:cNvCxnSpPr/>
            <p:nvPr/>
          </p:nvCxnSpPr>
          <p:spPr>
            <a:xfrm flipH="1">
              <a:off x="649408" y="3381246"/>
              <a:ext cx="216024" cy="142240"/>
            </a:xfrm>
            <a:prstGeom prst="line">
              <a:avLst/>
            </a:prstGeom>
            <a:noFill/>
            <a:ln w="28575" cap="flat" cmpd="sng" algn="ctr">
              <a:solidFill>
                <a:srgbClr val="0033CC"/>
              </a:solidFill>
              <a:prstDash val="solid"/>
              <a:headEnd type="none" w="med" len="sm"/>
              <a:tailEnd type="none" w="med" len="sm"/>
            </a:ln>
            <a:effectLst/>
          </p:spPr>
        </p:cxnSp>
        <p:sp>
          <p:nvSpPr>
            <p:cNvPr id="504" name="TextBox 503"/>
            <p:cNvSpPr txBox="1"/>
            <p:nvPr/>
          </p:nvSpPr>
          <p:spPr>
            <a:xfrm>
              <a:off x="984350" y="3330329"/>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505" name="Straight Connector 504"/>
            <p:cNvCxnSpPr/>
            <p:nvPr/>
          </p:nvCxnSpPr>
          <p:spPr>
            <a:xfrm flipH="1">
              <a:off x="607848" y="3673664"/>
              <a:ext cx="216024" cy="142240"/>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506" name="TextBox 505"/>
            <p:cNvSpPr txBox="1"/>
            <p:nvPr/>
          </p:nvSpPr>
          <p:spPr>
            <a:xfrm>
              <a:off x="950683" y="3622747"/>
              <a:ext cx="139597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507" name="Straight Connector 506"/>
            <p:cNvCxnSpPr/>
            <p:nvPr/>
          </p:nvCxnSpPr>
          <p:spPr>
            <a:xfrm flipH="1">
              <a:off x="650476" y="3171114"/>
              <a:ext cx="216024" cy="142240"/>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508" name="TextBox 507"/>
            <p:cNvSpPr txBox="1"/>
            <p:nvPr/>
          </p:nvSpPr>
          <p:spPr>
            <a:xfrm>
              <a:off x="977524" y="3091172"/>
              <a:ext cx="827856"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509" name="Oval 508"/>
            <p:cNvSpPr/>
            <p:nvPr/>
          </p:nvSpPr>
          <p:spPr>
            <a:xfrm>
              <a:off x="533400" y="2509048"/>
              <a:ext cx="457200" cy="256006"/>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ndParaRPr>
            </a:p>
          </p:txBody>
        </p:sp>
        <p:sp>
          <p:nvSpPr>
            <p:cNvPr id="510" name="Oval 509"/>
            <p:cNvSpPr/>
            <p:nvPr/>
          </p:nvSpPr>
          <p:spPr>
            <a:xfrm>
              <a:off x="533400" y="2822440"/>
              <a:ext cx="457200" cy="256006"/>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511" name="TextBox 510"/>
            <p:cNvSpPr txBox="1"/>
            <p:nvPr/>
          </p:nvSpPr>
          <p:spPr>
            <a:xfrm>
              <a:off x="990600" y="2509048"/>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512" name="TextBox 511"/>
            <p:cNvSpPr txBox="1"/>
            <p:nvPr/>
          </p:nvSpPr>
          <p:spPr>
            <a:xfrm>
              <a:off x="990600" y="2810264"/>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513" name="TextBox 512"/>
            <p:cNvSpPr txBox="1"/>
            <p:nvPr/>
          </p:nvSpPr>
          <p:spPr>
            <a:xfrm>
              <a:off x="764663" y="2239189"/>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514" name="Rectangle 513"/>
            <p:cNvSpPr/>
            <p:nvPr/>
          </p:nvSpPr>
          <p:spPr>
            <a:xfrm>
              <a:off x="621196" y="226748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515" name="Straight Connector 514"/>
            <p:cNvCxnSpPr/>
            <p:nvPr/>
          </p:nvCxnSpPr>
          <p:spPr>
            <a:xfrm>
              <a:off x="621196" y="3939676"/>
              <a:ext cx="287696" cy="88091"/>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516" name="Straight Connector 515"/>
            <p:cNvCxnSpPr/>
            <p:nvPr/>
          </p:nvCxnSpPr>
          <p:spPr>
            <a:xfrm>
              <a:off x="621196" y="4088421"/>
              <a:ext cx="287696" cy="66813"/>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517" name="TextBox 516"/>
            <p:cNvSpPr txBox="1"/>
            <p:nvPr/>
          </p:nvSpPr>
          <p:spPr>
            <a:xfrm>
              <a:off x="967740" y="3939676"/>
              <a:ext cx="102250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cxnSp>
          <p:nvCxnSpPr>
            <p:cNvPr id="518" name="Straight Connector 517"/>
            <p:cNvCxnSpPr/>
            <p:nvPr/>
          </p:nvCxnSpPr>
          <p:spPr>
            <a:xfrm>
              <a:off x="607848" y="4332630"/>
              <a:ext cx="287696" cy="88091"/>
            </a:xfrm>
            <a:prstGeom prst="line">
              <a:avLst/>
            </a:prstGeom>
            <a:noFill/>
            <a:ln w="38100" cap="flat" cmpd="sng" algn="ctr">
              <a:solidFill>
                <a:srgbClr val="0000FF"/>
              </a:solidFill>
              <a:prstDash val="solid"/>
            </a:ln>
            <a:effectLst>
              <a:outerShdw blurRad="40000" dist="20000" dir="5400000" rotWithShape="0">
                <a:srgbClr val="000000">
                  <a:alpha val="38000"/>
                </a:srgbClr>
              </a:outerShdw>
            </a:effectLst>
          </p:spPr>
        </p:cxnSp>
        <p:sp>
          <p:nvSpPr>
            <p:cNvPr id="519" name="TextBox 518"/>
            <p:cNvSpPr txBox="1"/>
            <p:nvPr/>
          </p:nvSpPr>
          <p:spPr>
            <a:xfrm>
              <a:off x="990600" y="4171950"/>
              <a:ext cx="1022502"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Connectivity Service</a:t>
              </a:r>
              <a:endParaRPr kumimoji="0" lang="en-US" sz="1000" b="0" i="0" u="none" strike="noStrike" kern="0" cap="none" spc="0" normalizeH="0" baseline="0" noProof="0" smtClean="0">
                <a:ln>
                  <a:noFill/>
                </a:ln>
                <a:solidFill>
                  <a:srgbClr val="000000"/>
                </a:solidFill>
                <a:effectLst/>
                <a:uLnTx/>
                <a:uFillTx/>
              </a:endParaRPr>
            </a:p>
          </p:txBody>
        </p:sp>
      </p:grpSp>
      <p:sp>
        <p:nvSpPr>
          <p:cNvPr id="520" name="TextBox 519"/>
          <p:cNvSpPr txBox="1"/>
          <p:nvPr/>
        </p:nvSpPr>
        <p:spPr>
          <a:xfrm>
            <a:off x="5739213" y="3525139"/>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NNI</a:t>
            </a:r>
            <a:endParaRPr kumimoji="0" lang="en-US" sz="1000" b="1" i="0" u="none" strike="noStrike" kern="0" cap="none" spc="0" normalizeH="0" baseline="0" noProof="0" smtClean="0">
              <a:ln>
                <a:noFill/>
              </a:ln>
              <a:solidFill>
                <a:srgbClr val="00B0F0"/>
              </a:solidFill>
              <a:effectLst/>
              <a:uLnTx/>
              <a:uFillTx/>
            </a:endParaRPr>
          </a:p>
        </p:txBody>
      </p:sp>
      <p:sp>
        <p:nvSpPr>
          <p:cNvPr id="140" name="Slide Number Placeholder 139"/>
          <p:cNvSpPr>
            <a:spLocks noGrp="1"/>
          </p:cNvSpPr>
          <p:nvPr>
            <p:ph type="sldNum" sz="quarter" idx="4"/>
          </p:nvPr>
        </p:nvSpPr>
        <p:spPr/>
        <p:txBody>
          <a:bodyPr/>
          <a:lstStyle/>
          <a:p>
            <a:fld id="{95FB27F1-C2FE-E646-9E41-8F3092BBAFAE}" type="slidenum">
              <a:rPr lang="en-US" smtClean="0"/>
              <a:pPr/>
              <a:t>42</a:t>
            </a:fld>
            <a:endParaRPr lang="en-US"/>
          </a:p>
        </p:txBody>
      </p:sp>
      <p:sp>
        <p:nvSpPr>
          <p:cNvPr id="141" name="Footer Placeholder 140"/>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63590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386"/>
                                        </p:tgtEl>
                                      </p:cBhvr>
                                    </p:animEffect>
                                    <p:set>
                                      <p:cBhvr>
                                        <p:cTn id="7" dur="1" fill="hold">
                                          <p:stCondLst>
                                            <p:cond delay="499"/>
                                          </p:stCondLst>
                                        </p:cTn>
                                        <p:tgtEl>
                                          <p:spTgt spid="386"/>
                                        </p:tgtEl>
                                        <p:attrNameLst>
                                          <p:attrName>style.visibility</p:attrName>
                                        </p:attrNameLst>
                                      </p:cBhvr>
                                      <p:to>
                                        <p:strVal val="hidden"/>
                                      </p:to>
                                    </p:set>
                                  </p:childTnLst>
                                </p:cTn>
                              </p:par>
                              <p:par>
                                <p:cTn id="8" presetID="5" presetClass="exit" presetSubtype="10" fill="hold" grpId="0" nodeType="withEffect">
                                  <p:stCondLst>
                                    <p:cond delay="0"/>
                                  </p:stCondLst>
                                  <p:childTnLst>
                                    <p:animEffect transition="out" filter="checkerboard(across)">
                                      <p:cBhvr>
                                        <p:cTn id="9" dur="500"/>
                                        <p:tgtEl>
                                          <p:spTgt spid="385"/>
                                        </p:tgtEl>
                                      </p:cBhvr>
                                    </p:animEffect>
                                    <p:set>
                                      <p:cBhvr>
                                        <p:cTn id="10" dur="1" fill="hold">
                                          <p:stCondLst>
                                            <p:cond delay="499"/>
                                          </p:stCondLst>
                                        </p:cTn>
                                        <p:tgtEl>
                                          <p:spTgt spid="385"/>
                                        </p:tgtEl>
                                        <p:attrNameLst>
                                          <p:attrName>style.visibility</p:attrName>
                                        </p:attrNameLst>
                                      </p:cBhvr>
                                      <p:to>
                                        <p:strVal val="hidden"/>
                                      </p:to>
                                    </p:set>
                                  </p:childTnLst>
                                </p:cTn>
                              </p:par>
                              <p:par>
                                <p:cTn id="11" presetID="5" presetClass="exit" presetSubtype="10" fill="hold" grpId="0" nodeType="withEffect">
                                  <p:stCondLst>
                                    <p:cond delay="0"/>
                                  </p:stCondLst>
                                  <p:childTnLst>
                                    <p:animEffect transition="out" filter="checkerboard(across)">
                                      <p:cBhvr>
                                        <p:cTn id="12" dur="500"/>
                                        <p:tgtEl>
                                          <p:spTgt spid="494"/>
                                        </p:tgtEl>
                                      </p:cBhvr>
                                    </p:animEffect>
                                    <p:set>
                                      <p:cBhvr>
                                        <p:cTn id="13" dur="1" fill="hold">
                                          <p:stCondLst>
                                            <p:cond delay="499"/>
                                          </p:stCondLst>
                                        </p:cTn>
                                        <p:tgtEl>
                                          <p:spTgt spid="494"/>
                                        </p:tgtEl>
                                        <p:attrNameLst>
                                          <p:attrName>style.visibility</p:attrName>
                                        </p:attrNameLst>
                                      </p:cBhvr>
                                      <p:to>
                                        <p:strVal val="hidden"/>
                                      </p:to>
                                    </p:set>
                                  </p:childTnLst>
                                </p:cTn>
                              </p:par>
                              <p:par>
                                <p:cTn id="14" presetID="5" presetClass="exit" presetSubtype="10" fill="hold" grpId="0" nodeType="withEffect">
                                  <p:stCondLst>
                                    <p:cond delay="0"/>
                                  </p:stCondLst>
                                  <p:childTnLst>
                                    <p:animEffect transition="out" filter="checkerboard(across)">
                                      <p:cBhvr>
                                        <p:cTn id="15" dur="500"/>
                                        <p:tgtEl>
                                          <p:spTgt spid="495"/>
                                        </p:tgtEl>
                                      </p:cBhvr>
                                    </p:animEffect>
                                    <p:set>
                                      <p:cBhvr>
                                        <p:cTn id="16" dur="1" fill="hold">
                                          <p:stCondLst>
                                            <p:cond delay="499"/>
                                          </p:stCondLst>
                                        </p:cTn>
                                        <p:tgtEl>
                                          <p:spTgt spid="495"/>
                                        </p:tgtEl>
                                        <p:attrNameLst>
                                          <p:attrName>style.visibility</p:attrName>
                                        </p:attrNameLst>
                                      </p:cBhvr>
                                      <p:to>
                                        <p:strVal val="hidden"/>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38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8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8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9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9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9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9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9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9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0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0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0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40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04"/>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05"/>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406"/>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407"/>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408"/>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40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10"/>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411"/>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24"/>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25"/>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434"/>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 grpId="0" animBg="1"/>
      <p:bldP spid="386" grpId="0" animBg="1"/>
      <p:bldP spid="387" grpId="0" animBg="1"/>
      <p:bldP spid="388" grpId="0" animBg="1"/>
      <p:bldP spid="389" grpId="0" animBg="1"/>
      <p:bldP spid="394" grpId="0" animBg="1"/>
      <p:bldP spid="395"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10" grpId="0" animBg="1"/>
      <p:bldP spid="411" grpId="0" animBg="1"/>
      <p:bldP spid="424" grpId="0"/>
      <p:bldP spid="425" grpId="0"/>
      <p:bldP spid="434" grpId="0" animBg="1"/>
      <p:bldP spid="435" grpId="0" animBg="1"/>
      <p:bldP spid="494" grpId="0"/>
      <p:bldP spid="49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MD Controller Local Resource Pool (Internal)</a:t>
            </a:r>
            <a:endParaRPr lang="en-US"/>
          </a:p>
        </p:txBody>
      </p:sp>
      <p:sp>
        <p:nvSpPr>
          <p:cNvPr id="293" name="Rectangle 292"/>
          <p:cNvSpPr/>
          <p:nvPr/>
        </p:nvSpPr>
        <p:spPr>
          <a:xfrm>
            <a:off x="166290" y="2437799"/>
            <a:ext cx="8811805" cy="2869317"/>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294" name="Oval 293"/>
          <p:cNvSpPr/>
          <p:nvPr/>
        </p:nvSpPr>
        <p:spPr>
          <a:xfrm>
            <a:off x="759791" y="4028983"/>
            <a:ext cx="1230495" cy="1049533"/>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D1-o</a:t>
            </a:r>
          </a:p>
        </p:txBody>
      </p:sp>
      <p:sp>
        <p:nvSpPr>
          <p:cNvPr id="295" name="Oval 294"/>
          <p:cNvSpPr/>
          <p:nvPr/>
        </p:nvSpPr>
        <p:spPr>
          <a:xfrm>
            <a:off x="748496" y="2792516"/>
            <a:ext cx="1230495" cy="1049533"/>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D1-e</a:t>
            </a:r>
          </a:p>
        </p:txBody>
      </p:sp>
      <p:sp>
        <p:nvSpPr>
          <p:cNvPr id="296" name="TextBox 295"/>
          <p:cNvSpPr txBox="1"/>
          <p:nvPr/>
        </p:nvSpPr>
        <p:spPr>
          <a:xfrm>
            <a:off x="1281896" y="374082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97" name="Straight Connector 296"/>
          <p:cNvCxnSpPr>
            <a:stCxn id="296" idx="4"/>
            <a:endCxn id="298" idx="0"/>
          </p:cNvCxnSpPr>
          <p:nvPr/>
        </p:nvCxnSpPr>
        <p:spPr>
          <a:xfrm>
            <a:off x="1352162" y="3870619"/>
            <a:ext cx="0" cy="141097"/>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298" name="TextBox 297"/>
          <p:cNvSpPr txBox="1"/>
          <p:nvPr/>
        </p:nvSpPr>
        <p:spPr>
          <a:xfrm>
            <a:off x="1281896" y="401171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99" name="Oval 298"/>
          <p:cNvSpPr/>
          <p:nvPr/>
        </p:nvSpPr>
        <p:spPr>
          <a:xfrm>
            <a:off x="7464491" y="4443532"/>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D3-1o</a:t>
            </a:r>
          </a:p>
        </p:txBody>
      </p:sp>
      <p:sp>
        <p:nvSpPr>
          <p:cNvPr id="300" name="Oval 299"/>
          <p:cNvSpPr/>
          <p:nvPr/>
        </p:nvSpPr>
        <p:spPr>
          <a:xfrm>
            <a:off x="6622901" y="4849916"/>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D3-4o</a:t>
            </a:r>
          </a:p>
        </p:txBody>
      </p:sp>
      <p:sp>
        <p:nvSpPr>
          <p:cNvPr id="301" name="Oval 300"/>
          <p:cNvSpPr/>
          <p:nvPr/>
        </p:nvSpPr>
        <p:spPr>
          <a:xfrm>
            <a:off x="6631567" y="3982957"/>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D3-2o</a:t>
            </a:r>
          </a:p>
        </p:txBody>
      </p:sp>
      <p:sp>
        <p:nvSpPr>
          <p:cNvPr id="302" name="Oval 301"/>
          <p:cNvSpPr/>
          <p:nvPr/>
        </p:nvSpPr>
        <p:spPr>
          <a:xfrm>
            <a:off x="8532191" y="280113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03" name="Oval 302"/>
          <p:cNvSpPr/>
          <p:nvPr/>
        </p:nvSpPr>
        <p:spPr>
          <a:xfrm>
            <a:off x="8520896" y="302595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12</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04" name="Oval 303"/>
          <p:cNvSpPr/>
          <p:nvPr/>
        </p:nvSpPr>
        <p:spPr>
          <a:xfrm>
            <a:off x="8520896" y="326595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10.D3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05" name="Oval 304"/>
          <p:cNvSpPr/>
          <p:nvPr/>
        </p:nvSpPr>
        <p:spPr>
          <a:xfrm>
            <a:off x="8520896" y="350095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06" name="Oval 305"/>
          <p:cNvSpPr/>
          <p:nvPr/>
        </p:nvSpPr>
        <p:spPr>
          <a:xfrm>
            <a:off x="5888412" y="4378636"/>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D3-3o</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07" name="TextBox 306"/>
          <p:cNvSpPr txBox="1"/>
          <p:nvPr/>
        </p:nvSpPr>
        <p:spPr>
          <a:xfrm>
            <a:off x="6347577" y="462160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08" name="TextBox 307"/>
          <p:cNvSpPr txBox="1"/>
          <p:nvPr/>
        </p:nvSpPr>
        <p:spPr>
          <a:xfrm>
            <a:off x="6347577" y="437863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09" name="TextBox 308"/>
          <p:cNvSpPr txBox="1"/>
          <p:nvPr/>
        </p:nvSpPr>
        <p:spPr>
          <a:xfrm>
            <a:off x="6631567" y="486840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0" name="TextBox 309"/>
          <p:cNvSpPr txBox="1"/>
          <p:nvPr/>
        </p:nvSpPr>
        <p:spPr>
          <a:xfrm>
            <a:off x="6865593" y="475963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1" name="TextBox 310"/>
          <p:cNvSpPr txBox="1"/>
          <p:nvPr/>
        </p:nvSpPr>
        <p:spPr>
          <a:xfrm>
            <a:off x="7128685" y="485773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2" name="TextBox 311"/>
          <p:cNvSpPr txBox="1"/>
          <p:nvPr/>
        </p:nvSpPr>
        <p:spPr>
          <a:xfrm>
            <a:off x="7479137" y="445595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3" name="TextBox 312"/>
          <p:cNvSpPr txBox="1"/>
          <p:nvPr/>
        </p:nvSpPr>
        <p:spPr>
          <a:xfrm>
            <a:off x="7464491" y="466078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4" name="TextBox 313"/>
          <p:cNvSpPr txBox="1"/>
          <p:nvPr/>
        </p:nvSpPr>
        <p:spPr>
          <a:xfrm>
            <a:off x="7233354" y="412174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5" name="TextBox 314"/>
          <p:cNvSpPr txBox="1"/>
          <p:nvPr/>
        </p:nvSpPr>
        <p:spPr>
          <a:xfrm>
            <a:off x="6592338" y="410707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6" name="TextBox 315"/>
          <p:cNvSpPr txBox="1"/>
          <p:nvPr/>
        </p:nvSpPr>
        <p:spPr>
          <a:xfrm>
            <a:off x="6879898" y="428136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317" name="Straight Connector 316"/>
          <p:cNvCxnSpPr>
            <a:stCxn id="308" idx="7"/>
            <a:endCxn id="315" idx="3"/>
          </p:cNvCxnSpPr>
          <p:nvPr/>
        </p:nvCxnSpPr>
        <p:spPr>
          <a:xfrm flipV="1">
            <a:off x="6467529" y="4217855"/>
            <a:ext cx="145389" cy="17978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18" name="Straight Connector 317"/>
          <p:cNvCxnSpPr>
            <a:stCxn id="316" idx="4"/>
            <a:endCxn id="310" idx="0"/>
          </p:cNvCxnSpPr>
          <p:nvPr/>
        </p:nvCxnSpPr>
        <p:spPr>
          <a:xfrm flipH="1">
            <a:off x="6935859" y="4411154"/>
            <a:ext cx="14305" cy="34848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19" name="Straight Connector 318"/>
          <p:cNvCxnSpPr>
            <a:stCxn id="313" idx="3"/>
            <a:endCxn id="311" idx="7"/>
          </p:cNvCxnSpPr>
          <p:nvPr/>
        </p:nvCxnSpPr>
        <p:spPr>
          <a:xfrm flipH="1">
            <a:off x="7248637" y="4771567"/>
            <a:ext cx="236434" cy="10517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20" name="Straight Connector 319"/>
          <p:cNvCxnSpPr>
            <a:stCxn id="314" idx="5"/>
            <a:endCxn id="312" idx="1"/>
          </p:cNvCxnSpPr>
          <p:nvPr/>
        </p:nvCxnSpPr>
        <p:spPr>
          <a:xfrm>
            <a:off x="7353306" y="4232534"/>
            <a:ext cx="146411" cy="24243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21" name="Straight Connector 320"/>
          <p:cNvCxnSpPr>
            <a:stCxn id="307" idx="5"/>
            <a:endCxn id="309" idx="1"/>
          </p:cNvCxnSpPr>
          <p:nvPr/>
        </p:nvCxnSpPr>
        <p:spPr>
          <a:xfrm>
            <a:off x="6467529" y="4732392"/>
            <a:ext cx="184618" cy="155020"/>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322" name="Oval 321"/>
          <p:cNvSpPr/>
          <p:nvPr/>
        </p:nvSpPr>
        <p:spPr>
          <a:xfrm>
            <a:off x="6635571" y="3306253"/>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D3-2e</a:t>
            </a:r>
          </a:p>
        </p:txBody>
      </p:sp>
      <p:sp>
        <p:nvSpPr>
          <p:cNvPr id="323" name="Oval 322"/>
          <p:cNvSpPr/>
          <p:nvPr/>
        </p:nvSpPr>
        <p:spPr>
          <a:xfrm>
            <a:off x="7373886" y="2820408"/>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D3-1e</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24" name="TextBox 323"/>
          <p:cNvSpPr txBox="1"/>
          <p:nvPr/>
        </p:nvSpPr>
        <p:spPr>
          <a:xfrm>
            <a:off x="7691782" y="313207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25" name="TextBox 324"/>
          <p:cNvSpPr txBox="1"/>
          <p:nvPr/>
        </p:nvSpPr>
        <p:spPr>
          <a:xfrm>
            <a:off x="7881232" y="306048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26" name="TextBox 325"/>
          <p:cNvSpPr txBox="1"/>
          <p:nvPr/>
        </p:nvSpPr>
        <p:spPr>
          <a:xfrm>
            <a:off x="5895150" y="464447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27" name="TextBox 326"/>
          <p:cNvSpPr txBox="1"/>
          <p:nvPr/>
        </p:nvSpPr>
        <p:spPr>
          <a:xfrm>
            <a:off x="5888412" y="4434354"/>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28" name="TextBox 327"/>
          <p:cNvSpPr txBox="1"/>
          <p:nvPr/>
        </p:nvSpPr>
        <p:spPr>
          <a:xfrm>
            <a:off x="7176441" y="356015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29" name="TextBox 328"/>
          <p:cNvSpPr txBox="1"/>
          <p:nvPr/>
        </p:nvSpPr>
        <p:spPr>
          <a:xfrm>
            <a:off x="7193017" y="3324741"/>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330" name="Straight Connector 329"/>
          <p:cNvCxnSpPr>
            <a:stCxn id="344" idx="6"/>
            <a:endCxn id="302" idx="2"/>
          </p:cNvCxnSpPr>
          <p:nvPr/>
        </p:nvCxnSpPr>
        <p:spPr>
          <a:xfrm flipV="1">
            <a:off x="8033631" y="2877336"/>
            <a:ext cx="498560" cy="6619"/>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31" name="Straight Connector 330"/>
          <p:cNvCxnSpPr>
            <a:stCxn id="325" idx="6"/>
            <a:endCxn id="303" idx="2"/>
          </p:cNvCxnSpPr>
          <p:nvPr/>
        </p:nvCxnSpPr>
        <p:spPr>
          <a:xfrm flipV="1">
            <a:off x="8033631" y="3102155"/>
            <a:ext cx="487265" cy="21877"/>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32" name="Straight Connector 331"/>
          <p:cNvCxnSpPr>
            <a:stCxn id="329" idx="6"/>
            <a:endCxn id="304" idx="2"/>
          </p:cNvCxnSpPr>
          <p:nvPr/>
        </p:nvCxnSpPr>
        <p:spPr>
          <a:xfrm flipV="1">
            <a:off x="7345416" y="3342155"/>
            <a:ext cx="1175480" cy="4613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33" name="Straight Connector 332"/>
          <p:cNvCxnSpPr>
            <a:stCxn id="341" idx="6"/>
            <a:endCxn id="327" idx="2"/>
          </p:cNvCxnSpPr>
          <p:nvPr/>
        </p:nvCxnSpPr>
        <p:spPr>
          <a:xfrm>
            <a:off x="5472896" y="4475371"/>
            <a:ext cx="415516" cy="22530"/>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34" name="Straight Connector 333"/>
          <p:cNvCxnSpPr>
            <a:stCxn id="342" idx="6"/>
            <a:endCxn id="326" idx="2"/>
          </p:cNvCxnSpPr>
          <p:nvPr/>
        </p:nvCxnSpPr>
        <p:spPr>
          <a:xfrm flipV="1">
            <a:off x="5472896" y="4708020"/>
            <a:ext cx="422254" cy="1074"/>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35" name="Straight Connector 334"/>
          <p:cNvCxnSpPr>
            <a:stCxn id="305" idx="2"/>
            <a:endCxn id="328" idx="6"/>
          </p:cNvCxnSpPr>
          <p:nvPr/>
        </p:nvCxnSpPr>
        <p:spPr>
          <a:xfrm flipH="1">
            <a:off x="7328840" y="3577154"/>
            <a:ext cx="1192056" cy="46552"/>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36" name="TextBox 335"/>
          <p:cNvSpPr txBox="1"/>
          <p:nvPr/>
        </p:nvSpPr>
        <p:spPr>
          <a:xfrm>
            <a:off x="6879898" y="361105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37" name="TextBox 336"/>
          <p:cNvSpPr txBox="1"/>
          <p:nvPr/>
        </p:nvSpPr>
        <p:spPr>
          <a:xfrm>
            <a:off x="6879898" y="395814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338" name="Straight Connector 337"/>
          <p:cNvCxnSpPr>
            <a:stCxn id="336" idx="4"/>
            <a:endCxn id="337" idx="0"/>
          </p:cNvCxnSpPr>
          <p:nvPr/>
        </p:nvCxnSpPr>
        <p:spPr>
          <a:xfrm>
            <a:off x="6950164" y="3740846"/>
            <a:ext cx="0" cy="217297"/>
          </a:xfrm>
          <a:prstGeom prst="line">
            <a:avLst/>
          </a:prstGeom>
          <a:noFill/>
          <a:ln w="28575" cap="flat" cmpd="sng" algn="ctr">
            <a:solidFill>
              <a:srgbClr val="153276">
                <a:lumMod val="40000"/>
                <a:lumOff val="60000"/>
              </a:srgbClr>
            </a:solidFill>
            <a:prstDash val="solid"/>
            <a:headEnd type="none" w="med" len="sm"/>
            <a:tailEnd type="none" w="med" len="sm"/>
          </a:ln>
          <a:effectLst/>
        </p:spPr>
      </p:cxnSp>
      <p:cxnSp>
        <p:nvCxnSpPr>
          <p:cNvPr id="339" name="Straight Connector 338"/>
          <p:cNvCxnSpPr>
            <a:stCxn id="324" idx="4"/>
            <a:endCxn id="340" idx="0"/>
          </p:cNvCxnSpPr>
          <p:nvPr/>
        </p:nvCxnSpPr>
        <p:spPr>
          <a:xfrm>
            <a:off x="7762048" y="3261868"/>
            <a:ext cx="0" cy="1126206"/>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340" name="TextBox 339"/>
          <p:cNvSpPr txBox="1"/>
          <p:nvPr/>
        </p:nvSpPr>
        <p:spPr>
          <a:xfrm>
            <a:off x="7691782" y="438807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1" name="Oval 340"/>
          <p:cNvSpPr/>
          <p:nvPr/>
        </p:nvSpPr>
        <p:spPr>
          <a:xfrm>
            <a:off x="5168096" y="4399171"/>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7</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2" name="Oval 341"/>
          <p:cNvSpPr/>
          <p:nvPr/>
        </p:nvSpPr>
        <p:spPr>
          <a:xfrm>
            <a:off x="5168096" y="463289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3" name="Oval 342"/>
          <p:cNvSpPr/>
          <p:nvPr/>
        </p:nvSpPr>
        <p:spPr>
          <a:xfrm>
            <a:off x="5320495" y="2584484"/>
            <a:ext cx="3276601" cy="2675192"/>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344" name="TextBox 343"/>
          <p:cNvSpPr txBox="1"/>
          <p:nvPr/>
        </p:nvSpPr>
        <p:spPr>
          <a:xfrm>
            <a:off x="7881232" y="282040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5" name="Oval 344"/>
          <p:cNvSpPr/>
          <p:nvPr/>
        </p:nvSpPr>
        <p:spPr>
          <a:xfrm>
            <a:off x="4034182" y="4225636"/>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D2-3o</a:t>
            </a:r>
          </a:p>
        </p:txBody>
      </p:sp>
      <p:sp>
        <p:nvSpPr>
          <p:cNvPr id="346" name="Oval 345"/>
          <p:cNvSpPr/>
          <p:nvPr/>
        </p:nvSpPr>
        <p:spPr>
          <a:xfrm>
            <a:off x="3438770" y="4816229"/>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D2-2o</a:t>
            </a:r>
          </a:p>
        </p:txBody>
      </p:sp>
      <p:sp>
        <p:nvSpPr>
          <p:cNvPr id="347" name="Oval 346"/>
          <p:cNvSpPr/>
          <p:nvPr/>
        </p:nvSpPr>
        <p:spPr>
          <a:xfrm>
            <a:off x="2433981" y="4698118"/>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6.D2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8" name="Oval 347"/>
          <p:cNvSpPr/>
          <p:nvPr/>
        </p:nvSpPr>
        <p:spPr>
          <a:xfrm>
            <a:off x="2433981" y="4379757"/>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5</a:t>
            </a:r>
            <a:r>
              <a:rPr kumimoji="0" lang="en-US" sz="600" b="1" i="0" u="none" strike="noStrike" kern="1200" cap="none" spc="0" normalizeH="0" baseline="0" noProof="0" smtClean="0">
                <a:ln>
                  <a:noFill/>
                </a:ln>
                <a:solidFill>
                  <a:srgbClr val="000000"/>
                </a:solidFill>
                <a:effectLst/>
                <a:uLnTx/>
                <a:uFillTx/>
                <a:latin typeface="Arial"/>
                <a:ea typeface="+mn-ea"/>
                <a:cs typeface="+mn-cs"/>
              </a:rPr>
              <a:t>.D2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49" name="Oval 348"/>
          <p:cNvSpPr/>
          <p:nvPr/>
        </p:nvSpPr>
        <p:spPr>
          <a:xfrm>
            <a:off x="4872382" y="463289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50" name="Oval 349"/>
          <p:cNvSpPr/>
          <p:nvPr/>
        </p:nvSpPr>
        <p:spPr>
          <a:xfrm>
            <a:off x="4872382" y="439271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7.D2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51" name="Oval 350"/>
          <p:cNvSpPr/>
          <p:nvPr/>
        </p:nvSpPr>
        <p:spPr>
          <a:xfrm>
            <a:off x="2873026" y="4158261"/>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D2-1o</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52" name="TextBox 351"/>
          <p:cNvSpPr txBox="1"/>
          <p:nvPr/>
        </p:nvSpPr>
        <p:spPr>
          <a:xfrm>
            <a:off x="3450637" y="424843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53" name="TextBox 352"/>
          <p:cNvSpPr txBox="1"/>
          <p:nvPr/>
        </p:nvSpPr>
        <p:spPr>
          <a:xfrm>
            <a:off x="3332191" y="444838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54" name="TextBox 353"/>
          <p:cNvSpPr txBox="1"/>
          <p:nvPr/>
        </p:nvSpPr>
        <p:spPr>
          <a:xfrm>
            <a:off x="4048828" y="445086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55" name="TextBox 354"/>
          <p:cNvSpPr txBox="1"/>
          <p:nvPr/>
        </p:nvSpPr>
        <p:spPr>
          <a:xfrm>
            <a:off x="4034182" y="424486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56" name="TextBox 355"/>
          <p:cNvSpPr txBox="1"/>
          <p:nvPr/>
        </p:nvSpPr>
        <p:spPr>
          <a:xfrm>
            <a:off x="3893650" y="477371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57" name="TextBox 356"/>
          <p:cNvSpPr txBox="1"/>
          <p:nvPr/>
        </p:nvSpPr>
        <p:spPr>
          <a:xfrm>
            <a:off x="3506716" y="479687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358" name="Straight Connector 357"/>
          <p:cNvCxnSpPr>
            <a:stCxn id="353" idx="4"/>
            <a:endCxn id="357" idx="1"/>
          </p:cNvCxnSpPr>
          <p:nvPr/>
        </p:nvCxnSpPr>
        <p:spPr>
          <a:xfrm>
            <a:off x="3402457" y="4578174"/>
            <a:ext cx="124839" cy="23770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59" name="Straight Connector 358"/>
          <p:cNvCxnSpPr>
            <a:stCxn id="356" idx="7"/>
            <a:endCxn id="354" idx="4"/>
          </p:cNvCxnSpPr>
          <p:nvPr/>
        </p:nvCxnSpPr>
        <p:spPr>
          <a:xfrm flipV="1">
            <a:off x="4013602" y="4580653"/>
            <a:ext cx="105492" cy="21207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60" name="Straight Connector 359"/>
          <p:cNvCxnSpPr>
            <a:stCxn id="352" idx="6"/>
            <a:endCxn id="355" idx="2"/>
          </p:cNvCxnSpPr>
          <p:nvPr/>
        </p:nvCxnSpPr>
        <p:spPr>
          <a:xfrm flipV="1">
            <a:off x="3591169" y="4309764"/>
            <a:ext cx="443013" cy="3570"/>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361" name="TextBox 360"/>
          <p:cNvSpPr txBox="1"/>
          <p:nvPr/>
        </p:nvSpPr>
        <p:spPr>
          <a:xfrm>
            <a:off x="2818582" y="430944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2" name="TextBox 361"/>
          <p:cNvSpPr txBox="1"/>
          <p:nvPr/>
        </p:nvSpPr>
        <p:spPr>
          <a:xfrm>
            <a:off x="3438770" y="500231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3" name="TextBox 362"/>
          <p:cNvSpPr txBox="1"/>
          <p:nvPr/>
        </p:nvSpPr>
        <p:spPr>
          <a:xfrm>
            <a:off x="4617727" y="435869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4" name="TextBox 363"/>
          <p:cNvSpPr txBox="1"/>
          <p:nvPr/>
        </p:nvSpPr>
        <p:spPr>
          <a:xfrm>
            <a:off x="3957983" y="4985341"/>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365" name="Straight Connector 364"/>
          <p:cNvCxnSpPr>
            <a:stCxn id="362" idx="2"/>
            <a:endCxn id="347" idx="6"/>
          </p:cNvCxnSpPr>
          <p:nvPr/>
        </p:nvCxnSpPr>
        <p:spPr>
          <a:xfrm flipH="1" flipV="1">
            <a:off x="2738781" y="4774318"/>
            <a:ext cx="699989" cy="291545"/>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66" name="Straight Connector 365"/>
          <p:cNvCxnSpPr>
            <a:stCxn id="361" idx="2"/>
            <a:endCxn id="348" idx="6"/>
          </p:cNvCxnSpPr>
          <p:nvPr/>
        </p:nvCxnSpPr>
        <p:spPr>
          <a:xfrm flipH="1">
            <a:off x="2738781" y="4372995"/>
            <a:ext cx="79801" cy="82962"/>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67" name="Straight Connector 366"/>
          <p:cNvCxnSpPr>
            <a:stCxn id="349" idx="2"/>
            <a:endCxn id="364" idx="6"/>
          </p:cNvCxnSpPr>
          <p:nvPr/>
        </p:nvCxnSpPr>
        <p:spPr>
          <a:xfrm flipH="1">
            <a:off x="4110382" y="4709094"/>
            <a:ext cx="762000" cy="339794"/>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68" name="Straight Connector 367"/>
          <p:cNvCxnSpPr>
            <a:stCxn id="350" idx="2"/>
            <a:endCxn id="363" idx="6"/>
          </p:cNvCxnSpPr>
          <p:nvPr/>
        </p:nvCxnSpPr>
        <p:spPr>
          <a:xfrm flipH="1" flipV="1">
            <a:off x="4770126" y="4422245"/>
            <a:ext cx="102256" cy="46671"/>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69" name="TextBox 368"/>
          <p:cNvSpPr txBox="1"/>
          <p:nvPr/>
        </p:nvSpPr>
        <p:spPr>
          <a:xfrm>
            <a:off x="3591169" y="3955535"/>
            <a:ext cx="38023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9900"/>
                </a:solidFill>
                <a:effectLst/>
                <a:uLnTx/>
                <a:uFillTx/>
              </a:rPr>
              <a:t>D2</a:t>
            </a:r>
          </a:p>
        </p:txBody>
      </p:sp>
      <p:sp>
        <p:nvSpPr>
          <p:cNvPr id="370" name="Oval 369"/>
          <p:cNvSpPr/>
          <p:nvPr/>
        </p:nvSpPr>
        <p:spPr>
          <a:xfrm>
            <a:off x="2662582" y="3935516"/>
            <a:ext cx="2235824" cy="1314843"/>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371" name="TextBox 370"/>
          <p:cNvSpPr txBox="1"/>
          <p:nvPr/>
        </p:nvSpPr>
        <p:spPr>
          <a:xfrm>
            <a:off x="6675477" y="2654016"/>
            <a:ext cx="380232"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9900"/>
                </a:solidFill>
                <a:effectLst/>
                <a:uLnTx/>
                <a:uFillTx/>
              </a:rPr>
              <a:t>D3</a:t>
            </a:r>
          </a:p>
        </p:txBody>
      </p:sp>
      <p:sp>
        <p:nvSpPr>
          <p:cNvPr id="372" name="Oval 371"/>
          <p:cNvSpPr/>
          <p:nvPr/>
        </p:nvSpPr>
        <p:spPr>
          <a:xfrm>
            <a:off x="282210" y="280975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73" name="Oval 372"/>
          <p:cNvSpPr/>
          <p:nvPr/>
        </p:nvSpPr>
        <p:spPr>
          <a:xfrm>
            <a:off x="291296" y="303457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2</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74" name="Oval 373"/>
          <p:cNvSpPr/>
          <p:nvPr/>
        </p:nvSpPr>
        <p:spPr>
          <a:xfrm>
            <a:off x="2120096" y="439271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5</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75" name="Oval 374"/>
          <p:cNvSpPr/>
          <p:nvPr/>
        </p:nvSpPr>
        <p:spPr>
          <a:xfrm>
            <a:off x="2120096" y="4698118"/>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6</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76" name="Oval 375"/>
          <p:cNvSpPr/>
          <p:nvPr/>
        </p:nvSpPr>
        <p:spPr>
          <a:xfrm>
            <a:off x="291296" y="327457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3</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77" name="Oval 376"/>
          <p:cNvSpPr/>
          <p:nvPr/>
        </p:nvSpPr>
        <p:spPr>
          <a:xfrm>
            <a:off x="291296" y="350957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4</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78" name="TextBox 377"/>
          <p:cNvSpPr txBox="1"/>
          <p:nvPr/>
        </p:nvSpPr>
        <p:spPr>
          <a:xfrm>
            <a:off x="748496" y="303457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9" name="TextBox 378"/>
          <p:cNvSpPr txBox="1"/>
          <p:nvPr/>
        </p:nvSpPr>
        <p:spPr>
          <a:xfrm>
            <a:off x="977095" y="283506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0" name="TextBox 379"/>
          <p:cNvSpPr txBox="1"/>
          <p:nvPr/>
        </p:nvSpPr>
        <p:spPr>
          <a:xfrm>
            <a:off x="1815296" y="479902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1" name="TextBox 380"/>
          <p:cNvSpPr txBox="1"/>
          <p:nvPr/>
        </p:nvSpPr>
        <p:spPr>
          <a:xfrm>
            <a:off x="748497" y="3509574"/>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82" name="TextBox 381"/>
          <p:cNvSpPr txBox="1"/>
          <p:nvPr/>
        </p:nvSpPr>
        <p:spPr>
          <a:xfrm>
            <a:off x="672296" y="327502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383" name="Straight Connector 382"/>
          <p:cNvCxnSpPr>
            <a:stCxn id="379" idx="2"/>
            <a:endCxn id="372" idx="6"/>
          </p:cNvCxnSpPr>
          <p:nvPr/>
        </p:nvCxnSpPr>
        <p:spPr>
          <a:xfrm flipH="1" flipV="1">
            <a:off x="587010" y="2885956"/>
            <a:ext cx="390085"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84" name="Straight Connector 383"/>
          <p:cNvCxnSpPr>
            <a:stCxn id="378" idx="2"/>
            <a:endCxn id="373" idx="6"/>
          </p:cNvCxnSpPr>
          <p:nvPr/>
        </p:nvCxnSpPr>
        <p:spPr>
          <a:xfrm flipH="1">
            <a:off x="596096" y="3098122"/>
            <a:ext cx="152400"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85" name="Straight Connector 384"/>
          <p:cNvCxnSpPr>
            <a:stCxn id="382" idx="2"/>
            <a:endCxn id="376" idx="6"/>
          </p:cNvCxnSpPr>
          <p:nvPr/>
        </p:nvCxnSpPr>
        <p:spPr>
          <a:xfrm flipH="1">
            <a:off x="596096" y="3338569"/>
            <a:ext cx="76200" cy="12206"/>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86" name="Straight Connector 385"/>
          <p:cNvCxnSpPr>
            <a:endCxn id="391" idx="6"/>
          </p:cNvCxnSpPr>
          <p:nvPr/>
        </p:nvCxnSpPr>
        <p:spPr>
          <a:xfrm flipH="1" flipV="1">
            <a:off x="1967695" y="4380063"/>
            <a:ext cx="141106"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87" name="Straight Connector 386"/>
          <p:cNvCxnSpPr>
            <a:stCxn id="404" idx="1"/>
            <a:endCxn id="380" idx="6"/>
          </p:cNvCxnSpPr>
          <p:nvPr/>
        </p:nvCxnSpPr>
        <p:spPr>
          <a:xfrm flipH="1">
            <a:off x="1967695" y="4780089"/>
            <a:ext cx="147858" cy="82480"/>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88" name="Straight Connector 387"/>
          <p:cNvCxnSpPr>
            <a:stCxn id="377" idx="6"/>
            <a:endCxn id="381" idx="2"/>
          </p:cNvCxnSpPr>
          <p:nvPr/>
        </p:nvCxnSpPr>
        <p:spPr>
          <a:xfrm flipV="1">
            <a:off x="596096" y="3573121"/>
            <a:ext cx="152401" cy="126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89" name="Oval 388"/>
          <p:cNvSpPr/>
          <p:nvPr/>
        </p:nvSpPr>
        <p:spPr>
          <a:xfrm>
            <a:off x="510810" y="2584484"/>
            <a:ext cx="1685486" cy="2612745"/>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390" name="TextBox 389"/>
          <p:cNvSpPr txBox="1"/>
          <p:nvPr/>
        </p:nvSpPr>
        <p:spPr>
          <a:xfrm>
            <a:off x="1205696" y="2563916"/>
            <a:ext cx="365806"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smtClean="0">
                <a:ln>
                  <a:noFill/>
                </a:ln>
                <a:solidFill>
                  <a:srgbClr val="FF9900"/>
                </a:solidFill>
                <a:effectLst/>
                <a:uLnTx/>
                <a:uFillTx/>
              </a:rPr>
              <a:t>D1</a:t>
            </a:r>
          </a:p>
        </p:txBody>
      </p:sp>
      <p:sp>
        <p:nvSpPr>
          <p:cNvPr id="391" name="TextBox 390"/>
          <p:cNvSpPr txBox="1"/>
          <p:nvPr/>
        </p:nvSpPr>
        <p:spPr>
          <a:xfrm>
            <a:off x="1815296" y="431651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2" name="TextBox 391"/>
          <p:cNvSpPr txBox="1"/>
          <p:nvPr/>
        </p:nvSpPr>
        <p:spPr>
          <a:xfrm>
            <a:off x="2196296" y="2439317"/>
            <a:ext cx="324685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MD Controller Internal View (not exposed)</a:t>
            </a:r>
          </a:p>
        </p:txBody>
      </p:sp>
      <p:sp>
        <p:nvSpPr>
          <p:cNvPr id="393" name="Content Placeholder 196"/>
          <p:cNvSpPr txBox="1">
            <a:spLocks/>
          </p:cNvSpPr>
          <p:nvPr/>
        </p:nvSpPr>
        <p:spPr>
          <a:xfrm>
            <a:off x="119641" y="992201"/>
            <a:ext cx="8879080" cy="1280979"/>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300" b="0" i="0" u="none" strike="noStrike" kern="1200" cap="none" spc="0" normalizeH="0" baseline="0" noProof="0" smtClean="0">
                <a:ln>
                  <a:noFill/>
                </a:ln>
                <a:solidFill>
                  <a:srgbClr val="141313"/>
                </a:solidFill>
                <a:effectLst/>
                <a:uLnTx/>
                <a:uFillTx/>
                <a:latin typeface="Arial"/>
                <a:ea typeface="+mn-ea"/>
                <a:cs typeface="+mn-cs"/>
              </a:rPr>
              <a:t>This slide depicts the complete Topology internal to the multi-domain-controller in terms of </a:t>
            </a:r>
            <a:r>
              <a:rPr kumimoji="0" lang="en-US" sz="1300" b="0" i="0" u="none" strike="noStrike" kern="1200" cap="none" spc="0" normalizeH="0" baseline="0" noProof="0" smtClean="0">
                <a:ln>
                  <a:noFill/>
                </a:ln>
                <a:solidFill>
                  <a:srgbClr val="FF0000"/>
                </a:solidFill>
                <a:effectLst/>
                <a:uLnTx/>
                <a:uFillTx/>
                <a:latin typeface="Arial"/>
                <a:ea typeface="+mn-ea"/>
                <a:cs typeface="+mn-cs"/>
              </a:rPr>
              <a:t>TAPI-like</a:t>
            </a:r>
            <a:r>
              <a:rPr kumimoji="0" lang="en-US" sz="1300" b="0" i="0" u="none" strike="noStrike" kern="1200" cap="none" spc="0" normalizeH="0" baseline="0" noProof="0" smtClean="0">
                <a:ln>
                  <a:noFill/>
                </a:ln>
                <a:solidFill>
                  <a:srgbClr val="141313"/>
                </a:solidFill>
                <a:effectLst/>
                <a:uLnTx/>
                <a:uFillTx/>
                <a:latin typeface="Arial"/>
                <a:ea typeface="+mn-ea"/>
                <a:cs typeface="+mn-cs"/>
              </a:rPr>
              <a:t> constructs</a:t>
            </a:r>
            <a:r>
              <a:rPr kumimoji="0" lang="en-US" sz="1300" b="0" i="0" u="none" strike="noStrike" kern="1200" cap="none" spc="0" normalizeH="0" baseline="0" noProof="0" smtClean="0">
                <a:ln>
                  <a:noFill/>
                </a:ln>
                <a:solidFill>
                  <a:srgbClr val="FF0000"/>
                </a:solidFill>
                <a:effectLst/>
                <a:uLnTx/>
                <a:uFillTx/>
                <a:latin typeface="Arial"/>
                <a:ea typeface="+mn-ea"/>
                <a:cs typeface="+mn-cs"/>
              </a:rPr>
              <a:t>*</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1300" b="0" i="0" u="none" strike="noStrike" kern="1200" cap="none" spc="0" normalizeH="0" baseline="0" noProof="0" smtClean="0">
                <a:ln>
                  <a:noFill/>
                </a:ln>
                <a:solidFill>
                  <a:srgbClr val="FF0000"/>
                </a:solidFill>
                <a:effectLst/>
                <a:uLnTx/>
                <a:uFillTx/>
                <a:latin typeface="Arial"/>
                <a:ea typeface="+mn-ea"/>
                <a:cs typeface="+mn-cs"/>
              </a:rPr>
              <a:t>This view is </a:t>
            </a:r>
            <a:r>
              <a:rPr kumimoji="0" lang="en-US" sz="1300" b="0" i="0" u="sng" strike="noStrike" kern="1200" cap="none" spc="0" normalizeH="0" baseline="0" noProof="0" smtClean="0">
                <a:ln>
                  <a:noFill/>
                </a:ln>
                <a:solidFill>
                  <a:srgbClr val="FF0000"/>
                </a:solidFill>
                <a:effectLst/>
                <a:uLnTx/>
                <a:uFillTx/>
                <a:latin typeface="Arial"/>
                <a:ea typeface="+mn-ea"/>
                <a:cs typeface="+mn-cs"/>
              </a:rPr>
              <a:t>not</a:t>
            </a:r>
            <a:r>
              <a:rPr kumimoji="0" lang="en-US" sz="1300" b="0" i="0" u="none" strike="noStrike" kern="1200" cap="none" spc="0" normalizeH="0" baseline="0" noProof="0" smtClean="0">
                <a:ln>
                  <a:noFill/>
                </a:ln>
                <a:solidFill>
                  <a:srgbClr val="FF0000"/>
                </a:solidFill>
                <a:effectLst/>
                <a:uLnTx/>
                <a:uFillTx/>
                <a:latin typeface="Arial"/>
                <a:ea typeface="+mn-ea"/>
                <a:cs typeface="+mn-cs"/>
              </a:rPr>
              <a:t> exposed to the applications over TAPI.</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1300" b="0" i="0" u="none" strike="noStrike" kern="1200" cap="none" spc="0" normalizeH="0" baseline="0" noProof="0" smtClean="0">
                <a:ln>
                  <a:noFill/>
                </a:ln>
                <a:solidFill>
                  <a:srgbClr val="141313"/>
                </a:solidFill>
                <a:effectLst/>
                <a:uLnTx/>
                <a:uFillTx/>
                <a:latin typeface="Arial"/>
                <a:ea typeface="+mn-ea"/>
                <a:cs typeface="+mn-cs"/>
              </a:rPr>
              <a:t>The abstraction mapping is maintained internally by the MD domain controller</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z="1300" smtClean="0">
                <a:solidFill>
                  <a:srgbClr val="141313"/>
                </a:solidFill>
                <a:latin typeface="Arial"/>
                <a:cs typeface="+mn-cs"/>
              </a:rPr>
              <a:t>The MD controller is responsible for matching-up and mapping the service-end-points of different domains</a:t>
            </a:r>
            <a:endParaRPr kumimoji="0" lang="en-US" sz="1300" b="0" i="0" u="none" strike="noStrike" kern="1200" cap="none" spc="0" normalizeH="0" baseline="0" noProof="0" smtClean="0">
              <a:ln>
                <a:noFill/>
              </a:ln>
              <a:solidFill>
                <a:srgbClr val="141313"/>
              </a:solidFill>
              <a:effectLst/>
              <a:uLnTx/>
              <a:uFillTx/>
              <a:latin typeface="Arial"/>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300" b="0" i="0" u="none" strike="noStrike" kern="1200" cap="none" spc="0" normalizeH="0" baseline="0" noProof="0" smtClean="0">
                <a:ln>
                  <a:noFill/>
                </a:ln>
                <a:solidFill>
                  <a:srgbClr val="141313"/>
                </a:solidFill>
                <a:effectLst/>
                <a:uLnTx/>
                <a:uFillTx/>
                <a:latin typeface="Arial"/>
                <a:ea typeface="+mn-ea"/>
                <a:cs typeface="+mn-cs"/>
              </a:rPr>
              <a:t>It is assumed that no Connectivity has been setup in the entire domain and this is the initial internal Topology view</a:t>
            </a:r>
            <a:endParaRPr kumimoji="0" lang="en-US" sz="1300" b="0" i="0" u="none" strike="noStrike" kern="1200" cap="none" spc="0" normalizeH="0" baseline="0" noProof="0">
              <a:ln>
                <a:noFill/>
              </a:ln>
              <a:solidFill>
                <a:srgbClr val="141313"/>
              </a:solidFill>
              <a:effectLst/>
              <a:uLnTx/>
              <a:uFillTx/>
              <a:latin typeface="Arial"/>
              <a:ea typeface="+mn-ea"/>
              <a:cs typeface="+mn-cs"/>
            </a:endParaRPr>
          </a:p>
        </p:txBody>
      </p:sp>
      <p:sp>
        <p:nvSpPr>
          <p:cNvPr id="394" name="Content Placeholder 196"/>
          <p:cNvSpPr txBox="1">
            <a:spLocks/>
          </p:cNvSpPr>
          <p:nvPr/>
        </p:nvSpPr>
        <p:spPr>
          <a:xfrm>
            <a:off x="198089" y="5603900"/>
            <a:ext cx="5274807" cy="220584"/>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Tx/>
              <a:buNone/>
              <a:tabLst/>
              <a:defRPr/>
            </a:pPr>
            <a:r>
              <a:rPr kumimoji="0" lang="en-US" sz="1000" b="0" i="0" u="none" strike="noStrike" kern="1200" cap="none" spc="0" normalizeH="0" baseline="0" noProof="0" smtClean="0">
                <a:ln>
                  <a:noFill/>
                </a:ln>
                <a:solidFill>
                  <a:srgbClr val="FF0000"/>
                </a:solidFill>
                <a:effectLst/>
                <a:uLnTx/>
                <a:uFillTx/>
                <a:latin typeface="Arial"/>
                <a:ea typeface="+mn-ea"/>
                <a:cs typeface="+mn-cs"/>
              </a:rPr>
              <a:t>* An controller internal model may not be based on TAPI </a:t>
            </a:r>
          </a:p>
        </p:txBody>
      </p:sp>
      <p:sp>
        <p:nvSpPr>
          <p:cNvPr id="395" name="Oval 394"/>
          <p:cNvSpPr/>
          <p:nvPr/>
        </p:nvSpPr>
        <p:spPr>
          <a:xfrm>
            <a:off x="-33885" y="280775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96" name="Oval 395"/>
          <p:cNvSpPr/>
          <p:nvPr/>
        </p:nvSpPr>
        <p:spPr>
          <a:xfrm>
            <a:off x="-24799" y="303257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2</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97" name="Oval 396"/>
          <p:cNvSpPr/>
          <p:nvPr/>
        </p:nvSpPr>
        <p:spPr>
          <a:xfrm>
            <a:off x="-24799" y="327257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3</a:t>
            </a:r>
            <a:r>
              <a:rPr kumimoji="0" lang="en-US" sz="600" b="1" i="0" u="none" strike="noStrike" kern="1200" cap="none" spc="0" normalizeH="0" baseline="0" noProof="0" smtClean="0">
                <a:ln>
                  <a:noFill/>
                </a:ln>
                <a:solidFill>
                  <a:srgbClr val="000000"/>
                </a:solidFill>
                <a:effectLst/>
                <a:uLnTx/>
                <a:uFillTx/>
                <a:latin typeface="Arial"/>
                <a:ea typeface="+mn-ea"/>
                <a:cs typeface="+mn-cs"/>
              </a:rPr>
              <a:t>.G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98" name="Oval 397"/>
          <p:cNvSpPr/>
          <p:nvPr/>
        </p:nvSpPr>
        <p:spPr>
          <a:xfrm>
            <a:off x="-24799" y="350757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4</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99" name="Oval 398"/>
          <p:cNvSpPr/>
          <p:nvPr/>
        </p:nvSpPr>
        <p:spPr>
          <a:xfrm>
            <a:off x="8839200" y="280113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0" name="Oval 399"/>
          <p:cNvSpPr/>
          <p:nvPr/>
        </p:nvSpPr>
        <p:spPr>
          <a:xfrm>
            <a:off x="8827905" y="302595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12</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1" name="Oval 400"/>
          <p:cNvSpPr/>
          <p:nvPr/>
        </p:nvSpPr>
        <p:spPr>
          <a:xfrm>
            <a:off x="8827905" y="326595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10</a:t>
            </a:r>
            <a:r>
              <a:rPr kumimoji="0" lang="en-US" sz="600" b="1" i="0" u="none" strike="noStrike" kern="1200" cap="none" spc="0" normalizeH="0" baseline="0" noProof="0" smtClean="0">
                <a:ln>
                  <a:noFill/>
                </a:ln>
                <a:solidFill>
                  <a:srgbClr val="000000"/>
                </a:solidFill>
                <a:effectLst/>
                <a:uLnTx/>
                <a:uFillTx/>
                <a:latin typeface="Arial"/>
                <a:ea typeface="+mn-ea"/>
                <a:cs typeface="+mn-cs"/>
              </a:rPr>
              <a:t>.G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2" name="Oval 401"/>
          <p:cNvSpPr/>
          <p:nvPr/>
        </p:nvSpPr>
        <p:spPr>
          <a:xfrm>
            <a:off x="8827905" y="350095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3" name="Rectangle 402"/>
          <p:cNvSpPr/>
          <p:nvPr/>
        </p:nvSpPr>
        <p:spPr>
          <a:xfrm>
            <a:off x="2120096" y="4363957"/>
            <a:ext cx="618685" cy="181160"/>
          </a:xfrm>
          <a:prstGeom prst="rect">
            <a:avLst/>
          </a:prstGeom>
          <a:noFill/>
          <a:ln w="9525" cap="flat" cmpd="sng" algn="ctr">
            <a:solidFill>
              <a:srgbClr val="00B8D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404" name="Rectangle 403"/>
          <p:cNvSpPr/>
          <p:nvPr/>
        </p:nvSpPr>
        <p:spPr>
          <a:xfrm>
            <a:off x="2115553" y="4683438"/>
            <a:ext cx="618685" cy="193302"/>
          </a:xfrm>
          <a:prstGeom prst="rect">
            <a:avLst/>
          </a:prstGeom>
          <a:noFill/>
          <a:ln w="9525" cap="flat" cmpd="sng" algn="ctr">
            <a:solidFill>
              <a:srgbClr val="00B8D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405" name="Rectangle 404"/>
          <p:cNvSpPr/>
          <p:nvPr/>
        </p:nvSpPr>
        <p:spPr>
          <a:xfrm>
            <a:off x="4872382" y="4621316"/>
            <a:ext cx="618685" cy="193302"/>
          </a:xfrm>
          <a:prstGeom prst="rect">
            <a:avLst/>
          </a:prstGeom>
          <a:noFill/>
          <a:ln w="9525" cap="flat" cmpd="sng" algn="ctr">
            <a:solidFill>
              <a:srgbClr val="00B8D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406" name="Rectangle 405"/>
          <p:cNvSpPr/>
          <p:nvPr/>
        </p:nvSpPr>
        <p:spPr>
          <a:xfrm>
            <a:off x="4863296" y="4351814"/>
            <a:ext cx="618685" cy="193302"/>
          </a:xfrm>
          <a:prstGeom prst="rect">
            <a:avLst/>
          </a:prstGeom>
          <a:noFill/>
          <a:ln w="9525" cap="flat" cmpd="sng" algn="ctr">
            <a:solidFill>
              <a:srgbClr val="00B8D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17" name="Slide Number Placeholder 116"/>
          <p:cNvSpPr>
            <a:spLocks noGrp="1"/>
          </p:cNvSpPr>
          <p:nvPr>
            <p:ph type="sldNum" sz="quarter" idx="4"/>
          </p:nvPr>
        </p:nvSpPr>
        <p:spPr/>
        <p:txBody>
          <a:bodyPr/>
          <a:lstStyle/>
          <a:p>
            <a:fld id="{95FB27F1-C2FE-E646-9E41-8F3092BBAFAE}" type="slidenum">
              <a:rPr lang="en-US" smtClean="0"/>
              <a:pPr/>
              <a:t>43</a:t>
            </a:fld>
            <a:endParaRPr lang="en-US"/>
          </a:p>
        </p:txBody>
      </p:sp>
      <p:sp>
        <p:nvSpPr>
          <p:cNvPr id="118" name="Footer Placeholder 117"/>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5445269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543" y="406914"/>
            <a:ext cx="8229600" cy="503238"/>
          </a:xfrm>
        </p:spPr>
        <p:txBody>
          <a:bodyPr/>
          <a:lstStyle/>
          <a:p>
            <a:r>
              <a:rPr lang="en-US" smtClean="0">
                <a:solidFill>
                  <a:srgbClr val="00B050"/>
                </a:solidFill>
              </a:rPr>
              <a:t>Green</a:t>
            </a:r>
            <a:r>
              <a:rPr lang="en-US" smtClean="0"/>
              <a:t> TAPI Context Topology</a:t>
            </a:r>
            <a:br>
              <a:rPr lang="en-US" smtClean="0"/>
            </a:br>
            <a:r>
              <a:rPr lang="en-US" smtClean="0"/>
              <a:t>(single-layer, single Node topology example)</a:t>
            </a:r>
            <a:endParaRPr lang="en-US"/>
          </a:p>
        </p:txBody>
      </p:sp>
      <p:sp>
        <p:nvSpPr>
          <p:cNvPr id="130" name="Content Placeholder 196"/>
          <p:cNvSpPr txBox="1">
            <a:spLocks/>
          </p:cNvSpPr>
          <p:nvPr/>
        </p:nvSpPr>
        <p:spPr>
          <a:xfrm>
            <a:off x="128187" y="1034930"/>
            <a:ext cx="8871959" cy="1219201"/>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This slide depicts the complete Topology exposed by the multi-domain-controller to the Green application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It is assumed that </a:t>
            </a:r>
            <a:r>
              <a:rPr kumimoji="0" lang="en-US" sz="1200" b="0" i="0" u="none" strike="noStrike" kern="1200" cap="none" spc="0" normalizeH="0" baseline="0" noProof="0" smtClean="0">
                <a:ln>
                  <a:noFill/>
                </a:ln>
                <a:solidFill>
                  <a:srgbClr val="FF0000"/>
                </a:solidFill>
                <a:effectLst/>
                <a:uLnTx/>
                <a:uFillTx/>
                <a:latin typeface="Arial"/>
                <a:ea typeface="+mn-ea"/>
                <a:cs typeface="+mn-cs"/>
              </a:rPr>
              <a:t>exposed TAPI-Context Topology is a single </a:t>
            </a:r>
            <a:r>
              <a:rPr kumimoji="0" lang="en-US" sz="1200" b="0" i="1" u="none" strike="noStrike" kern="1200" cap="none" spc="0" normalizeH="0" baseline="0" noProof="0" smtClean="0">
                <a:ln>
                  <a:noFill/>
                </a:ln>
                <a:solidFill>
                  <a:srgbClr val="FF0000"/>
                </a:solidFill>
                <a:effectLst/>
                <a:uLnTx/>
                <a:uFillTx/>
                <a:latin typeface="Arial"/>
                <a:ea typeface="+mn-ea"/>
                <a:cs typeface="+mn-cs"/>
              </a:rPr>
              <a:t>Node</a:t>
            </a:r>
            <a:r>
              <a:rPr kumimoji="0" lang="en-US" sz="1200" b="0" i="0" u="none" strike="noStrike" kern="1200" cap="none" spc="0" normalizeH="0" baseline="0" noProof="0" smtClean="0">
                <a:ln>
                  <a:noFill/>
                </a:ln>
                <a:solidFill>
                  <a:srgbClr val="FF0000"/>
                </a:solidFill>
                <a:effectLst/>
                <a:uLnTx/>
                <a:uFillTx/>
                <a:latin typeface="Arial"/>
                <a:ea typeface="+mn-ea"/>
                <a:cs typeface="+mn-cs"/>
              </a:rPr>
              <a:t> abstraction of multi-domain-controller ‘s internal Context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It is assumed that this is an </a:t>
            </a:r>
            <a:r>
              <a:rPr kumimoji="0" lang="en-US" sz="1200" b="0" i="0" u="none" strike="noStrike" kern="1200" cap="none" spc="0" normalizeH="0" baseline="0" noProof="0" smtClean="0">
                <a:ln>
                  <a:noFill/>
                </a:ln>
                <a:solidFill>
                  <a:srgbClr val="FF0000"/>
                </a:solidFill>
                <a:effectLst/>
                <a:uLnTx/>
                <a:uFillTx/>
                <a:latin typeface="Arial"/>
                <a:ea typeface="+mn-ea"/>
                <a:cs typeface="+mn-cs"/>
              </a:rPr>
              <a:t>ETH layer Topology</a:t>
            </a:r>
            <a:endParaRPr kumimoji="0" lang="en-US" sz="1200" b="0" i="0" u="none" strike="noStrike" kern="1200" cap="none" spc="0" normalizeH="0" baseline="0" noProof="0" smtClean="0">
              <a:ln>
                <a:noFill/>
              </a:ln>
              <a:solidFill>
                <a:srgbClr val="141313"/>
              </a:solidFill>
              <a:effectLst/>
              <a:uLnTx/>
              <a:uFillTx/>
              <a:latin typeface="Arial"/>
              <a:ea typeface="+mn-ea"/>
              <a:cs typeface="+mn-cs"/>
            </a:endParaRP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The </a:t>
            </a:r>
            <a:r>
              <a:rPr kumimoji="0" lang="en-US" sz="1200" b="0" i="1" u="none" strike="noStrike" kern="1200" cap="none" spc="0" normalizeH="0" baseline="0" noProof="0" err="1" smtClean="0">
                <a:ln>
                  <a:noFill/>
                </a:ln>
                <a:solidFill>
                  <a:srgbClr val="141313"/>
                </a:solidFill>
                <a:effectLst/>
                <a:uLnTx/>
                <a:uFillTx/>
                <a:latin typeface="Arial"/>
                <a:ea typeface="+mn-ea"/>
                <a:cs typeface="+mn-cs"/>
              </a:rPr>
              <a:t>LayerProtocol</a:t>
            </a:r>
            <a:r>
              <a:rPr kumimoji="0" lang="en-US" sz="1200" b="0" i="0" u="none" strike="noStrike" kern="1200" cap="none" spc="0" normalizeH="0" baseline="0" noProof="0" smtClean="0">
                <a:ln>
                  <a:noFill/>
                </a:ln>
                <a:solidFill>
                  <a:srgbClr val="141313"/>
                </a:solidFill>
                <a:effectLst/>
                <a:uLnTx/>
                <a:uFillTx/>
                <a:latin typeface="Arial"/>
                <a:ea typeface="+mn-ea"/>
                <a:cs typeface="+mn-cs"/>
              </a:rPr>
              <a:t> of </a:t>
            </a:r>
            <a:r>
              <a:rPr kumimoji="0" lang="en-US" sz="1200" b="0" i="1" u="none" strike="noStrike" kern="1200" cap="none" spc="0" normalizeH="0" baseline="0" noProof="0" err="1" smtClean="0">
                <a:ln>
                  <a:noFill/>
                </a:ln>
                <a:solidFill>
                  <a:srgbClr val="141313"/>
                </a:solidFill>
                <a:effectLst/>
                <a:uLnTx/>
                <a:uFillTx/>
                <a:latin typeface="Arial"/>
                <a:ea typeface="+mn-ea"/>
                <a:cs typeface="+mn-cs"/>
              </a:rPr>
              <a:t>NodeEdgePoints</a:t>
            </a:r>
            <a:r>
              <a:rPr kumimoji="0" lang="en-US" sz="1200" b="0" i="0" u="none" strike="noStrike" kern="1200" cap="none" spc="0" normalizeH="0" baseline="0" noProof="0" smtClean="0">
                <a:ln>
                  <a:noFill/>
                </a:ln>
                <a:solidFill>
                  <a:srgbClr val="141313"/>
                </a:solidFill>
                <a:effectLst/>
                <a:uLnTx/>
                <a:uFillTx/>
                <a:latin typeface="Arial"/>
                <a:ea typeface="+mn-ea"/>
                <a:cs typeface="+mn-cs"/>
              </a:rPr>
              <a:t> contain attributes specified by the Ethernet extension schema</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FF0000"/>
                </a:solidFill>
                <a:effectLst/>
                <a:uLnTx/>
                <a:uFillTx/>
                <a:latin typeface="Arial"/>
                <a:ea typeface="+mn-ea"/>
                <a:cs typeface="+mn-cs"/>
              </a:rPr>
              <a:t>It is also possible that no layer information is exposed and layer specific information is implicitly known to client and provider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It is assumed that no Connectivity has been setup in the entire domain and this is the initial Topology view</a:t>
            </a:r>
            <a:endParaRPr kumimoji="0" lang="en-US" sz="1200" b="0" i="0" u="none" strike="noStrike" kern="1200" cap="none" spc="0" normalizeH="0" baseline="0" noProof="0" smtClean="0">
              <a:ln>
                <a:noFill/>
              </a:ln>
              <a:solidFill>
                <a:srgbClr val="FF0000"/>
              </a:solidFill>
              <a:effectLst/>
              <a:uLnTx/>
              <a:uFillTx/>
              <a:latin typeface="Arial"/>
              <a:ea typeface="+mn-ea"/>
              <a:cs typeface="+mn-cs"/>
            </a:endParaRPr>
          </a:p>
        </p:txBody>
      </p:sp>
      <p:sp>
        <p:nvSpPr>
          <p:cNvPr id="131" name="TextBox 130"/>
          <p:cNvSpPr txBox="1"/>
          <p:nvPr/>
        </p:nvSpPr>
        <p:spPr>
          <a:xfrm>
            <a:off x="792622" y="5568656"/>
            <a:ext cx="6019800" cy="246221"/>
          </a:xfrm>
          <a:prstGeom prst="rect">
            <a:avLst/>
          </a:prstGeom>
          <a:noFill/>
        </p:spPr>
        <p:txBody>
          <a:bodyPr wrap="square"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FF0000"/>
                </a:solidFill>
                <a:effectLst/>
                <a:uLnTx/>
                <a:uFillTx/>
              </a:rPr>
              <a:t>*The application may have to invoke more than one retrieval API operation to get this view</a:t>
            </a:r>
          </a:p>
        </p:txBody>
      </p:sp>
      <p:sp>
        <p:nvSpPr>
          <p:cNvPr id="132" name="Rectangle 131"/>
          <p:cNvSpPr/>
          <p:nvPr/>
        </p:nvSpPr>
        <p:spPr>
          <a:xfrm>
            <a:off x="3079039" y="2919278"/>
            <a:ext cx="2285583" cy="1904999"/>
          </a:xfrm>
          <a:prstGeom prst="rect">
            <a:avLst/>
          </a:prstGeom>
          <a:solidFill>
            <a:srgbClr val="5FEBB7"/>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133" name="Oval 132"/>
          <p:cNvSpPr/>
          <p:nvPr/>
        </p:nvSpPr>
        <p:spPr>
          <a:xfrm>
            <a:off x="3661245" y="3452677"/>
            <a:ext cx="1230495" cy="1049533"/>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G1.e</a:t>
            </a:r>
          </a:p>
        </p:txBody>
      </p:sp>
      <p:sp>
        <p:nvSpPr>
          <p:cNvPr id="134" name="Oval 133"/>
          <p:cNvSpPr/>
          <p:nvPr/>
        </p:nvSpPr>
        <p:spPr>
          <a:xfrm>
            <a:off x="2993336" y="3469917"/>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35" name="Oval 134"/>
          <p:cNvSpPr/>
          <p:nvPr/>
        </p:nvSpPr>
        <p:spPr>
          <a:xfrm>
            <a:off x="3002422" y="393473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3</a:t>
            </a:r>
            <a:r>
              <a:rPr kumimoji="0" lang="en-US" sz="600" b="1" i="0" u="none" strike="noStrike" kern="1200" cap="none" spc="0" normalizeH="0" baseline="0" noProof="0" smtClean="0">
                <a:ln>
                  <a:noFill/>
                </a:ln>
                <a:solidFill>
                  <a:srgbClr val="000000"/>
                </a:solidFill>
                <a:effectLst/>
                <a:uLnTx/>
                <a:uFillTx/>
                <a:latin typeface="Arial"/>
                <a:ea typeface="+mn-ea"/>
                <a:cs typeface="+mn-cs"/>
              </a:rPr>
              <a:t>.G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36" name="TextBox 135"/>
          <p:cNvSpPr txBox="1"/>
          <p:nvPr/>
        </p:nvSpPr>
        <p:spPr>
          <a:xfrm>
            <a:off x="3889844" y="349522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37" name="TextBox 136"/>
          <p:cNvSpPr txBox="1"/>
          <p:nvPr/>
        </p:nvSpPr>
        <p:spPr>
          <a:xfrm>
            <a:off x="3585045" y="393518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138" name="Straight Connector 137"/>
          <p:cNvCxnSpPr>
            <a:stCxn id="136" idx="2"/>
            <a:endCxn id="134" idx="6"/>
          </p:cNvCxnSpPr>
          <p:nvPr/>
        </p:nvCxnSpPr>
        <p:spPr>
          <a:xfrm flipH="1" flipV="1">
            <a:off x="3298136" y="3546117"/>
            <a:ext cx="591708"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139" name="Straight Connector 138"/>
          <p:cNvCxnSpPr>
            <a:stCxn id="137" idx="2"/>
            <a:endCxn id="135" idx="6"/>
          </p:cNvCxnSpPr>
          <p:nvPr/>
        </p:nvCxnSpPr>
        <p:spPr>
          <a:xfrm flipH="1">
            <a:off x="3307222" y="3998730"/>
            <a:ext cx="277823" cy="12206"/>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140" name="Oval 139"/>
          <p:cNvSpPr/>
          <p:nvPr/>
        </p:nvSpPr>
        <p:spPr>
          <a:xfrm>
            <a:off x="3423559" y="3244646"/>
            <a:ext cx="1685486" cy="1427231"/>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141" name="TextBox 140"/>
          <p:cNvSpPr txBox="1"/>
          <p:nvPr/>
        </p:nvSpPr>
        <p:spPr>
          <a:xfrm>
            <a:off x="4118445" y="3224077"/>
            <a:ext cx="293670"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smtClean="0">
                <a:ln>
                  <a:noFill/>
                </a:ln>
                <a:solidFill>
                  <a:srgbClr val="FF9900"/>
                </a:solidFill>
                <a:effectLst/>
                <a:uLnTx/>
                <a:uFillTx/>
              </a:rPr>
              <a:t>G</a:t>
            </a:r>
          </a:p>
        </p:txBody>
      </p:sp>
      <p:sp>
        <p:nvSpPr>
          <p:cNvPr id="142" name="TextBox 141"/>
          <p:cNvSpPr txBox="1"/>
          <p:nvPr/>
        </p:nvSpPr>
        <p:spPr>
          <a:xfrm>
            <a:off x="3076255" y="2945560"/>
            <a:ext cx="162717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Green TAPI Context</a:t>
            </a:r>
          </a:p>
        </p:txBody>
      </p:sp>
      <p:sp>
        <p:nvSpPr>
          <p:cNvPr id="143" name="Oval 142"/>
          <p:cNvSpPr/>
          <p:nvPr/>
        </p:nvSpPr>
        <p:spPr>
          <a:xfrm>
            <a:off x="5212222" y="346802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44" name="Oval 143"/>
          <p:cNvSpPr/>
          <p:nvPr/>
        </p:nvSpPr>
        <p:spPr>
          <a:xfrm>
            <a:off x="5212222" y="3919101"/>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10.G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45" name="TextBox 144"/>
          <p:cNvSpPr txBox="1"/>
          <p:nvPr/>
        </p:nvSpPr>
        <p:spPr>
          <a:xfrm>
            <a:off x="4801158" y="394440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146" name="Straight Connector 145"/>
          <p:cNvCxnSpPr>
            <a:stCxn id="148" idx="6"/>
            <a:endCxn id="143" idx="2"/>
          </p:cNvCxnSpPr>
          <p:nvPr/>
        </p:nvCxnSpPr>
        <p:spPr>
          <a:xfrm flipV="1">
            <a:off x="4779631" y="3544220"/>
            <a:ext cx="432591" cy="41585"/>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147" name="Straight Connector 146"/>
          <p:cNvCxnSpPr>
            <a:stCxn id="145" idx="6"/>
            <a:endCxn id="144" idx="2"/>
          </p:cNvCxnSpPr>
          <p:nvPr/>
        </p:nvCxnSpPr>
        <p:spPr>
          <a:xfrm flipV="1">
            <a:off x="4953557" y="3995301"/>
            <a:ext cx="258665" cy="126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148" name="TextBox 147"/>
          <p:cNvSpPr txBox="1"/>
          <p:nvPr/>
        </p:nvSpPr>
        <p:spPr>
          <a:xfrm>
            <a:off x="4627232" y="352225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grpSp>
        <p:nvGrpSpPr>
          <p:cNvPr id="149" name="Group 148"/>
          <p:cNvGrpSpPr/>
          <p:nvPr/>
        </p:nvGrpSpPr>
        <p:grpSpPr>
          <a:xfrm>
            <a:off x="1097422" y="2614477"/>
            <a:ext cx="1939057" cy="2914710"/>
            <a:chOff x="533400" y="1657350"/>
            <a:chExt cx="1939057" cy="2914710"/>
          </a:xfrm>
        </p:grpSpPr>
        <p:sp>
          <p:nvSpPr>
            <p:cNvPr id="150" name="Oval 149"/>
            <p:cNvSpPr/>
            <p:nvPr/>
          </p:nvSpPr>
          <p:spPr>
            <a:xfrm>
              <a:off x="609600" y="1851758"/>
              <a:ext cx="152400" cy="14754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151" name="TextBox 150"/>
            <p:cNvSpPr txBox="1"/>
            <p:nvPr/>
          </p:nvSpPr>
          <p:spPr>
            <a:xfrm>
              <a:off x="764664" y="1871296"/>
              <a:ext cx="170779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152" name="Oval 151"/>
            <p:cNvSpPr/>
            <p:nvPr/>
          </p:nvSpPr>
          <p:spPr>
            <a:xfrm>
              <a:off x="609600" y="2069022"/>
              <a:ext cx="152400" cy="147549"/>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153" name="TextBox 152"/>
            <p:cNvSpPr txBox="1"/>
            <p:nvPr/>
          </p:nvSpPr>
          <p:spPr>
            <a:xfrm>
              <a:off x="764663" y="2058326"/>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154" name="Oval 153"/>
            <p:cNvSpPr/>
            <p:nvPr/>
          </p:nvSpPr>
          <p:spPr>
            <a:xfrm>
              <a:off x="609600" y="1657350"/>
              <a:ext cx="152400" cy="147549"/>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155" name="TextBox 154"/>
            <p:cNvSpPr txBox="1"/>
            <p:nvPr/>
          </p:nvSpPr>
          <p:spPr>
            <a:xfrm>
              <a:off x="764663" y="1657350"/>
              <a:ext cx="170779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156" name="Straight Connector 155"/>
            <p:cNvCxnSpPr/>
            <p:nvPr/>
          </p:nvCxnSpPr>
          <p:spPr>
            <a:xfrm flipH="1">
              <a:off x="649408" y="3381246"/>
              <a:ext cx="216024" cy="142240"/>
            </a:xfrm>
            <a:prstGeom prst="line">
              <a:avLst/>
            </a:prstGeom>
            <a:noFill/>
            <a:ln w="28575" cap="flat" cmpd="sng" algn="ctr">
              <a:solidFill>
                <a:srgbClr val="0033CC"/>
              </a:solidFill>
              <a:prstDash val="solid"/>
              <a:headEnd type="none" w="med" len="sm"/>
              <a:tailEnd type="none" w="med" len="sm"/>
            </a:ln>
            <a:effectLst/>
          </p:spPr>
        </p:cxnSp>
        <p:sp>
          <p:nvSpPr>
            <p:cNvPr id="157" name="TextBox 156"/>
            <p:cNvSpPr txBox="1"/>
            <p:nvPr/>
          </p:nvSpPr>
          <p:spPr>
            <a:xfrm>
              <a:off x="984350" y="3330329"/>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158" name="Straight Connector 157"/>
            <p:cNvCxnSpPr/>
            <p:nvPr/>
          </p:nvCxnSpPr>
          <p:spPr>
            <a:xfrm flipH="1">
              <a:off x="607848" y="3673664"/>
              <a:ext cx="216024" cy="142240"/>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159" name="TextBox 158"/>
            <p:cNvSpPr txBox="1"/>
            <p:nvPr/>
          </p:nvSpPr>
          <p:spPr>
            <a:xfrm>
              <a:off x="950683" y="3622747"/>
              <a:ext cx="139597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160" name="Straight Connector 159"/>
            <p:cNvCxnSpPr/>
            <p:nvPr/>
          </p:nvCxnSpPr>
          <p:spPr>
            <a:xfrm flipH="1">
              <a:off x="650476" y="3171114"/>
              <a:ext cx="216024" cy="142240"/>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161" name="TextBox 160"/>
            <p:cNvSpPr txBox="1"/>
            <p:nvPr/>
          </p:nvSpPr>
          <p:spPr>
            <a:xfrm>
              <a:off x="977524" y="3091172"/>
              <a:ext cx="827856"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162" name="Oval 161"/>
            <p:cNvSpPr/>
            <p:nvPr/>
          </p:nvSpPr>
          <p:spPr>
            <a:xfrm>
              <a:off x="533400" y="2509048"/>
              <a:ext cx="457200" cy="256006"/>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ndParaRPr>
            </a:p>
          </p:txBody>
        </p:sp>
        <p:sp>
          <p:nvSpPr>
            <p:cNvPr id="163" name="Oval 162"/>
            <p:cNvSpPr/>
            <p:nvPr/>
          </p:nvSpPr>
          <p:spPr>
            <a:xfrm>
              <a:off x="533400" y="2822440"/>
              <a:ext cx="457200" cy="256006"/>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164" name="TextBox 163"/>
            <p:cNvSpPr txBox="1"/>
            <p:nvPr/>
          </p:nvSpPr>
          <p:spPr>
            <a:xfrm>
              <a:off x="990600" y="2509048"/>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165" name="TextBox 164"/>
            <p:cNvSpPr txBox="1"/>
            <p:nvPr/>
          </p:nvSpPr>
          <p:spPr>
            <a:xfrm>
              <a:off x="990600" y="2810264"/>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166" name="TextBox 165"/>
            <p:cNvSpPr txBox="1"/>
            <p:nvPr/>
          </p:nvSpPr>
          <p:spPr>
            <a:xfrm>
              <a:off x="764663" y="2239189"/>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167" name="Rectangle 166"/>
            <p:cNvSpPr/>
            <p:nvPr/>
          </p:nvSpPr>
          <p:spPr>
            <a:xfrm>
              <a:off x="621196" y="226748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168" name="Straight Connector 167"/>
            <p:cNvCxnSpPr/>
            <p:nvPr/>
          </p:nvCxnSpPr>
          <p:spPr>
            <a:xfrm>
              <a:off x="621196" y="3939676"/>
              <a:ext cx="287696" cy="88091"/>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169" name="Straight Connector 168"/>
            <p:cNvCxnSpPr/>
            <p:nvPr/>
          </p:nvCxnSpPr>
          <p:spPr>
            <a:xfrm>
              <a:off x="621196" y="4088421"/>
              <a:ext cx="287696" cy="66813"/>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170" name="TextBox 169"/>
            <p:cNvSpPr txBox="1"/>
            <p:nvPr/>
          </p:nvSpPr>
          <p:spPr>
            <a:xfrm>
              <a:off x="967740" y="3939676"/>
              <a:ext cx="102250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cxnSp>
          <p:nvCxnSpPr>
            <p:cNvPr id="171" name="Straight Connector 170"/>
            <p:cNvCxnSpPr/>
            <p:nvPr/>
          </p:nvCxnSpPr>
          <p:spPr>
            <a:xfrm>
              <a:off x="607848" y="4332630"/>
              <a:ext cx="287696" cy="88091"/>
            </a:xfrm>
            <a:prstGeom prst="line">
              <a:avLst/>
            </a:prstGeom>
            <a:noFill/>
            <a:ln w="38100" cap="flat" cmpd="sng" algn="ctr">
              <a:solidFill>
                <a:srgbClr val="0000FF"/>
              </a:solidFill>
              <a:prstDash val="solid"/>
            </a:ln>
            <a:effectLst>
              <a:outerShdw blurRad="40000" dist="20000" dir="5400000" rotWithShape="0">
                <a:srgbClr val="000000">
                  <a:alpha val="38000"/>
                </a:srgbClr>
              </a:outerShdw>
            </a:effectLst>
          </p:spPr>
        </p:cxnSp>
        <p:sp>
          <p:nvSpPr>
            <p:cNvPr id="172" name="TextBox 171"/>
            <p:cNvSpPr txBox="1"/>
            <p:nvPr/>
          </p:nvSpPr>
          <p:spPr>
            <a:xfrm>
              <a:off x="990600" y="4171950"/>
              <a:ext cx="1022502"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Connectivity Service</a:t>
              </a:r>
              <a:endParaRPr kumimoji="0" lang="en-US" sz="1000" b="0" i="0" u="none" strike="noStrike" kern="0" cap="none" spc="0" normalizeH="0" baseline="0" noProof="0" smtClean="0">
                <a:ln>
                  <a:noFill/>
                </a:ln>
                <a:solidFill>
                  <a:srgbClr val="000000"/>
                </a:solidFill>
                <a:effectLst/>
                <a:uLnTx/>
                <a:uFillTx/>
              </a:endParaRPr>
            </a:p>
          </p:txBody>
        </p:sp>
      </p:grpSp>
      <p:sp>
        <p:nvSpPr>
          <p:cNvPr id="46" name="Slide Number Placeholder 45"/>
          <p:cNvSpPr>
            <a:spLocks noGrp="1"/>
          </p:cNvSpPr>
          <p:nvPr>
            <p:ph type="sldNum" sz="quarter" idx="4"/>
          </p:nvPr>
        </p:nvSpPr>
        <p:spPr/>
        <p:txBody>
          <a:bodyPr/>
          <a:lstStyle/>
          <a:p>
            <a:fld id="{95FB27F1-C2FE-E646-9E41-8F3092BBAFAE}" type="slidenum">
              <a:rPr lang="en-US" smtClean="0"/>
              <a:pPr/>
              <a:t>44</a:t>
            </a:fld>
            <a:endParaRPr lang="en-US"/>
          </a:p>
        </p:txBody>
      </p:sp>
      <p:sp>
        <p:nvSpPr>
          <p:cNvPr id="47" name="Footer Placeholder 46"/>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4843688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452" y="398822"/>
            <a:ext cx="8229600" cy="503238"/>
          </a:xfrm>
        </p:spPr>
        <p:txBody>
          <a:bodyPr/>
          <a:lstStyle/>
          <a:p>
            <a:r>
              <a:rPr lang="en-US" smtClean="0">
                <a:solidFill>
                  <a:srgbClr val="00B050"/>
                </a:solidFill>
              </a:rPr>
              <a:t>Green</a:t>
            </a:r>
            <a:r>
              <a:rPr lang="en-US" smtClean="0"/>
              <a:t> TAPI Context Topology</a:t>
            </a:r>
            <a:br>
              <a:rPr lang="en-US" smtClean="0"/>
            </a:br>
            <a:r>
              <a:rPr lang="en-US" smtClean="0"/>
              <a:t>(single layer, edge-Node topology example)</a:t>
            </a:r>
            <a:endParaRPr lang="en-US"/>
          </a:p>
        </p:txBody>
      </p:sp>
      <p:sp>
        <p:nvSpPr>
          <p:cNvPr id="162" name="Rectangle 161"/>
          <p:cNvSpPr/>
          <p:nvPr/>
        </p:nvSpPr>
        <p:spPr>
          <a:xfrm>
            <a:off x="2749462" y="3039566"/>
            <a:ext cx="3085892" cy="2058418"/>
          </a:xfrm>
          <a:prstGeom prst="rect">
            <a:avLst/>
          </a:prstGeom>
          <a:solidFill>
            <a:srgbClr val="5FEBB7"/>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163" name="Oval 162"/>
          <p:cNvSpPr/>
          <p:nvPr/>
        </p:nvSpPr>
        <p:spPr>
          <a:xfrm>
            <a:off x="3293776" y="3823369"/>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R1.e</a:t>
            </a:r>
          </a:p>
        </p:txBody>
      </p:sp>
      <p:sp>
        <p:nvSpPr>
          <p:cNvPr id="164" name="Content Placeholder 196"/>
          <p:cNvSpPr txBox="1">
            <a:spLocks/>
          </p:cNvSpPr>
          <p:nvPr/>
        </p:nvSpPr>
        <p:spPr>
          <a:xfrm>
            <a:off x="126049" y="1010006"/>
            <a:ext cx="8932491" cy="1489175"/>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This slide depicts an alternate Topology exposed by the multi-domain-controller to the Green application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It is assumed that </a:t>
            </a:r>
            <a:r>
              <a:rPr kumimoji="0" lang="en-US" sz="1200" b="0" i="0" u="none" strike="noStrike" kern="1200" cap="none" spc="0" normalizeH="0" baseline="0" noProof="0" smtClean="0">
                <a:ln>
                  <a:noFill/>
                </a:ln>
                <a:solidFill>
                  <a:srgbClr val="FF0000"/>
                </a:solidFill>
                <a:effectLst/>
                <a:uLnTx/>
                <a:uFillTx/>
                <a:latin typeface="Arial"/>
                <a:ea typeface="+mn-ea"/>
                <a:cs typeface="+mn-cs"/>
              </a:rPr>
              <a:t>exposed TAPI-Context Topology is an edge-</a:t>
            </a:r>
            <a:r>
              <a:rPr kumimoji="0" lang="en-US" sz="1200" b="0" i="1" u="none" strike="noStrike" kern="1200" cap="none" spc="0" normalizeH="0" baseline="0" noProof="0" smtClean="0">
                <a:ln>
                  <a:noFill/>
                </a:ln>
                <a:solidFill>
                  <a:srgbClr val="FF0000"/>
                </a:solidFill>
                <a:effectLst/>
                <a:uLnTx/>
                <a:uFillTx/>
                <a:latin typeface="Arial"/>
                <a:ea typeface="+mn-ea"/>
                <a:cs typeface="+mn-cs"/>
              </a:rPr>
              <a:t>Node</a:t>
            </a:r>
            <a:r>
              <a:rPr kumimoji="0" lang="en-US" sz="1200" b="0" i="0" u="none" strike="noStrike" kern="1200" cap="none" spc="0" normalizeH="0" baseline="0" noProof="0" smtClean="0">
                <a:ln>
                  <a:noFill/>
                </a:ln>
                <a:solidFill>
                  <a:srgbClr val="FF0000"/>
                </a:solidFill>
                <a:effectLst/>
                <a:uLnTx/>
                <a:uFillTx/>
                <a:latin typeface="Arial"/>
                <a:ea typeface="+mn-ea"/>
                <a:cs typeface="+mn-cs"/>
              </a:rPr>
              <a:t> abstraction of multi-domain-controller ‘s internal Context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It is assumed that this is an </a:t>
            </a:r>
            <a:r>
              <a:rPr kumimoji="0" lang="en-US" sz="1200" b="0" i="0" u="none" strike="noStrike" kern="1200" cap="none" spc="0" normalizeH="0" baseline="0" noProof="0" smtClean="0">
                <a:ln>
                  <a:noFill/>
                </a:ln>
                <a:solidFill>
                  <a:srgbClr val="FF0000"/>
                </a:solidFill>
                <a:effectLst/>
                <a:uLnTx/>
                <a:uFillTx/>
                <a:latin typeface="Arial"/>
                <a:ea typeface="+mn-ea"/>
                <a:cs typeface="+mn-cs"/>
              </a:rPr>
              <a:t>ETH layer Topology</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The </a:t>
            </a:r>
            <a:r>
              <a:rPr kumimoji="0" lang="en-US" sz="1200" b="0" i="1" u="none" strike="noStrike" kern="1200" cap="none" spc="0" normalizeH="0" baseline="0" noProof="0" err="1" smtClean="0">
                <a:ln>
                  <a:noFill/>
                </a:ln>
                <a:solidFill>
                  <a:srgbClr val="141313"/>
                </a:solidFill>
                <a:effectLst/>
                <a:uLnTx/>
                <a:uFillTx/>
                <a:latin typeface="Arial"/>
                <a:ea typeface="+mn-ea"/>
                <a:cs typeface="+mn-cs"/>
              </a:rPr>
              <a:t>LayerProtocol</a:t>
            </a:r>
            <a:r>
              <a:rPr kumimoji="0" lang="en-US" sz="1200" b="0" i="0" u="none" strike="noStrike" kern="1200" cap="none" spc="0" normalizeH="0" baseline="0" noProof="0" smtClean="0">
                <a:ln>
                  <a:noFill/>
                </a:ln>
                <a:solidFill>
                  <a:srgbClr val="141313"/>
                </a:solidFill>
                <a:effectLst/>
                <a:uLnTx/>
                <a:uFillTx/>
                <a:latin typeface="Arial"/>
                <a:ea typeface="+mn-ea"/>
                <a:cs typeface="+mn-cs"/>
              </a:rPr>
              <a:t> of </a:t>
            </a:r>
            <a:r>
              <a:rPr kumimoji="0" lang="en-US" sz="1200" b="0" i="1" u="none" strike="noStrike" kern="1200" cap="none" spc="0" normalizeH="0" baseline="0" noProof="0" err="1" smtClean="0">
                <a:ln>
                  <a:noFill/>
                </a:ln>
                <a:solidFill>
                  <a:srgbClr val="141313"/>
                </a:solidFill>
                <a:effectLst/>
                <a:uLnTx/>
                <a:uFillTx/>
                <a:latin typeface="Arial"/>
                <a:ea typeface="+mn-ea"/>
                <a:cs typeface="+mn-cs"/>
              </a:rPr>
              <a:t>NodeEdgePoints</a:t>
            </a:r>
            <a:r>
              <a:rPr kumimoji="0" lang="en-US" sz="1200" b="0" i="0" u="none" strike="noStrike" kern="1200" cap="none" spc="0" normalizeH="0" baseline="0" noProof="0" smtClean="0">
                <a:ln>
                  <a:noFill/>
                </a:ln>
                <a:solidFill>
                  <a:srgbClr val="141313"/>
                </a:solidFill>
                <a:effectLst/>
                <a:uLnTx/>
                <a:uFillTx/>
                <a:latin typeface="Arial"/>
                <a:ea typeface="+mn-ea"/>
                <a:cs typeface="+mn-cs"/>
              </a:rPr>
              <a:t> contain attributes specified by the Ethernet extension schema</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It is assumed that no Connectivity has been setup in the entire domain and this is the initial Topology view</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FF0000"/>
                </a:solidFill>
                <a:effectLst/>
                <a:uLnTx/>
                <a:uFillTx/>
                <a:latin typeface="Arial"/>
                <a:ea typeface="+mn-ea"/>
                <a:cs typeface="+mn-cs"/>
              </a:rPr>
              <a:t>The ETH layer </a:t>
            </a:r>
            <a:r>
              <a:rPr kumimoji="0" lang="en-US" sz="1200" b="0" i="1" u="none" strike="noStrike" kern="1200" cap="none" spc="0" normalizeH="0" baseline="0" noProof="0" smtClean="0">
                <a:ln>
                  <a:noFill/>
                </a:ln>
                <a:solidFill>
                  <a:srgbClr val="FF0000"/>
                </a:solidFill>
                <a:effectLst/>
                <a:uLnTx/>
                <a:uFillTx/>
                <a:latin typeface="Arial"/>
                <a:ea typeface="+mn-ea"/>
                <a:cs typeface="+mn-cs"/>
              </a:rPr>
              <a:t>Links</a:t>
            </a:r>
            <a:r>
              <a:rPr kumimoji="0" lang="en-US" sz="1200" b="0" i="0" u="none" strike="noStrike" kern="1200" cap="none" spc="0" normalizeH="0" baseline="0" noProof="0" smtClean="0">
                <a:ln>
                  <a:noFill/>
                </a:ln>
                <a:solidFill>
                  <a:srgbClr val="FF0000"/>
                </a:solidFill>
                <a:effectLst/>
                <a:uLnTx/>
                <a:uFillTx/>
                <a:latin typeface="Arial"/>
                <a:ea typeface="+mn-ea"/>
                <a:cs typeface="+mn-cs"/>
              </a:rPr>
              <a:t> are an abstraction of the potential connectivity at this layer</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FF0000"/>
                </a:solidFill>
                <a:effectLst/>
                <a:uLnTx/>
                <a:uFillTx/>
                <a:latin typeface="Arial"/>
                <a:ea typeface="+mn-ea"/>
                <a:cs typeface="+mn-cs"/>
              </a:rPr>
              <a:t>TAPI Capacity </a:t>
            </a:r>
            <a:r>
              <a:rPr kumimoji="0" lang="en-US" sz="1200" b="0" i="0" u="none" strike="noStrike" kern="1200" cap="none" spc="0" normalizeH="0" baseline="0" noProof="0" err="1" smtClean="0">
                <a:ln>
                  <a:noFill/>
                </a:ln>
                <a:solidFill>
                  <a:srgbClr val="FF0000"/>
                </a:solidFill>
                <a:effectLst/>
                <a:uLnTx/>
                <a:uFillTx/>
                <a:latin typeface="Arial"/>
                <a:ea typeface="+mn-ea"/>
                <a:cs typeface="+mn-cs"/>
              </a:rPr>
              <a:t>pac</a:t>
            </a:r>
            <a:r>
              <a:rPr kumimoji="0" lang="en-US" sz="1200" b="0" i="0" u="none" strike="noStrike" kern="1200" cap="none" spc="0" normalizeH="0" baseline="0" noProof="0" smtClean="0">
                <a:ln>
                  <a:noFill/>
                </a:ln>
                <a:solidFill>
                  <a:srgbClr val="FF0000"/>
                </a:solidFill>
                <a:effectLst/>
                <a:uLnTx/>
                <a:uFillTx/>
                <a:latin typeface="Arial"/>
                <a:ea typeface="+mn-ea"/>
                <a:cs typeface="+mn-cs"/>
              </a:rPr>
              <a:t> is used to represent all the potential, provisioned  and available capacity information</a:t>
            </a:r>
            <a:endParaRPr kumimoji="0" lang="en-US" sz="1200" b="0" i="0" u="none" strike="noStrike" kern="1200" cap="none" spc="0" normalizeH="0" baseline="0" noProof="0" smtClean="0">
              <a:ln>
                <a:noFill/>
              </a:ln>
              <a:solidFill>
                <a:srgbClr val="141313"/>
              </a:solidFill>
              <a:effectLst/>
              <a:uLnTx/>
              <a:uFillTx/>
              <a:latin typeface="Arial"/>
              <a:ea typeface="+mn-ea"/>
              <a:cs typeface="+mn-cs"/>
            </a:endParaRPr>
          </a:p>
        </p:txBody>
      </p:sp>
      <p:sp>
        <p:nvSpPr>
          <p:cNvPr id="165" name="TextBox 164"/>
          <p:cNvSpPr txBox="1"/>
          <p:nvPr/>
        </p:nvSpPr>
        <p:spPr>
          <a:xfrm>
            <a:off x="425153" y="5662662"/>
            <a:ext cx="6019800" cy="246221"/>
          </a:xfrm>
          <a:prstGeom prst="rect">
            <a:avLst/>
          </a:prstGeom>
          <a:noFill/>
        </p:spPr>
        <p:txBody>
          <a:bodyPr wrap="square"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FF0000"/>
                </a:solidFill>
                <a:effectLst/>
                <a:uLnTx/>
                <a:uFillTx/>
              </a:rPr>
              <a:t>*The application may have to invoke more than one retrieval API operation to get this view</a:t>
            </a:r>
          </a:p>
        </p:txBody>
      </p:sp>
      <p:sp>
        <p:nvSpPr>
          <p:cNvPr id="166" name="Oval 165"/>
          <p:cNvSpPr/>
          <p:nvPr/>
        </p:nvSpPr>
        <p:spPr>
          <a:xfrm>
            <a:off x="2559170" y="369908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1</a:t>
            </a:r>
            <a:r>
              <a:rPr kumimoji="0" lang="en-US" sz="600" b="1" i="0" u="none" strike="noStrike" kern="1200" cap="none" spc="0" normalizeH="0" baseline="0" noProof="0" smtClean="0">
                <a:ln>
                  <a:noFill/>
                </a:ln>
                <a:solidFill>
                  <a:srgbClr val="000000"/>
                </a:solidFill>
                <a:effectLst/>
                <a:uLnTx/>
                <a:uFillTx/>
                <a:latin typeface="Arial"/>
                <a:ea typeface="+mn-ea"/>
                <a:cs typeface="+mn-cs"/>
              </a:rPr>
              <a:t>.G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67" name="Oval 166"/>
          <p:cNvSpPr/>
          <p:nvPr/>
        </p:nvSpPr>
        <p:spPr>
          <a:xfrm>
            <a:off x="2556386" y="415628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3.G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68" name="TextBox 167"/>
          <p:cNvSpPr txBox="1"/>
          <p:nvPr/>
        </p:nvSpPr>
        <p:spPr>
          <a:xfrm>
            <a:off x="3293776" y="387248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69" name="TextBox 168"/>
          <p:cNvSpPr txBox="1"/>
          <p:nvPr/>
        </p:nvSpPr>
        <p:spPr>
          <a:xfrm>
            <a:off x="3293776" y="411534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170" name="Straight Connector 169"/>
          <p:cNvCxnSpPr>
            <a:stCxn id="168" idx="2"/>
            <a:endCxn id="166" idx="6"/>
          </p:cNvCxnSpPr>
          <p:nvPr/>
        </p:nvCxnSpPr>
        <p:spPr>
          <a:xfrm flipH="1" flipV="1">
            <a:off x="2863970" y="3775283"/>
            <a:ext cx="429806" cy="160749"/>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171" name="Straight Connector 170"/>
          <p:cNvCxnSpPr>
            <a:stCxn id="169" idx="2"/>
            <a:endCxn id="167" idx="6"/>
          </p:cNvCxnSpPr>
          <p:nvPr/>
        </p:nvCxnSpPr>
        <p:spPr>
          <a:xfrm flipH="1">
            <a:off x="2861186" y="4178890"/>
            <a:ext cx="432590" cy="5359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172" name="Oval 171"/>
          <p:cNvSpPr/>
          <p:nvPr/>
        </p:nvSpPr>
        <p:spPr>
          <a:xfrm>
            <a:off x="3056090" y="3338652"/>
            <a:ext cx="2626863" cy="1579631"/>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173" name="TextBox 172"/>
          <p:cNvSpPr txBox="1"/>
          <p:nvPr/>
        </p:nvSpPr>
        <p:spPr>
          <a:xfrm>
            <a:off x="4006553" y="3404833"/>
            <a:ext cx="293670"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smtClean="0">
                <a:ln>
                  <a:noFill/>
                </a:ln>
                <a:solidFill>
                  <a:srgbClr val="FF9900"/>
                </a:solidFill>
                <a:effectLst/>
                <a:uLnTx/>
                <a:uFillTx/>
              </a:rPr>
              <a:t>G</a:t>
            </a:r>
          </a:p>
        </p:txBody>
      </p:sp>
      <p:sp>
        <p:nvSpPr>
          <p:cNvPr id="174" name="TextBox 173"/>
          <p:cNvSpPr txBox="1"/>
          <p:nvPr/>
        </p:nvSpPr>
        <p:spPr>
          <a:xfrm>
            <a:off x="2708786" y="3039566"/>
            <a:ext cx="162717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Green TAPI Context</a:t>
            </a:r>
          </a:p>
        </p:txBody>
      </p:sp>
      <p:sp>
        <p:nvSpPr>
          <p:cNvPr id="175" name="Oval 174"/>
          <p:cNvSpPr/>
          <p:nvPr/>
        </p:nvSpPr>
        <p:spPr>
          <a:xfrm>
            <a:off x="5682953" y="355292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76" name="Oval 175"/>
          <p:cNvSpPr/>
          <p:nvPr/>
        </p:nvSpPr>
        <p:spPr>
          <a:xfrm>
            <a:off x="5682953" y="449994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10.G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177" name="Straight Connector 176"/>
          <p:cNvCxnSpPr>
            <a:stCxn id="182" idx="6"/>
            <a:endCxn id="175" idx="2"/>
          </p:cNvCxnSpPr>
          <p:nvPr/>
        </p:nvCxnSpPr>
        <p:spPr>
          <a:xfrm flipV="1">
            <a:off x="5362469" y="3629120"/>
            <a:ext cx="320484" cy="85306"/>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178" name="Straight Connector 177"/>
          <p:cNvCxnSpPr>
            <a:stCxn id="181" idx="6"/>
            <a:endCxn id="176" idx="2"/>
          </p:cNvCxnSpPr>
          <p:nvPr/>
        </p:nvCxnSpPr>
        <p:spPr>
          <a:xfrm>
            <a:off x="5301952" y="4546256"/>
            <a:ext cx="381001" cy="29888"/>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179" name="Oval 178"/>
          <p:cNvSpPr/>
          <p:nvPr/>
        </p:nvSpPr>
        <p:spPr>
          <a:xfrm>
            <a:off x="4457819" y="3513019"/>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R3.e</a:t>
            </a:r>
          </a:p>
        </p:txBody>
      </p:sp>
      <p:sp>
        <p:nvSpPr>
          <p:cNvPr id="180" name="Oval 179"/>
          <p:cNvSpPr/>
          <p:nvPr/>
        </p:nvSpPr>
        <p:spPr>
          <a:xfrm>
            <a:off x="4387553" y="4264311"/>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R2.e</a:t>
            </a:r>
          </a:p>
        </p:txBody>
      </p:sp>
      <p:sp>
        <p:nvSpPr>
          <p:cNvPr id="181" name="TextBox 180"/>
          <p:cNvSpPr txBox="1"/>
          <p:nvPr/>
        </p:nvSpPr>
        <p:spPr>
          <a:xfrm>
            <a:off x="5149553" y="448270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82" name="TextBox 181"/>
          <p:cNvSpPr txBox="1"/>
          <p:nvPr/>
        </p:nvSpPr>
        <p:spPr>
          <a:xfrm>
            <a:off x="5210070" y="365087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83" name="TextBox 182"/>
          <p:cNvSpPr txBox="1"/>
          <p:nvPr/>
        </p:nvSpPr>
        <p:spPr>
          <a:xfrm>
            <a:off x="3991444" y="385206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84" name="TextBox 183"/>
          <p:cNvSpPr txBox="1"/>
          <p:nvPr/>
        </p:nvSpPr>
        <p:spPr>
          <a:xfrm>
            <a:off x="4387553" y="365589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185" name="Straight Connector 184"/>
          <p:cNvCxnSpPr>
            <a:stCxn id="183" idx="7"/>
            <a:endCxn id="184" idx="2"/>
          </p:cNvCxnSpPr>
          <p:nvPr/>
        </p:nvCxnSpPr>
        <p:spPr>
          <a:xfrm flipV="1">
            <a:off x="4111396" y="3720790"/>
            <a:ext cx="276157" cy="150278"/>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186" name="TextBox 185"/>
          <p:cNvSpPr txBox="1"/>
          <p:nvPr/>
        </p:nvSpPr>
        <p:spPr>
          <a:xfrm>
            <a:off x="3991444" y="417889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87" name="TextBox 186"/>
          <p:cNvSpPr txBox="1"/>
          <p:nvPr/>
        </p:nvSpPr>
        <p:spPr>
          <a:xfrm>
            <a:off x="4342266" y="441781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188" name="Straight Connector 187"/>
          <p:cNvCxnSpPr>
            <a:stCxn id="186" idx="5"/>
            <a:endCxn id="187" idx="2"/>
          </p:cNvCxnSpPr>
          <p:nvPr/>
        </p:nvCxnSpPr>
        <p:spPr>
          <a:xfrm>
            <a:off x="4111396" y="4289675"/>
            <a:ext cx="230870" cy="193034"/>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189" name="TextBox 188"/>
          <p:cNvSpPr txBox="1"/>
          <p:nvPr/>
        </p:nvSpPr>
        <p:spPr>
          <a:xfrm>
            <a:off x="4798223" y="422060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90" name="TextBox 189"/>
          <p:cNvSpPr txBox="1"/>
          <p:nvPr/>
        </p:nvSpPr>
        <p:spPr>
          <a:xfrm>
            <a:off x="4776607" y="391695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191" name="Straight Connector 190"/>
          <p:cNvCxnSpPr>
            <a:stCxn id="189" idx="0"/>
            <a:endCxn id="190" idx="4"/>
          </p:cNvCxnSpPr>
          <p:nvPr/>
        </p:nvCxnSpPr>
        <p:spPr>
          <a:xfrm flipH="1" flipV="1">
            <a:off x="4846873" y="4046749"/>
            <a:ext cx="21616" cy="17385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grpSp>
        <p:nvGrpSpPr>
          <p:cNvPr id="192" name="Group 191"/>
          <p:cNvGrpSpPr/>
          <p:nvPr/>
        </p:nvGrpSpPr>
        <p:grpSpPr>
          <a:xfrm>
            <a:off x="729953" y="2841773"/>
            <a:ext cx="1939057" cy="2914710"/>
            <a:chOff x="533400" y="1657350"/>
            <a:chExt cx="1939057" cy="2914710"/>
          </a:xfrm>
        </p:grpSpPr>
        <p:sp>
          <p:nvSpPr>
            <p:cNvPr id="193" name="Oval 192"/>
            <p:cNvSpPr/>
            <p:nvPr/>
          </p:nvSpPr>
          <p:spPr>
            <a:xfrm>
              <a:off x="609600" y="1851758"/>
              <a:ext cx="152400" cy="14754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194" name="TextBox 193"/>
            <p:cNvSpPr txBox="1"/>
            <p:nvPr/>
          </p:nvSpPr>
          <p:spPr>
            <a:xfrm>
              <a:off x="764664" y="1871296"/>
              <a:ext cx="170779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195" name="Oval 194"/>
            <p:cNvSpPr/>
            <p:nvPr/>
          </p:nvSpPr>
          <p:spPr>
            <a:xfrm>
              <a:off x="609600" y="2069022"/>
              <a:ext cx="152400" cy="147549"/>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196" name="TextBox 195"/>
            <p:cNvSpPr txBox="1"/>
            <p:nvPr/>
          </p:nvSpPr>
          <p:spPr>
            <a:xfrm>
              <a:off x="764663" y="2058326"/>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197" name="Oval 196"/>
            <p:cNvSpPr/>
            <p:nvPr/>
          </p:nvSpPr>
          <p:spPr>
            <a:xfrm>
              <a:off x="609600" y="1657350"/>
              <a:ext cx="152400" cy="147549"/>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198" name="TextBox 197"/>
            <p:cNvSpPr txBox="1"/>
            <p:nvPr/>
          </p:nvSpPr>
          <p:spPr>
            <a:xfrm>
              <a:off x="764663" y="1657350"/>
              <a:ext cx="170779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199" name="Straight Connector 198"/>
            <p:cNvCxnSpPr/>
            <p:nvPr/>
          </p:nvCxnSpPr>
          <p:spPr>
            <a:xfrm flipH="1">
              <a:off x="649408" y="3381246"/>
              <a:ext cx="216024" cy="142240"/>
            </a:xfrm>
            <a:prstGeom prst="line">
              <a:avLst/>
            </a:prstGeom>
            <a:noFill/>
            <a:ln w="28575" cap="flat" cmpd="sng" algn="ctr">
              <a:solidFill>
                <a:srgbClr val="0033CC"/>
              </a:solidFill>
              <a:prstDash val="solid"/>
              <a:headEnd type="none" w="med" len="sm"/>
              <a:tailEnd type="none" w="med" len="sm"/>
            </a:ln>
            <a:effectLst/>
          </p:spPr>
        </p:cxnSp>
        <p:sp>
          <p:nvSpPr>
            <p:cNvPr id="200" name="TextBox 199"/>
            <p:cNvSpPr txBox="1"/>
            <p:nvPr/>
          </p:nvSpPr>
          <p:spPr>
            <a:xfrm>
              <a:off x="984350" y="3330329"/>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201" name="Straight Connector 200"/>
            <p:cNvCxnSpPr/>
            <p:nvPr/>
          </p:nvCxnSpPr>
          <p:spPr>
            <a:xfrm flipH="1">
              <a:off x="607848" y="3673664"/>
              <a:ext cx="216024" cy="142240"/>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202" name="TextBox 201"/>
            <p:cNvSpPr txBox="1"/>
            <p:nvPr/>
          </p:nvSpPr>
          <p:spPr>
            <a:xfrm>
              <a:off x="950683" y="3622747"/>
              <a:ext cx="139597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203" name="Straight Connector 202"/>
            <p:cNvCxnSpPr/>
            <p:nvPr/>
          </p:nvCxnSpPr>
          <p:spPr>
            <a:xfrm flipH="1">
              <a:off x="650476" y="3171114"/>
              <a:ext cx="216024" cy="142240"/>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04" name="TextBox 203"/>
            <p:cNvSpPr txBox="1"/>
            <p:nvPr/>
          </p:nvSpPr>
          <p:spPr>
            <a:xfrm>
              <a:off x="977524" y="3091172"/>
              <a:ext cx="827856"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205" name="Oval 204"/>
            <p:cNvSpPr/>
            <p:nvPr/>
          </p:nvSpPr>
          <p:spPr>
            <a:xfrm>
              <a:off x="533400" y="2509048"/>
              <a:ext cx="457200" cy="256006"/>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ndParaRPr>
            </a:p>
          </p:txBody>
        </p:sp>
        <p:sp>
          <p:nvSpPr>
            <p:cNvPr id="206" name="Oval 205"/>
            <p:cNvSpPr/>
            <p:nvPr/>
          </p:nvSpPr>
          <p:spPr>
            <a:xfrm>
              <a:off x="533400" y="2822440"/>
              <a:ext cx="457200" cy="256006"/>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207" name="TextBox 206"/>
            <p:cNvSpPr txBox="1"/>
            <p:nvPr/>
          </p:nvSpPr>
          <p:spPr>
            <a:xfrm>
              <a:off x="990600" y="2509048"/>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208" name="TextBox 207"/>
            <p:cNvSpPr txBox="1"/>
            <p:nvPr/>
          </p:nvSpPr>
          <p:spPr>
            <a:xfrm>
              <a:off x="990600" y="2810264"/>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209" name="TextBox 208"/>
            <p:cNvSpPr txBox="1"/>
            <p:nvPr/>
          </p:nvSpPr>
          <p:spPr>
            <a:xfrm>
              <a:off x="764663" y="2239189"/>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210" name="Rectangle 209"/>
            <p:cNvSpPr/>
            <p:nvPr/>
          </p:nvSpPr>
          <p:spPr>
            <a:xfrm>
              <a:off x="621196" y="226748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211" name="Straight Connector 210"/>
            <p:cNvCxnSpPr/>
            <p:nvPr/>
          </p:nvCxnSpPr>
          <p:spPr>
            <a:xfrm>
              <a:off x="621196" y="3939676"/>
              <a:ext cx="287696" cy="88091"/>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212" name="Straight Connector 211"/>
            <p:cNvCxnSpPr/>
            <p:nvPr/>
          </p:nvCxnSpPr>
          <p:spPr>
            <a:xfrm>
              <a:off x="621196" y="4088421"/>
              <a:ext cx="287696" cy="66813"/>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213" name="TextBox 212"/>
            <p:cNvSpPr txBox="1"/>
            <p:nvPr/>
          </p:nvSpPr>
          <p:spPr>
            <a:xfrm>
              <a:off x="967740" y="3939676"/>
              <a:ext cx="102250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cxnSp>
          <p:nvCxnSpPr>
            <p:cNvPr id="214" name="Straight Connector 213"/>
            <p:cNvCxnSpPr/>
            <p:nvPr/>
          </p:nvCxnSpPr>
          <p:spPr>
            <a:xfrm>
              <a:off x="607848" y="4332630"/>
              <a:ext cx="287696" cy="88091"/>
            </a:xfrm>
            <a:prstGeom prst="line">
              <a:avLst/>
            </a:prstGeom>
            <a:noFill/>
            <a:ln w="38100" cap="flat" cmpd="sng" algn="ctr">
              <a:solidFill>
                <a:srgbClr val="0000FF"/>
              </a:solidFill>
              <a:prstDash val="solid"/>
            </a:ln>
            <a:effectLst>
              <a:outerShdw blurRad="40000" dist="20000" dir="5400000" rotWithShape="0">
                <a:srgbClr val="000000">
                  <a:alpha val="38000"/>
                </a:srgbClr>
              </a:outerShdw>
            </a:effectLst>
          </p:spPr>
        </p:cxnSp>
        <p:sp>
          <p:nvSpPr>
            <p:cNvPr id="215" name="TextBox 214"/>
            <p:cNvSpPr txBox="1"/>
            <p:nvPr/>
          </p:nvSpPr>
          <p:spPr>
            <a:xfrm>
              <a:off x="990600" y="4171950"/>
              <a:ext cx="1022502"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Connectivity Service</a:t>
              </a:r>
              <a:endParaRPr kumimoji="0" lang="en-US" sz="1000" b="0" i="0" u="none" strike="noStrike" kern="0" cap="none" spc="0" normalizeH="0" baseline="0" noProof="0" smtClean="0">
                <a:ln>
                  <a:noFill/>
                </a:ln>
                <a:solidFill>
                  <a:srgbClr val="000000"/>
                </a:solidFill>
                <a:effectLst/>
                <a:uLnTx/>
                <a:uFillTx/>
              </a:endParaRPr>
            </a:p>
          </p:txBody>
        </p:sp>
      </p:grpSp>
      <p:sp>
        <p:nvSpPr>
          <p:cNvPr id="57" name="Slide Number Placeholder 56"/>
          <p:cNvSpPr>
            <a:spLocks noGrp="1"/>
          </p:cNvSpPr>
          <p:nvPr>
            <p:ph type="sldNum" sz="quarter" idx="4"/>
          </p:nvPr>
        </p:nvSpPr>
        <p:spPr/>
        <p:txBody>
          <a:bodyPr/>
          <a:lstStyle/>
          <a:p>
            <a:fld id="{95FB27F1-C2FE-E646-9E41-8F3092BBAFAE}" type="slidenum">
              <a:rPr lang="en-US" smtClean="0"/>
              <a:pPr/>
              <a:t>45</a:t>
            </a:fld>
            <a:endParaRPr lang="en-US"/>
          </a:p>
        </p:txBody>
      </p:sp>
      <p:sp>
        <p:nvSpPr>
          <p:cNvPr id="58" name="Footer Placeholder 57"/>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41709114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819" y="406914"/>
            <a:ext cx="8229600" cy="503238"/>
          </a:xfrm>
        </p:spPr>
        <p:txBody>
          <a:bodyPr/>
          <a:lstStyle/>
          <a:p>
            <a:r>
              <a:rPr lang="en-US" smtClean="0">
                <a:solidFill>
                  <a:srgbClr val="FF0000"/>
                </a:solidFill>
              </a:rPr>
              <a:t>Red</a:t>
            </a:r>
            <a:r>
              <a:rPr lang="en-US" smtClean="0"/>
              <a:t> TAPI Context Topology</a:t>
            </a:r>
            <a:br>
              <a:rPr lang="en-US" smtClean="0"/>
            </a:br>
            <a:r>
              <a:rPr lang="en-US" smtClean="0"/>
              <a:t>(multi-layer example)</a:t>
            </a:r>
            <a:endParaRPr lang="en-US"/>
          </a:p>
        </p:txBody>
      </p:sp>
      <p:sp>
        <p:nvSpPr>
          <p:cNvPr id="189" name="Rectangle 188"/>
          <p:cNvSpPr/>
          <p:nvPr/>
        </p:nvSpPr>
        <p:spPr>
          <a:xfrm>
            <a:off x="2831411" y="2608908"/>
            <a:ext cx="4193367" cy="3020812"/>
          </a:xfrm>
          <a:prstGeom prst="rect">
            <a:avLst/>
          </a:prstGeom>
          <a:solidFill>
            <a:srgbClr val="A42723">
              <a:lumMod val="60000"/>
              <a:lumOff val="4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190" name="Oval 189"/>
          <p:cNvSpPr/>
          <p:nvPr/>
        </p:nvSpPr>
        <p:spPr>
          <a:xfrm>
            <a:off x="5719628" y="4574375"/>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R3.o</a:t>
            </a:r>
          </a:p>
        </p:txBody>
      </p:sp>
      <p:sp>
        <p:nvSpPr>
          <p:cNvPr id="191" name="Oval 190"/>
          <p:cNvSpPr/>
          <p:nvPr/>
        </p:nvSpPr>
        <p:spPr>
          <a:xfrm>
            <a:off x="3443378" y="4590108"/>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R1.o</a:t>
            </a:r>
          </a:p>
        </p:txBody>
      </p:sp>
      <p:sp>
        <p:nvSpPr>
          <p:cNvPr id="192" name="Oval 191"/>
          <p:cNvSpPr/>
          <p:nvPr/>
        </p:nvSpPr>
        <p:spPr>
          <a:xfrm>
            <a:off x="3416401" y="3359336"/>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R1.e</a:t>
            </a:r>
          </a:p>
        </p:txBody>
      </p:sp>
      <p:sp>
        <p:nvSpPr>
          <p:cNvPr id="193" name="Content Placeholder 196"/>
          <p:cNvSpPr txBox="1">
            <a:spLocks/>
          </p:cNvSpPr>
          <p:nvPr/>
        </p:nvSpPr>
        <p:spPr>
          <a:xfrm>
            <a:off x="85460" y="993624"/>
            <a:ext cx="8976645" cy="1143000"/>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This slide depicts a multilayer Topology exposed by the multi-domain-controller to the Red application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It is assumed that </a:t>
            </a:r>
            <a:r>
              <a:rPr kumimoji="0" lang="en-US" sz="1200" b="0" i="0" u="none" strike="noStrike" kern="1200" cap="none" spc="0" normalizeH="0" baseline="0" noProof="0" smtClean="0">
                <a:ln>
                  <a:noFill/>
                </a:ln>
                <a:solidFill>
                  <a:srgbClr val="FF0000"/>
                </a:solidFill>
                <a:effectLst/>
                <a:uLnTx/>
                <a:uFillTx/>
                <a:latin typeface="Arial"/>
                <a:ea typeface="+mn-ea"/>
                <a:cs typeface="+mn-cs"/>
              </a:rPr>
              <a:t>exposed TAPI-Context Topology is per-layer-</a:t>
            </a:r>
            <a:r>
              <a:rPr kumimoji="0" lang="en-US" sz="1200" b="0" i="1" u="none" strike="noStrike" kern="1200" cap="none" spc="0" normalizeH="0" baseline="0" noProof="0" smtClean="0">
                <a:ln>
                  <a:noFill/>
                </a:ln>
                <a:solidFill>
                  <a:srgbClr val="FF0000"/>
                </a:solidFill>
                <a:effectLst/>
                <a:uLnTx/>
                <a:uFillTx/>
                <a:latin typeface="Arial"/>
                <a:ea typeface="+mn-ea"/>
                <a:cs typeface="+mn-cs"/>
              </a:rPr>
              <a:t>Node</a:t>
            </a:r>
            <a:r>
              <a:rPr kumimoji="0" lang="en-US" sz="1200" b="0" i="0" u="none" strike="noStrike" kern="1200" cap="none" spc="0" normalizeH="0" baseline="0" noProof="0" smtClean="0">
                <a:ln>
                  <a:noFill/>
                </a:ln>
                <a:solidFill>
                  <a:srgbClr val="FF0000"/>
                </a:solidFill>
                <a:effectLst/>
                <a:uLnTx/>
                <a:uFillTx/>
                <a:latin typeface="Arial"/>
                <a:ea typeface="+mn-ea"/>
                <a:cs typeface="+mn-cs"/>
              </a:rPr>
              <a:t> abstraction of multi-domain-controller’s internal Context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It is assumed that this is an </a:t>
            </a:r>
            <a:r>
              <a:rPr kumimoji="0" lang="en-US" sz="1200" b="0" i="0" u="none" strike="noStrike" kern="1200" cap="none" spc="0" normalizeH="0" baseline="0" noProof="0" smtClean="0">
                <a:ln>
                  <a:noFill/>
                </a:ln>
                <a:solidFill>
                  <a:srgbClr val="FF0000"/>
                </a:solidFill>
                <a:effectLst/>
                <a:uLnTx/>
                <a:uFillTx/>
                <a:latin typeface="Arial"/>
                <a:ea typeface="+mn-ea"/>
                <a:cs typeface="+mn-cs"/>
              </a:rPr>
              <a:t>ETH + ODU layer Topology</a:t>
            </a:r>
            <a:endParaRPr kumimoji="0" lang="en-US" sz="1200" b="0" i="0" u="none" strike="noStrike" kern="1200" cap="none" spc="0" normalizeH="0" baseline="0" noProof="0" smtClean="0">
              <a:ln>
                <a:noFill/>
              </a:ln>
              <a:solidFill>
                <a:srgbClr val="141313"/>
              </a:solidFill>
              <a:effectLst/>
              <a:uLnTx/>
              <a:uFillTx/>
              <a:latin typeface="Arial"/>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It is assumed that no Connectivity has been setup in the entire domain and this is the initial Topology view</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Initially </a:t>
            </a:r>
            <a:r>
              <a:rPr kumimoji="0" lang="en-US" sz="1200" b="0" i="0" u="none" strike="noStrike" kern="1200" cap="none" spc="0" normalizeH="0" baseline="0" noProof="0" smtClean="0">
                <a:ln>
                  <a:noFill/>
                </a:ln>
                <a:solidFill>
                  <a:srgbClr val="FF0000"/>
                </a:solidFill>
                <a:effectLst/>
                <a:uLnTx/>
                <a:uFillTx/>
                <a:latin typeface="Arial"/>
                <a:ea typeface="+mn-ea"/>
                <a:cs typeface="+mn-cs"/>
              </a:rPr>
              <a:t>there no </a:t>
            </a:r>
            <a:r>
              <a:rPr kumimoji="0" lang="en-US" sz="1200" b="0" i="1" u="none" strike="noStrike" kern="1200" cap="none" spc="0" normalizeH="0" baseline="0" noProof="0" smtClean="0">
                <a:ln>
                  <a:noFill/>
                </a:ln>
                <a:solidFill>
                  <a:srgbClr val="FF0000"/>
                </a:solidFill>
                <a:effectLst/>
                <a:uLnTx/>
                <a:uFillTx/>
                <a:latin typeface="Arial"/>
                <a:ea typeface="+mn-ea"/>
                <a:cs typeface="+mn-cs"/>
              </a:rPr>
              <a:t>Links</a:t>
            </a:r>
            <a:r>
              <a:rPr kumimoji="0" lang="en-US" sz="1200" b="0" i="0" u="none" strike="noStrike" kern="1200" cap="none" spc="0" normalizeH="0" baseline="0" noProof="0" smtClean="0">
                <a:ln>
                  <a:noFill/>
                </a:ln>
                <a:solidFill>
                  <a:srgbClr val="FF0000"/>
                </a:solidFill>
                <a:effectLst/>
                <a:uLnTx/>
                <a:uFillTx/>
                <a:latin typeface="Arial"/>
                <a:ea typeface="+mn-ea"/>
                <a:cs typeface="+mn-cs"/>
              </a:rPr>
              <a:t> in the ETH layer</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FF0000"/>
                </a:solidFill>
                <a:effectLst/>
                <a:uLnTx/>
                <a:uFillTx/>
                <a:latin typeface="Arial"/>
                <a:ea typeface="+mn-ea"/>
                <a:cs typeface="+mn-cs"/>
              </a:rPr>
              <a:t>The ODU layer </a:t>
            </a:r>
            <a:r>
              <a:rPr kumimoji="0" lang="en-US" sz="1200" b="0" i="1" u="none" strike="noStrike" kern="1200" cap="none" spc="0" normalizeH="0" baseline="0" noProof="0" smtClean="0">
                <a:ln>
                  <a:noFill/>
                </a:ln>
                <a:solidFill>
                  <a:srgbClr val="FF0000"/>
                </a:solidFill>
                <a:effectLst/>
                <a:uLnTx/>
                <a:uFillTx/>
                <a:latin typeface="Arial"/>
                <a:ea typeface="+mn-ea"/>
                <a:cs typeface="+mn-cs"/>
              </a:rPr>
              <a:t>Links</a:t>
            </a:r>
            <a:r>
              <a:rPr kumimoji="0" lang="en-US" sz="1200" b="0" i="0" u="none" strike="noStrike" kern="1200" cap="none" spc="0" normalizeH="0" baseline="0" noProof="0" smtClean="0">
                <a:ln>
                  <a:noFill/>
                </a:ln>
                <a:solidFill>
                  <a:srgbClr val="FF0000"/>
                </a:solidFill>
                <a:effectLst/>
                <a:uLnTx/>
                <a:uFillTx/>
                <a:latin typeface="Arial"/>
                <a:ea typeface="+mn-ea"/>
                <a:cs typeface="+mn-cs"/>
              </a:rPr>
              <a:t> are an abstraction of the potential connectivity at this layer</a:t>
            </a:r>
            <a:endParaRPr kumimoji="0" lang="en-US" sz="1200" b="0" i="0" u="none" strike="noStrike" kern="1200" cap="none" spc="0" normalizeH="0" baseline="0" noProof="0" smtClean="0">
              <a:ln>
                <a:noFill/>
              </a:ln>
              <a:solidFill>
                <a:srgbClr val="141313"/>
              </a:solidFill>
              <a:effectLst/>
              <a:uLnTx/>
              <a:uFillTx/>
              <a:latin typeface="Arial"/>
              <a:ea typeface="+mn-ea"/>
              <a:cs typeface="+mn-cs"/>
            </a:endParaRPr>
          </a:p>
        </p:txBody>
      </p:sp>
      <p:sp>
        <p:nvSpPr>
          <p:cNvPr id="194" name="TextBox 193"/>
          <p:cNvSpPr txBox="1"/>
          <p:nvPr/>
        </p:nvSpPr>
        <p:spPr>
          <a:xfrm>
            <a:off x="547778" y="5688299"/>
            <a:ext cx="6019800" cy="246221"/>
          </a:xfrm>
          <a:prstGeom prst="rect">
            <a:avLst/>
          </a:prstGeom>
          <a:noFill/>
        </p:spPr>
        <p:txBody>
          <a:bodyPr wrap="square"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FF0000"/>
                </a:solidFill>
                <a:effectLst/>
                <a:uLnTx/>
                <a:uFillTx/>
              </a:rPr>
              <a:t>*The application may have to invoke more than one retrieval API operation to get this view</a:t>
            </a:r>
          </a:p>
        </p:txBody>
      </p:sp>
      <p:sp>
        <p:nvSpPr>
          <p:cNvPr id="195" name="Oval 194"/>
          <p:cNvSpPr/>
          <p:nvPr/>
        </p:nvSpPr>
        <p:spPr>
          <a:xfrm>
            <a:off x="2681795" y="3397798"/>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2.</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96" name="Oval 195"/>
          <p:cNvSpPr/>
          <p:nvPr/>
        </p:nvSpPr>
        <p:spPr>
          <a:xfrm>
            <a:off x="2679011" y="374033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4.R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97" name="TextBox 196"/>
          <p:cNvSpPr txBox="1"/>
          <p:nvPr/>
        </p:nvSpPr>
        <p:spPr>
          <a:xfrm>
            <a:off x="3416401" y="343553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98" name="TextBox 197"/>
          <p:cNvSpPr txBox="1"/>
          <p:nvPr/>
        </p:nvSpPr>
        <p:spPr>
          <a:xfrm>
            <a:off x="3416401" y="366413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199" name="Straight Connector 198"/>
          <p:cNvCxnSpPr>
            <a:stCxn id="197" idx="2"/>
            <a:endCxn id="195" idx="6"/>
          </p:cNvCxnSpPr>
          <p:nvPr/>
        </p:nvCxnSpPr>
        <p:spPr>
          <a:xfrm flipH="1" flipV="1">
            <a:off x="2986595" y="3473998"/>
            <a:ext cx="429806" cy="25085"/>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00" name="Straight Connector 199"/>
          <p:cNvCxnSpPr>
            <a:stCxn id="198" idx="2"/>
            <a:endCxn id="196" idx="6"/>
          </p:cNvCxnSpPr>
          <p:nvPr/>
        </p:nvCxnSpPr>
        <p:spPr>
          <a:xfrm flipH="1">
            <a:off x="2983811" y="3727683"/>
            <a:ext cx="432590" cy="888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01" name="Oval 200"/>
          <p:cNvSpPr/>
          <p:nvPr/>
        </p:nvSpPr>
        <p:spPr>
          <a:xfrm>
            <a:off x="2888666" y="2761308"/>
            <a:ext cx="3983712" cy="2801779"/>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202" name="TextBox 201"/>
          <p:cNvSpPr txBox="1"/>
          <p:nvPr/>
        </p:nvSpPr>
        <p:spPr>
          <a:xfrm>
            <a:off x="4843910" y="3163171"/>
            <a:ext cx="293670"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smtClean="0">
                <a:ln>
                  <a:noFill/>
                </a:ln>
                <a:solidFill>
                  <a:srgbClr val="FF9900"/>
                </a:solidFill>
                <a:effectLst/>
                <a:uLnTx/>
                <a:uFillTx/>
              </a:rPr>
              <a:t>R</a:t>
            </a:r>
          </a:p>
        </p:txBody>
      </p:sp>
      <p:sp>
        <p:nvSpPr>
          <p:cNvPr id="203" name="TextBox 202"/>
          <p:cNvSpPr txBox="1"/>
          <p:nvPr/>
        </p:nvSpPr>
        <p:spPr>
          <a:xfrm>
            <a:off x="2831411" y="2608908"/>
            <a:ext cx="1473288"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Red TAPI Context</a:t>
            </a:r>
          </a:p>
        </p:txBody>
      </p:sp>
      <p:sp>
        <p:nvSpPr>
          <p:cNvPr id="204" name="Oval 203"/>
          <p:cNvSpPr/>
          <p:nvPr/>
        </p:nvSpPr>
        <p:spPr>
          <a:xfrm>
            <a:off x="6872378" y="3245398"/>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12.R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05" name="Oval 204"/>
          <p:cNvSpPr/>
          <p:nvPr/>
        </p:nvSpPr>
        <p:spPr>
          <a:xfrm>
            <a:off x="6872378" y="360111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206" name="Straight Connector 205"/>
          <p:cNvCxnSpPr>
            <a:stCxn id="210" idx="6"/>
            <a:endCxn id="204" idx="2"/>
          </p:cNvCxnSpPr>
          <p:nvPr/>
        </p:nvCxnSpPr>
        <p:spPr>
          <a:xfrm flipV="1">
            <a:off x="6481628" y="3321598"/>
            <a:ext cx="390750" cy="39636"/>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07" name="Straight Connector 206"/>
          <p:cNvCxnSpPr>
            <a:stCxn id="209" idx="6"/>
            <a:endCxn id="205" idx="2"/>
          </p:cNvCxnSpPr>
          <p:nvPr/>
        </p:nvCxnSpPr>
        <p:spPr>
          <a:xfrm>
            <a:off x="6481628" y="3664663"/>
            <a:ext cx="390750" cy="126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08" name="Oval 207"/>
          <p:cNvSpPr/>
          <p:nvPr/>
        </p:nvSpPr>
        <p:spPr>
          <a:xfrm>
            <a:off x="5653178" y="3271681"/>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R3.e</a:t>
            </a:r>
          </a:p>
        </p:txBody>
      </p:sp>
      <p:sp>
        <p:nvSpPr>
          <p:cNvPr id="209" name="TextBox 208"/>
          <p:cNvSpPr txBox="1"/>
          <p:nvPr/>
        </p:nvSpPr>
        <p:spPr>
          <a:xfrm>
            <a:off x="6329229" y="360111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10" name="TextBox 209"/>
          <p:cNvSpPr txBox="1"/>
          <p:nvPr/>
        </p:nvSpPr>
        <p:spPr>
          <a:xfrm>
            <a:off x="6329229" y="329768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11" name="TextBox 210"/>
          <p:cNvSpPr txBox="1"/>
          <p:nvPr/>
        </p:nvSpPr>
        <p:spPr>
          <a:xfrm>
            <a:off x="4093901" y="491111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12" name="Straight Connector 211"/>
          <p:cNvCxnSpPr>
            <a:stCxn id="211" idx="6"/>
            <a:endCxn id="227" idx="2"/>
          </p:cNvCxnSpPr>
          <p:nvPr/>
        </p:nvCxnSpPr>
        <p:spPr>
          <a:xfrm flipV="1">
            <a:off x="4234433" y="4975282"/>
            <a:ext cx="363813" cy="73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213" name="TextBox 212"/>
          <p:cNvSpPr txBox="1"/>
          <p:nvPr/>
        </p:nvSpPr>
        <p:spPr>
          <a:xfrm>
            <a:off x="3671978" y="377451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14" name="TextBox 213"/>
          <p:cNvSpPr txBox="1"/>
          <p:nvPr/>
        </p:nvSpPr>
        <p:spPr>
          <a:xfrm>
            <a:off x="3671978" y="453651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15" name="Straight Connector 214"/>
          <p:cNvCxnSpPr>
            <a:stCxn id="213" idx="4"/>
            <a:endCxn id="214" idx="0"/>
          </p:cNvCxnSpPr>
          <p:nvPr/>
        </p:nvCxnSpPr>
        <p:spPr>
          <a:xfrm>
            <a:off x="3742244" y="3904308"/>
            <a:ext cx="0" cy="632207"/>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216" name="TextBox 215"/>
          <p:cNvSpPr txBox="1"/>
          <p:nvPr/>
        </p:nvSpPr>
        <p:spPr>
          <a:xfrm>
            <a:off x="5954162" y="369831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17" name="TextBox 216"/>
          <p:cNvSpPr txBox="1"/>
          <p:nvPr/>
        </p:nvSpPr>
        <p:spPr>
          <a:xfrm>
            <a:off x="5954162" y="451390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18" name="Straight Connector 217"/>
          <p:cNvCxnSpPr>
            <a:stCxn id="216" idx="4"/>
            <a:endCxn id="217" idx="0"/>
          </p:cNvCxnSpPr>
          <p:nvPr/>
        </p:nvCxnSpPr>
        <p:spPr>
          <a:xfrm>
            <a:off x="6024428" y="3828108"/>
            <a:ext cx="0" cy="685800"/>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219" name="TextBox 218"/>
          <p:cNvSpPr txBox="1"/>
          <p:nvPr/>
        </p:nvSpPr>
        <p:spPr>
          <a:xfrm>
            <a:off x="5725562" y="489704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20" name="TextBox 219"/>
          <p:cNvSpPr txBox="1"/>
          <p:nvPr/>
        </p:nvSpPr>
        <p:spPr>
          <a:xfrm>
            <a:off x="4093901" y="460789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21" name="TextBox 220"/>
          <p:cNvSpPr txBox="1"/>
          <p:nvPr/>
        </p:nvSpPr>
        <p:spPr>
          <a:xfrm>
            <a:off x="5725562" y="460789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smtClean="0">
              <a:ln>
                <a:noFill/>
              </a:ln>
              <a:solidFill>
                <a:srgbClr val="000000"/>
              </a:solidFill>
              <a:effectLst/>
              <a:uLnTx/>
              <a:uFillTx/>
            </a:endParaRPr>
          </a:p>
        </p:txBody>
      </p:sp>
      <p:cxnSp>
        <p:nvCxnSpPr>
          <p:cNvPr id="222" name="Straight Connector 221"/>
          <p:cNvCxnSpPr>
            <a:stCxn id="226" idx="6"/>
            <a:endCxn id="221" idx="2"/>
          </p:cNvCxnSpPr>
          <p:nvPr/>
        </p:nvCxnSpPr>
        <p:spPr>
          <a:xfrm>
            <a:off x="5278112" y="4666309"/>
            <a:ext cx="447450" cy="647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223" name="Oval 222"/>
          <p:cNvSpPr/>
          <p:nvPr/>
        </p:nvSpPr>
        <p:spPr>
          <a:xfrm>
            <a:off x="4510178" y="4590108"/>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R2.o</a:t>
            </a:r>
          </a:p>
        </p:txBody>
      </p:sp>
      <p:sp>
        <p:nvSpPr>
          <p:cNvPr id="224" name="TextBox 223"/>
          <p:cNvSpPr txBox="1"/>
          <p:nvPr/>
        </p:nvSpPr>
        <p:spPr>
          <a:xfrm>
            <a:off x="5137580" y="491584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25" name="TextBox 224"/>
          <p:cNvSpPr txBox="1"/>
          <p:nvPr/>
        </p:nvSpPr>
        <p:spPr>
          <a:xfrm>
            <a:off x="4580444" y="459010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26" name="TextBox 225"/>
          <p:cNvSpPr txBox="1"/>
          <p:nvPr/>
        </p:nvSpPr>
        <p:spPr>
          <a:xfrm>
            <a:off x="5137580" y="460141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27" name="TextBox 226"/>
          <p:cNvSpPr txBox="1"/>
          <p:nvPr/>
        </p:nvSpPr>
        <p:spPr>
          <a:xfrm>
            <a:off x="4598246" y="491038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28" name="Straight Connector 227"/>
          <p:cNvCxnSpPr>
            <a:stCxn id="220" idx="6"/>
            <a:endCxn id="225" idx="2"/>
          </p:cNvCxnSpPr>
          <p:nvPr/>
        </p:nvCxnSpPr>
        <p:spPr>
          <a:xfrm flipV="1">
            <a:off x="4234433" y="4655005"/>
            <a:ext cx="346011" cy="17783"/>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229" name="Straight Connector 228"/>
          <p:cNvCxnSpPr>
            <a:stCxn id="224" idx="6"/>
            <a:endCxn id="219" idx="2"/>
          </p:cNvCxnSpPr>
          <p:nvPr/>
        </p:nvCxnSpPr>
        <p:spPr>
          <a:xfrm flipV="1">
            <a:off x="5278112" y="4961946"/>
            <a:ext cx="447450" cy="18798"/>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grpSp>
        <p:nvGrpSpPr>
          <p:cNvPr id="230" name="Group 229"/>
          <p:cNvGrpSpPr/>
          <p:nvPr/>
        </p:nvGrpSpPr>
        <p:grpSpPr>
          <a:xfrm>
            <a:off x="852578" y="2734120"/>
            <a:ext cx="1939057" cy="2914710"/>
            <a:chOff x="533400" y="1657350"/>
            <a:chExt cx="1939057" cy="2914710"/>
          </a:xfrm>
        </p:grpSpPr>
        <p:sp>
          <p:nvSpPr>
            <p:cNvPr id="231" name="Oval 230"/>
            <p:cNvSpPr/>
            <p:nvPr/>
          </p:nvSpPr>
          <p:spPr>
            <a:xfrm>
              <a:off x="609600" y="1851758"/>
              <a:ext cx="152400" cy="14754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232" name="TextBox 231"/>
            <p:cNvSpPr txBox="1"/>
            <p:nvPr/>
          </p:nvSpPr>
          <p:spPr>
            <a:xfrm>
              <a:off x="764664" y="1871296"/>
              <a:ext cx="170779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233" name="Oval 232"/>
            <p:cNvSpPr/>
            <p:nvPr/>
          </p:nvSpPr>
          <p:spPr>
            <a:xfrm>
              <a:off x="609600" y="2069022"/>
              <a:ext cx="152400" cy="147549"/>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234" name="TextBox 233"/>
            <p:cNvSpPr txBox="1"/>
            <p:nvPr/>
          </p:nvSpPr>
          <p:spPr>
            <a:xfrm>
              <a:off x="764663" y="2058326"/>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235" name="Oval 234"/>
            <p:cNvSpPr/>
            <p:nvPr/>
          </p:nvSpPr>
          <p:spPr>
            <a:xfrm>
              <a:off x="609600" y="1657350"/>
              <a:ext cx="152400" cy="147549"/>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236" name="TextBox 235"/>
            <p:cNvSpPr txBox="1"/>
            <p:nvPr/>
          </p:nvSpPr>
          <p:spPr>
            <a:xfrm>
              <a:off x="764663" y="1657350"/>
              <a:ext cx="170779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237" name="Straight Connector 236"/>
            <p:cNvCxnSpPr/>
            <p:nvPr/>
          </p:nvCxnSpPr>
          <p:spPr>
            <a:xfrm flipH="1">
              <a:off x="649408" y="3381246"/>
              <a:ext cx="216024" cy="142240"/>
            </a:xfrm>
            <a:prstGeom prst="line">
              <a:avLst/>
            </a:prstGeom>
            <a:noFill/>
            <a:ln w="28575" cap="flat" cmpd="sng" algn="ctr">
              <a:solidFill>
                <a:srgbClr val="0033CC"/>
              </a:solidFill>
              <a:prstDash val="solid"/>
              <a:headEnd type="none" w="med" len="sm"/>
              <a:tailEnd type="none" w="med" len="sm"/>
            </a:ln>
            <a:effectLst/>
          </p:spPr>
        </p:cxnSp>
        <p:sp>
          <p:nvSpPr>
            <p:cNvPr id="238" name="TextBox 237"/>
            <p:cNvSpPr txBox="1"/>
            <p:nvPr/>
          </p:nvSpPr>
          <p:spPr>
            <a:xfrm>
              <a:off x="984350" y="3330329"/>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239" name="Straight Connector 238"/>
            <p:cNvCxnSpPr/>
            <p:nvPr/>
          </p:nvCxnSpPr>
          <p:spPr>
            <a:xfrm flipH="1">
              <a:off x="607848" y="3673664"/>
              <a:ext cx="216024" cy="142240"/>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240" name="TextBox 239"/>
            <p:cNvSpPr txBox="1"/>
            <p:nvPr/>
          </p:nvSpPr>
          <p:spPr>
            <a:xfrm>
              <a:off x="950683" y="3622747"/>
              <a:ext cx="139597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241" name="Straight Connector 240"/>
            <p:cNvCxnSpPr/>
            <p:nvPr/>
          </p:nvCxnSpPr>
          <p:spPr>
            <a:xfrm flipH="1">
              <a:off x="650476" y="3171114"/>
              <a:ext cx="216024" cy="142240"/>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42" name="TextBox 241"/>
            <p:cNvSpPr txBox="1"/>
            <p:nvPr/>
          </p:nvSpPr>
          <p:spPr>
            <a:xfrm>
              <a:off x="977524" y="3091172"/>
              <a:ext cx="827856"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243" name="Oval 242"/>
            <p:cNvSpPr/>
            <p:nvPr/>
          </p:nvSpPr>
          <p:spPr>
            <a:xfrm>
              <a:off x="533400" y="2509048"/>
              <a:ext cx="457200" cy="256006"/>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ndParaRPr>
            </a:p>
          </p:txBody>
        </p:sp>
        <p:sp>
          <p:nvSpPr>
            <p:cNvPr id="244" name="Oval 243"/>
            <p:cNvSpPr/>
            <p:nvPr/>
          </p:nvSpPr>
          <p:spPr>
            <a:xfrm>
              <a:off x="533400" y="2822440"/>
              <a:ext cx="457200" cy="256006"/>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245" name="TextBox 244"/>
            <p:cNvSpPr txBox="1"/>
            <p:nvPr/>
          </p:nvSpPr>
          <p:spPr>
            <a:xfrm>
              <a:off x="990600" y="2509048"/>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246" name="TextBox 245"/>
            <p:cNvSpPr txBox="1"/>
            <p:nvPr/>
          </p:nvSpPr>
          <p:spPr>
            <a:xfrm>
              <a:off x="990600" y="2810264"/>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247" name="TextBox 246"/>
            <p:cNvSpPr txBox="1"/>
            <p:nvPr/>
          </p:nvSpPr>
          <p:spPr>
            <a:xfrm>
              <a:off x="764663" y="2239189"/>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248" name="Rectangle 247"/>
            <p:cNvSpPr/>
            <p:nvPr/>
          </p:nvSpPr>
          <p:spPr>
            <a:xfrm>
              <a:off x="621196" y="226748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249" name="Straight Connector 248"/>
            <p:cNvCxnSpPr/>
            <p:nvPr/>
          </p:nvCxnSpPr>
          <p:spPr>
            <a:xfrm>
              <a:off x="621196" y="3939676"/>
              <a:ext cx="287696" cy="88091"/>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250" name="Straight Connector 249"/>
            <p:cNvCxnSpPr/>
            <p:nvPr/>
          </p:nvCxnSpPr>
          <p:spPr>
            <a:xfrm>
              <a:off x="621196" y="4088421"/>
              <a:ext cx="287696" cy="66813"/>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251" name="TextBox 250"/>
            <p:cNvSpPr txBox="1"/>
            <p:nvPr/>
          </p:nvSpPr>
          <p:spPr>
            <a:xfrm>
              <a:off x="967740" y="3939676"/>
              <a:ext cx="102250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cxnSp>
          <p:nvCxnSpPr>
            <p:cNvPr id="252" name="Straight Connector 251"/>
            <p:cNvCxnSpPr/>
            <p:nvPr/>
          </p:nvCxnSpPr>
          <p:spPr>
            <a:xfrm>
              <a:off x="607848" y="4332630"/>
              <a:ext cx="287696" cy="88091"/>
            </a:xfrm>
            <a:prstGeom prst="line">
              <a:avLst/>
            </a:prstGeom>
            <a:noFill/>
            <a:ln w="38100" cap="flat" cmpd="sng" algn="ctr">
              <a:solidFill>
                <a:srgbClr val="0000FF"/>
              </a:solidFill>
              <a:prstDash val="solid"/>
            </a:ln>
            <a:effectLst>
              <a:outerShdw blurRad="40000" dist="20000" dir="5400000" rotWithShape="0">
                <a:srgbClr val="000000">
                  <a:alpha val="38000"/>
                </a:srgbClr>
              </a:outerShdw>
            </a:effectLst>
          </p:spPr>
        </p:cxnSp>
        <p:sp>
          <p:nvSpPr>
            <p:cNvPr id="253" name="TextBox 252"/>
            <p:cNvSpPr txBox="1"/>
            <p:nvPr/>
          </p:nvSpPr>
          <p:spPr>
            <a:xfrm>
              <a:off x="990600" y="4171950"/>
              <a:ext cx="1022502"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Connectivity Service</a:t>
              </a:r>
              <a:endParaRPr kumimoji="0" lang="en-US" sz="1000" b="0" i="0" u="none" strike="noStrike" kern="0" cap="none" spc="0" normalizeH="0" baseline="0" noProof="0" smtClean="0">
                <a:ln>
                  <a:noFill/>
                </a:ln>
                <a:solidFill>
                  <a:srgbClr val="000000"/>
                </a:solidFill>
                <a:effectLst/>
                <a:uLnTx/>
                <a:uFillTx/>
              </a:endParaRPr>
            </a:p>
          </p:txBody>
        </p:sp>
      </p:grpSp>
      <p:sp>
        <p:nvSpPr>
          <p:cNvPr id="68" name="Slide Number Placeholder 67"/>
          <p:cNvSpPr>
            <a:spLocks noGrp="1"/>
          </p:cNvSpPr>
          <p:nvPr>
            <p:ph type="sldNum" sz="quarter" idx="4"/>
          </p:nvPr>
        </p:nvSpPr>
        <p:spPr/>
        <p:txBody>
          <a:bodyPr/>
          <a:lstStyle/>
          <a:p>
            <a:fld id="{95FB27F1-C2FE-E646-9E41-8F3092BBAFAE}" type="slidenum">
              <a:rPr lang="en-US" smtClean="0"/>
              <a:pPr/>
              <a:t>46</a:t>
            </a:fld>
            <a:endParaRPr lang="en-US"/>
          </a:p>
        </p:txBody>
      </p:sp>
      <p:sp>
        <p:nvSpPr>
          <p:cNvPr id="69" name="Footer Placeholder 68"/>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7740752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636" y="390730"/>
            <a:ext cx="8229600" cy="503238"/>
          </a:xfrm>
        </p:spPr>
        <p:txBody>
          <a:bodyPr/>
          <a:lstStyle/>
          <a:p>
            <a:r>
              <a:rPr lang="en-US" smtClean="0">
                <a:solidFill>
                  <a:srgbClr val="FF0000"/>
                </a:solidFill>
              </a:rPr>
              <a:t>Red</a:t>
            </a:r>
            <a:r>
              <a:rPr lang="en-US" smtClean="0"/>
              <a:t> TAPI Context Topology </a:t>
            </a:r>
            <a:br>
              <a:rPr lang="en-US" smtClean="0"/>
            </a:br>
            <a:r>
              <a:rPr lang="en-US" smtClean="0"/>
              <a:t>(multi-layer example)</a:t>
            </a:r>
            <a:endParaRPr lang="en-US"/>
          </a:p>
        </p:txBody>
      </p:sp>
      <p:sp>
        <p:nvSpPr>
          <p:cNvPr id="191" name="Rectangle 190"/>
          <p:cNvSpPr/>
          <p:nvPr/>
        </p:nvSpPr>
        <p:spPr>
          <a:xfrm>
            <a:off x="2648965" y="2564628"/>
            <a:ext cx="3736167" cy="3020812"/>
          </a:xfrm>
          <a:prstGeom prst="rect">
            <a:avLst/>
          </a:prstGeom>
          <a:solidFill>
            <a:srgbClr val="A42723">
              <a:lumMod val="60000"/>
              <a:lumOff val="4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192" name="Oval 191"/>
          <p:cNvSpPr/>
          <p:nvPr/>
        </p:nvSpPr>
        <p:spPr>
          <a:xfrm>
            <a:off x="4942528" y="4504575"/>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R3.o</a:t>
            </a:r>
          </a:p>
        </p:txBody>
      </p:sp>
      <p:sp>
        <p:nvSpPr>
          <p:cNvPr id="193" name="Oval 192"/>
          <p:cNvSpPr/>
          <p:nvPr/>
        </p:nvSpPr>
        <p:spPr>
          <a:xfrm>
            <a:off x="4206760" y="5053708"/>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R2.o</a:t>
            </a:r>
          </a:p>
        </p:txBody>
      </p:sp>
      <p:sp>
        <p:nvSpPr>
          <p:cNvPr id="194" name="Oval 193"/>
          <p:cNvSpPr/>
          <p:nvPr/>
        </p:nvSpPr>
        <p:spPr>
          <a:xfrm>
            <a:off x="3260932" y="4444108"/>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R1.o</a:t>
            </a:r>
          </a:p>
        </p:txBody>
      </p:sp>
      <p:sp>
        <p:nvSpPr>
          <p:cNvPr id="195" name="Oval 194"/>
          <p:cNvSpPr/>
          <p:nvPr/>
        </p:nvSpPr>
        <p:spPr>
          <a:xfrm>
            <a:off x="3233955" y="3021828"/>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R1.e</a:t>
            </a:r>
          </a:p>
        </p:txBody>
      </p:sp>
      <p:sp>
        <p:nvSpPr>
          <p:cNvPr id="196" name="Content Placeholder 196"/>
          <p:cNvSpPr txBox="1">
            <a:spLocks/>
          </p:cNvSpPr>
          <p:nvPr/>
        </p:nvSpPr>
        <p:spPr>
          <a:xfrm>
            <a:off x="61818" y="1010718"/>
            <a:ext cx="9005267" cy="1143000"/>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This slide depicts an alternate Topology exposed by the multi-domain-controller to the Red application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It is assumed that </a:t>
            </a:r>
            <a:r>
              <a:rPr kumimoji="0" lang="en-US" sz="1200" b="0" i="0" u="none" strike="noStrike" kern="1200" cap="none" spc="0" normalizeH="0" baseline="0" noProof="0" smtClean="0">
                <a:ln>
                  <a:noFill/>
                </a:ln>
                <a:solidFill>
                  <a:srgbClr val="FF0000"/>
                </a:solidFill>
                <a:effectLst/>
                <a:uLnTx/>
                <a:uFillTx/>
                <a:latin typeface="Arial"/>
                <a:ea typeface="+mn-ea"/>
                <a:cs typeface="+mn-cs"/>
              </a:rPr>
              <a:t>exposed TAPI-Context Topology is an edge-</a:t>
            </a:r>
            <a:r>
              <a:rPr kumimoji="0" lang="en-US" sz="1200" b="0" i="1" u="none" strike="noStrike" kern="1200" cap="none" spc="0" normalizeH="0" baseline="0" noProof="0" smtClean="0">
                <a:ln>
                  <a:noFill/>
                </a:ln>
                <a:solidFill>
                  <a:srgbClr val="FF0000"/>
                </a:solidFill>
                <a:effectLst/>
                <a:uLnTx/>
                <a:uFillTx/>
                <a:latin typeface="Arial"/>
                <a:ea typeface="+mn-ea"/>
                <a:cs typeface="+mn-cs"/>
              </a:rPr>
              <a:t>Node</a:t>
            </a:r>
            <a:r>
              <a:rPr kumimoji="0" lang="en-US" sz="1200" b="0" i="0" u="none" strike="noStrike" kern="1200" cap="none" spc="0" normalizeH="0" baseline="0" noProof="0" smtClean="0">
                <a:ln>
                  <a:noFill/>
                </a:ln>
                <a:solidFill>
                  <a:srgbClr val="FF0000"/>
                </a:solidFill>
                <a:effectLst/>
                <a:uLnTx/>
                <a:uFillTx/>
                <a:latin typeface="Arial"/>
                <a:ea typeface="+mn-ea"/>
                <a:cs typeface="+mn-cs"/>
              </a:rPr>
              <a:t> abstraction of multi-domain-controller ‘s internal Context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It is assumed that this is an </a:t>
            </a:r>
            <a:r>
              <a:rPr kumimoji="0" lang="en-US" sz="1200" b="0" i="0" u="none" strike="noStrike" kern="1200" cap="none" spc="0" normalizeH="0" baseline="0" noProof="0" smtClean="0">
                <a:ln>
                  <a:noFill/>
                </a:ln>
                <a:solidFill>
                  <a:srgbClr val="FF0000"/>
                </a:solidFill>
                <a:effectLst/>
                <a:uLnTx/>
                <a:uFillTx/>
                <a:latin typeface="Arial"/>
                <a:ea typeface="+mn-ea"/>
                <a:cs typeface="+mn-cs"/>
              </a:rPr>
              <a:t>ETH + ODU layer Topology</a:t>
            </a:r>
            <a:endParaRPr kumimoji="0" lang="en-US" sz="1200" b="0" i="0" u="none" strike="noStrike" kern="1200" cap="none" spc="0" normalizeH="0" baseline="0" noProof="0" smtClean="0">
              <a:ln>
                <a:noFill/>
              </a:ln>
              <a:solidFill>
                <a:srgbClr val="141313"/>
              </a:solidFill>
              <a:effectLst/>
              <a:uLnTx/>
              <a:uFillTx/>
              <a:latin typeface="Arial"/>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It is assumed that no Connectivity has been setup in the entire domain and this is the initial Topology view</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141313"/>
                </a:solidFill>
                <a:effectLst/>
                <a:uLnTx/>
                <a:uFillTx/>
                <a:latin typeface="Arial"/>
                <a:ea typeface="+mn-ea"/>
                <a:cs typeface="+mn-cs"/>
              </a:rPr>
              <a:t>Initially </a:t>
            </a:r>
            <a:r>
              <a:rPr kumimoji="0" lang="en-US" sz="1200" b="0" i="0" u="none" strike="noStrike" kern="1200" cap="none" spc="0" normalizeH="0" baseline="0" noProof="0" smtClean="0">
                <a:ln>
                  <a:noFill/>
                </a:ln>
                <a:solidFill>
                  <a:srgbClr val="FF0000"/>
                </a:solidFill>
                <a:effectLst/>
                <a:uLnTx/>
                <a:uFillTx/>
                <a:latin typeface="Arial"/>
                <a:ea typeface="+mn-ea"/>
                <a:cs typeface="+mn-cs"/>
              </a:rPr>
              <a:t>there no </a:t>
            </a:r>
            <a:r>
              <a:rPr kumimoji="0" lang="en-US" sz="1200" b="0" i="1" u="none" strike="noStrike" kern="1200" cap="none" spc="0" normalizeH="0" baseline="0" noProof="0" smtClean="0">
                <a:ln>
                  <a:noFill/>
                </a:ln>
                <a:solidFill>
                  <a:srgbClr val="FF0000"/>
                </a:solidFill>
                <a:effectLst/>
                <a:uLnTx/>
                <a:uFillTx/>
                <a:latin typeface="Arial"/>
                <a:ea typeface="+mn-ea"/>
                <a:cs typeface="+mn-cs"/>
              </a:rPr>
              <a:t>Links</a:t>
            </a:r>
            <a:r>
              <a:rPr kumimoji="0" lang="en-US" sz="1200" b="0" i="0" u="none" strike="noStrike" kern="1200" cap="none" spc="0" normalizeH="0" baseline="0" noProof="0" smtClean="0">
                <a:ln>
                  <a:noFill/>
                </a:ln>
                <a:solidFill>
                  <a:srgbClr val="FF0000"/>
                </a:solidFill>
                <a:effectLst/>
                <a:uLnTx/>
                <a:uFillTx/>
                <a:latin typeface="Arial"/>
                <a:ea typeface="+mn-ea"/>
                <a:cs typeface="+mn-cs"/>
              </a:rPr>
              <a:t> in the ETH layer</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smtClean="0">
                <a:ln>
                  <a:noFill/>
                </a:ln>
                <a:solidFill>
                  <a:srgbClr val="FF0000"/>
                </a:solidFill>
                <a:effectLst/>
                <a:uLnTx/>
                <a:uFillTx/>
                <a:latin typeface="Arial"/>
                <a:ea typeface="+mn-ea"/>
                <a:cs typeface="+mn-cs"/>
              </a:rPr>
              <a:t>The ODU layer </a:t>
            </a:r>
            <a:r>
              <a:rPr kumimoji="0" lang="en-US" sz="1200" b="0" i="1" u="none" strike="noStrike" kern="1200" cap="none" spc="0" normalizeH="0" baseline="0" noProof="0" smtClean="0">
                <a:ln>
                  <a:noFill/>
                </a:ln>
                <a:solidFill>
                  <a:srgbClr val="FF0000"/>
                </a:solidFill>
                <a:effectLst/>
                <a:uLnTx/>
                <a:uFillTx/>
                <a:latin typeface="Arial"/>
                <a:ea typeface="+mn-ea"/>
                <a:cs typeface="+mn-cs"/>
              </a:rPr>
              <a:t>Links</a:t>
            </a:r>
            <a:r>
              <a:rPr kumimoji="0" lang="en-US" sz="1200" b="0" i="0" u="none" strike="noStrike" kern="1200" cap="none" spc="0" normalizeH="0" baseline="0" noProof="0" smtClean="0">
                <a:ln>
                  <a:noFill/>
                </a:ln>
                <a:solidFill>
                  <a:srgbClr val="FF0000"/>
                </a:solidFill>
                <a:effectLst/>
                <a:uLnTx/>
                <a:uFillTx/>
                <a:latin typeface="Arial"/>
                <a:ea typeface="+mn-ea"/>
                <a:cs typeface="+mn-cs"/>
              </a:rPr>
              <a:t> are an abstraction of the potential connectivity at this layer</a:t>
            </a:r>
            <a:endParaRPr kumimoji="0" lang="en-US" sz="1200" b="0" i="0" u="none" strike="noStrike" kern="1200" cap="none" spc="0" normalizeH="0" baseline="0" noProof="0" smtClean="0">
              <a:ln>
                <a:noFill/>
              </a:ln>
              <a:solidFill>
                <a:srgbClr val="141313"/>
              </a:solidFill>
              <a:effectLst/>
              <a:uLnTx/>
              <a:uFillTx/>
              <a:latin typeface="Arial"/>
              <a:ea typeface="+mn-ea"/>
              <a:cs typeface="+mn-cs"/>
            </a:endParaRPr>
          </a:p>
        </p:txBody>
      </p:sp>
      <p:sp>
        <p:nvSpPr>
          <p:cNvPr id="197" name="TextBox 196"/>
          <p:cNvSpPr txBox="1"/>
          <p:nvPr/>
        </p:nvSpPr>
        <p:spPr>
          <a:xfrm>
            <a:off x="365332" y="5671207"/>
            <a:ext cx="6019800" cy="246221"/>
          </a:xfrm>
          <a:prstGeom prst="rect">
            <a:avLst/>
          </a:prstGeom>
          <a:noFill/>
        </p:spPr>
        <p:txBody>
          <a:bodyPr wrap="square"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FF0000"/>
                </a:solidFill>
                <a:effectLst/>
                <a:uLnTx/>
                <a:uFillTx/>
              </a:rPr>
              <a:t>*The application may have to invoke more than one retrieval API operation to get this view</a:t>
            </a:r>
          </a:p>
        </p:txBody>
      </p:sp>
      <p:sp>
        <p:nvSpPr>
          <p:cNvPr id="198" name="Oval 197"/>
          <p:cNvSpPr/>
          <p:nvPr/>
        </p:nvSpPr>
        <p:spPr>
          <a:xfrm>
            <a:off x="2499349" y="306029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2.</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99" name="Oval 198"/>
          <p:cNvSpPr/>
          <p:nvPr/>
        </p:nvSpPr>
        <p:spPr>
          <a:xfrm>
            <a:off x="2496565" y="3402828"/>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4.R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00" name="TextBox 199"/>
          <p:cNvSpPr txBox="1"/>
          <p:nvPr/>
        </p:nvSpPr>
        <p:spPr>
          <a:xfrm>
            <a:off x="3233955" y="309802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01" name="TextBox 200"/>
          <p:cNvSpPr txBox="1"/>
          <p:nvPr/>
        </p:nvSpPr>
        <p:spPr>
          <a:xfrm>
            <a:off x="3233955" y="332662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02" name="Straight Connector 201"/>
          <p:cNvCxnSpPr>
            <a:stCxn id="200" idx="2"/>
            <a:endCxn id="198" idx="6"/>
          </p:cNvCxnSpPr>
          <p:nvPr/>
        </p:nvCxnSpPr>
        <p:spPr>
          <a:xfrm flipH="1" flipV="1">
            <a:off x="2804149" y="3136490"/>
            <a:ext cx="429806" cy="25085"/>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03" name="Straight Connector 202"/>
          <p:cNvCxnSpPr>
            <a:stCxn id="201" idx="2"/>
            <a:endCxn id="199" idx="6"/>
          </p:cNvCxnSpPr>
          <p:nvPr/>
        </p:nvCxnSpPr>
        <p:spPr>
          <a:xfrm flipH="1">
            <a:off x="2801365" y="3390175"/>
            <a:ext cx="432590" cy="888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04" name="Oval 203"/>
          <p:cNvSpPr/>
          <p:nvPr/>
        </p:nvSpPr>
        <p:spPr>
          <a:xfrm>
            <a:off x="2706220" y="2766040"/>
            <a:ext cx="3526512" cy="2801779"/>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205" name="TextBox 204"/>
          <p:cNvSpPr txBox="1"/>
          <p:nvPr/>
        </p:nvSpPr>
        <p:spPr>
          <a:xfrm>
            <a:off x="4333297" y="2901163"/>
            <a:ext cx="293670"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smtClean="0">
                <a:ln>
                  <a:noFill/>
                </a:ln>
                <a:solidFill>
                  <a:srgbClr val="FF9900"/>
                </a:solidFill>
                <a:effectLst/>
                <a:uLnTx/>
                <a:uFillTx/>
              </a:rPr>
              <a:t>R</a:t>
            </a:r>
          </a:p>
        </p:txBody>
      </p:sp>
      <p:sp>
        <p:nvSpPr>
          <p:cNvPr id="206" name="TextBox 205"/>
          <p:cNvSpPr txBox="1"/>
          <p:nvPr/>
        </p:nvSpPr>
        <p:spPr>
          <a:xfrm>
            <a:off x="2648965" y="2564628"/>
            <a:ext cx="1473288"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Red TAPI Context</a:t>
            </a:r>
          </a:p>
        </p:txBody>
      </p:sp>
      <p:sp>
        <p:nvSpPr>
          <p:cNvPr id="207" name="Oval 206"/>
          <p:cNvSpPr/>
          <p:nvPr/>
        </p:nvSpPr>
        <p:spPr>
          <a:xfrm>
            <a:off x="6237928" y="308657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12.R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08" name="Oval 207"/>
          <p:cNvSpPr/>
          <p:nvPr/>
        </p:nvSpPr>
        <p:spPr>
          <a:xfrm>
            <a:off x="6237927" y="3783828"/>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209" name="Straight Connector 208"/>
          <p:cNvCxnSpPr>
            <a:stCxn id="214" idx="6"/>
            <a:endCxn id="207" idx="2"/>
          </p:cNvCxnSpPr>
          <p:nvPr/>
        </p:nvCxnSpPr>
        <p:spPr>
          <a:xfrm flipV="1">
            <a:off x="5780728" y="3162773"/>
            <a:ext cx="457200"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10" name="Straight Connector 209"/>
          <p:cNvCxnSpPr>
            <a:stCxn id="213" idx="6"/>
            <a:endCxn id="208" idx="2"/>
          </p:cNvCxnSpPr>
          <p:nvPr/>
        </p:nvCxnSpPr>
        <p:spPr>
          <a:xfrm flipV="1">
            <a:off x="5121159" y="3860028"/>
            <a:ext cx="1116768" cy="29414"/>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11" name="Oval 210"/>
          <p:cNvSpPr/>
          <p:nvPr/>
        </p:nvSpPr>
        <p:spPr>
          <a:xfrm>
            <a:off x="4876078" y="3010373"/>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R3.e</a:t>
            </a:r>
          </a:p>
        </p:txBody>
      </p:sp>
      <p:sp>
        <p:nvSpPr>
          <p:cNvPr id="212" name="Oval 211"/>
          <p:cNvSpPr/>
          <p:nvPr/>
        </p:nvSpPr>
        <p:spPr>
          <a:xfrm>
            <a:off x="4180528" y="3652640"/>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R2.e</a:t>
            </a:r>
          </a:p>
        </p:txBody>
      </p:sp>
      <p:sp>
        <p:nvSpPr>
          <p:cNvPr id="213" name="TextBox 212"/>
          <p:cNvSpPr txBox="1"/>
          <p:nvPr/>
        </p:nvSpPr>
        <p:spPr>
          <a:xfrm>
            <a:off x="4968760" y="382589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14" name="TextBox 213"/>
          <p:cNvSpPr txBox="1"/>
          <p:nvPr/>
        </p:nvSpPr>
        <p:spPr>
          <a:xfrm>
            <a:off x="5628329" y="311187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15" name="TextBox 214"/>
          <p:cNvSpPr txBox="1"/>
          <p:nvPr/>
        </p:nvSpPr>
        <p:spPr>
          <a:xfrm>
            <a:off x="3712198" y="482725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16" name="TextBox 215"/>
          <p:cNvSpPr txBox="1"/>
          <p:nvPr/>
        </p:nvSpPr>
        <p:spPr>
          <a:xfrm>
            <a:off x="4175332" y="508081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17" name="Straight Connector 216"/>
          <p:cNvCxnSpPr>
            <a:stCxn id="215" idx="5"/>
            <a:endCxn id="216" idx="2"/>
          </p:cNvCxnSpPr>
          <p:nvPr/>
        </p:nvCxnSpPr>
        <p:spPr>
          <a:xfrm>
            <a:off x="3832150" y="4938035"/>
            <a:ext cx="343182" cy="20767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218" name="TextBox 217"/>
          <p:cNvSpPr txBox="1"/>
          <p:nvPr/>
        </p:nvSpPr>
        <p:spPr>
          <a:xfrm>
            <a:off x="3571666" y="340282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19" name="TextBox 218"/>
          <p:cNvSpPr txBox="1"/>
          <p:nvPr/>
        </p:nvSpPr>
        <p:spPr>
          <a:xfrm>
            <a:off x="3571666" y="438197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20" name="Straight Connector 219"/>
          <p:cNvCxnSpPr>
            <a:stCxn id="218" idx="4"/>
            <a:endCxn id="219" idx="0"/>
          </p:cNvCxnSpPr>
          <p:nvPr/>
        </p:nvCxnSpPr>
        <p:spPr>
          <a:xfrm>
            <a:off x="3641932" y="3532621"/>
            <a:ext cx="0" cy="849352"/>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221" name="TextBox 220"/>
          <p:cNvSpPr txBox="1"/>
          <p:nvPr/>
        </p:nvSpPr>
        <p:spPr>
          <a:xfrm>
            <a:off x="4485328" y="404660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22" name="TextBox 221"/>
          <p:cNvSpPr txBox="1"/>
          <p:nvPr/>
        </p:nvSpPr>
        <p:spPr>
          <a:xfrm>
            <a:off x="4485328" y="497750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23" name="Straight Connector 222"/>
          <p:cNvCxnSpPr>
            <a:stCxn id="221" idx="4"/>
            <a:endCxn id="222" idx="0"/>
          </p:cNvCxnSpPr>
          <p:nvPr/>
        </p:nvCxnSpPr>
        <p:spPr>
          <a:xfrm>
            <a:off x="4555594" y="4176400"/>
            <a:ext cx="0" cy="801108"/>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224" name="TextBox 223"/>
          <p:cNvSpPr txBox="1"/>
          <p:nvPr/>
        </p:nvSpPr>
        <p:spPr>
          <a:xfrm>
            <a:off x="5247328" y="345683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25" name="TextBox 224"/>
          <p:cNvSpPr txBox="1"/>
          <p:nvPr/>
        </p:nvSpPr>
        <p:spPr>
          <a:xfrm>
            <a:off x="5247328" y="449660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26" name="Straight Connector 225"/>
          <p:cNvCxnSpPr>
            <a:stCxn id="224" idx="4"/>
            <a:endCxn id="225" idx="0"/>
          </p:cNvCxnSpPr>
          <p:nvPr/>
        </p:nvCxnSpPr>
        <p:spPr>
          <a:xfrm>
            <a:off x="5317594" y="3586628"/>
            <a:ext cx="0" cy="909975"/>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227" name="TextBox 226"/>
          <p:cNvSpPr txBox="1"/>
          <p:nvPr/>
        </p:nvSpPr>
        <p:spPr>
          <a:xfrm>
            <a:off x="4866328" y="507922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28" name="TextBox 227"/>
          <p:cNvSpPr txBox="1"/>
          <p:nvPr/>
        </p:nvSpPr>
        <p:spPr>
          <a:xfrm>
            <a:off x="5177062" y="489214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29" name="Straight Connector 228"/>
          <p:cNvCxnSpPr>
            <a:stCxn id="227" idx="7"/>
            <a:endCxn id="228" idx="3"/>
          </p:cNvCxnSpPr>
          <p:nvPr/>
        </p:nvCxnSpPr>
        <p:spPr>
          <a:xfrm flipV="1">
            <a:off x="4986280" y="5002931"/>
            <a:ext cx="211362" cy="9530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230" name="TextBox 229"/>
          <p:cNvSpPr txBox="1"/>
          <p:nvPr/>
        </p:nvSpPr>
        <p:spPr>
          <a:xfrm>
            <a:off x="4051987" y="462639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31" name="TextBox 230"/>
          <p:cNvSpPr txBox="1"/>
          <p:nvPr/>
        </p:nvSpPr>
        <p:spPr>
          <a:xfrm>
            <a:off x="4878196" y="463532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32" name="Straight Connector 231"/>
          <p:cNvCxnSpPr>
            <a:stCxn id="230" idx="6"/>
            <a:endCxn id="231" idx="2"/>
          </p:cNvCxnSpPr>
          <p:nvPr/>
        </p:nvCxnSpPr>
        <p:spPr>
          <a:xfrm>
            <a:off x="4192519" y="4691293"/>
            <a:ext cx="685677" cy="892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grpSp>
        <p:nvGrpSpPr>
          <p:cNvPr id="233" name="Group 232"/>
          <p:cNvGrpSpPr/>
          <p:nvPr/>
        </p:nvGrpSpPr>
        <p:grpSpPr>
          <a:xfrm>
            <a:off x="670132" y="2717028"/>
            <a:ext cx="1939057" cy="2914710"/>
            <a:chOff x="533400" y="1657350"/>
            <a:chExt cx="1939057" cy="2914710"/>
          </a:xfrm>
        </p:grpSpPr>
        <p:sp>
          <p:nvSpPr>
            <p:cNvPr id="234" name="Oval 233"/>
            <p:cNvSpPr/>
            <p:nvPr/>
          </p:nvSpPr>
          <p:spPr>
            <a:xfrm>
              <a:off x="609600" y="1851758"/>
              <a:ext cx="152400" cy="14754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235" name="TextBox 234"/>
            <p:cNvSpPr txBox="1"/>
            <p:nvPr/>
          </p:nvSpPr>
          <p:spPr>
            <a:xfrm>
              <a:off x="764664" y="1871296"/>
              <a:ext cx="170779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236" name="Oval 235"/>
            <p:cNvSpPr/>
            <p:nvPr/>
          </p:nvSpPr>
          <p:spPr>
            <a:xfrm>
              <a:off x="609600" y="2069022"/>
              <a:ext cx="152400" cy="147549"/>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237" name="TextBox 236"/>
            <p:cNvSpPr txBox="1"/>
            <p:nvPr/>
          </p:nvSpPr>
          <p:spPr>
            <a:xfrm>
              <a:off x="764663" y="2058326"/>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238" name="Oval 237"/>
            <p:cNvSpPr/>
            <p:nvPr/>
          </p:nvSpPr>
          <p:spPr>
            <a:xfrm>
              <a:off x="609600" y="1657350"/>
              <a:ext cx="152400" cy="147549"/>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239" name="TextBox 238"/>
            <p:cNvSpPr txBox="1"/>
            <p:nvPr/>
          </p:nvSpPr>
          <p:spPr>
            <a:xfrm>
              <a:off x="764663" y="1657350"/>
              <a:ext cx="170779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240" name="Straight Connector 239"/>
            <p:cNvCxnSpPr/>
            <p:nvPr/>
          </p:nvCxnSpPr>
          <p:spPr>
            <a:xfrm flipH="1">
              <a:off x="649408" y="3381246"/>
              <a:ext cx="216024" cy="142240"/>
            </a:xfrm>
            <a:prstGeom prst="line">
              <a:avLst/>
            </a:prstGeom>
            <a:noFill/>
            <a:ln w="28575" cap="flat" cmpd="sng" algn="ctr">
              <a:solidFill>
                <a:srgbClr val="0033CC"/>
              </a:solidFill>
              <a:prstDash val="solid"/>
              <a:headEnd type="none" w="med" len="sm"/>
              <a:tailEnd type="none" w="med" len="sm"/>
            </a:ln>
            <a:effectLst/>
          </p:spPr>
        </p:cxnSp>
        <p:sp>
          <p:nvSpPr>
            <p:cNvPr id="241" name="TextBox 240"/>
            <p:cNvSpPr txBox="1"/>
            <p:nvPr/>
          </p:nvSpPr>
          <p:spPr>
            <a:xfrm>
              <a:off x="984350" y="3330329"/>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242" name="Straight Connector 241"/>
            <p:cNvCxnSpPr/>
            <p:nvPr/>
          </p:nvCxnSpPr>
          <p:spPr>
            <a:xfrm flipH="1">
              <a:off x="607848" y="3673664"/>
              <a:ext cx="216024" cy="142240"/>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243" name="TextBox 242"/>
            <p:cNvSpPr txBox="1"/>
            <p:nvPr/>
          </p:nvSpPr>
          <p:spPr>
            <a:xfrm>
              <a:off x="950683" y="3622747"/>
              <a:ext cx="139597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244" name="Straight Connector 243"/>
            <p:cNvCxnSpPr/>
            <p:nvPr/>
          </p:nvCxnSpPr>
          <p:spPr>
            <a:xfrm flipH="1">
              <a:off x="650476" y="3171114"/>
              <a:ext cx="216024" cy="142240"/>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45" name="TextBox 244"/>
            <p:cNvSpPr txBox="1"/>
            <p:nvPr/>
          </p:nvSpPr>
          <p:spPr>
            <a:xfrm>
              <a:off x="977524" y="3091172"/>
              <a:ext cx="827856"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246" name="Oval 245"/>
            <p:cNvSpPr/>
            <p:nvPr/>
          </p:nvSpPr>
          <p:spPr>
            <a:xfrm>
              <a:off x="533400" y="2509048"/>
              <a:ext cx="457200" cy="256006"/>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ndParaRPr>
            </a:p>
          </p:txBody>
        </p:sp>
        <p:sp>
          <p:nvSpPr>
            <p:cNvPr id="247" name="Oval 246"/>
            <p:cNvSpPr/>
            <p:nvPr/>
          </p:nvSpPr>
          <p:spPr>
            <a:xfrm>
              <a:off x="533400" y="2822440"/>
              <a:ext cx="457200" cy="256006"/>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248" name="TextBox 247"/>
            <p:cNvSpPr txBox="1"/>
            <p:nvPr/>
          </p:nvSpPr>
          <p:spPr>
            <a:xfrm>
              <a:off x="990600" y="2509048"/>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249" name="TextBox 248"/>
            <p:cNvSpPr txBox="1"/>
            <p:nvPr/>
          </p:nvSpPr>
          <p:spPr>
            <a:xfrm>
              <a:off x="990600" y="2810264"/>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250" name="TextBox 249"/>
            <p:cNvSpPr txBox="1"/>
            <p:nvPr/>
          </p:nvSpPr>
          <p:spPr>
            <a:xfrm>
              <a:off x="764663" y="2239189"/>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251" name="Rectangle 250"/>
            <p:cNvSpPr/>
            <p:nvPr/>
          </p:nvSpPr>
          <p:spPr>
            <a:xfrm>
              <a:off x="621196" y="226748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252" name="Straight Connector 251"/>
            <p:cNvCxnSpPr/>
            <p:nvPr/>
          </p:nvCxnSpPr>
          <p:spPr>
            <a:xfrm>
              <a:off x="621196" y="3939676"/>
              <a:ext cx="287696" cy="88091"/>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253" name="Straight Connector 252"/>
            <p:cNvCxnSpPr/>
            <p:nvPr/>
          </p:nvCxnSpPr>
          <p:spPr>
            <a:xfrm>
              <a:off x="621196" y="4088421"/>
              <a:ext cx="287696" cy="66813"/>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254" name="TextBox 253"/>
            <p:cNvSpPr txBox="1"/>
            <p:nvPr/>
          </p:nvSpPr>
          <p:spPr>
            <a:xfrm>
              <a:off x="967740" y="3939676"/>
              <a:ext cx="102250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cxnSp>
          <p:nvCxnSpPr>
            <p:cNvPr id="255" name="Straight Connector 254"/>
            <p:cNvCxnSpPr/>
            <p:nvPr/>
          </p:nvCxnSpPr>
          <p:spPr>
            <a:xfrm>
              <a:off x="607848" y="4332630"/>
              <a:ext cx="287696" cy="88091"/>
            </a:xfrm>
            <a:prstGeom prst="line">
              <a:avLst/>
            </a:prstGeom>
            <a:noFill/>
            <a:ln w="38100" cap="flat" cmpd="sng" algn="ctr">
              <a:solidFill>
                <a:srgbClr val="0000FF"/>
              </a:solidFill>
              <a:prstDash val="solid"/>
            </a:ln>
            <a:effectLst>
              <a:outerShdw blurRad="40000" dist="20000" dir="5400000" rotWithShape="0">
                <a:srgbClr val="000000">
                  <a:alpha val="38000"/>
                </a:srgbClr>
              </a:outerShdw>
            </a:effectLst>
          </p:spPr>
        </p:cxnSp>
        <p:sp>
          <p:nvSpPr>
            <p:cNvPr id="256" name="TextBox 255"/>
            <p:cNvSpPr txBox="1"/>
            <p:nvPr/>
          </p:nvSpPr>
          <p:spPr>
            <a:xfrm>
              <a:off x="990600" y="4171950"/>
              <a:ext cx="1022502"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Connectivity Service</a:t>
              </a:r>
              <a:endParaRPr kumimoji="0" lang="en-US" sz="1000" b="0" i="0" u="none" strike="noStrike" kern="0" cap="none" spc="0" normalizeH="0" baseline="0" noProof="0" smtClean="0">
                <a:ln>
                  <a:noFill/>
                </a:ln>
                <a:solidFill>
                  <a:srgbClr val="000000"/>
                </a:solidFill>
                <a:effectLst/>
                <a:uLnTx/>
                <a:uFillTx/>
              </a:endParaRPr>
            </a:p>
          </p:txBody>
        </p:sp>
      </p:grpSp>
      <p:sp>
        <p:nvSpPr>
          <p:cNvPr id="69" name="Slide Number Placeholder 68"/>
          <p:cNvSpPr>
            <a:spLocks noGrp="1"/>
          </p:cNvSpPr>
          <p:nvPr>
            <p:ph type="sldNum" sz="quarter" idx="4"/>
          </p:nvPr>
        </p:nvSpPr>
        <p:spPr/>
        <p:txBody>
          <a:bodyPr/>
          <a:lstStyle/>
          <a:p>
            <a:fld id="{95FB27F1-C2FE-E646-9E41-8F3092BBAFAE}" type="slidenum">
              <a:rPr lang="en-US" smtClean="0"/>
              <a:pPr/>
              <a:t>47</a:t>
            </a:fld>
            <a:endParaRPr lang="en-US"/>
          </a:p>
        </p:txBody>
      </p:sp>
      <p:sp>
        <p:nvSpPr>
          <p:cNvPr id="70" name="Footer Placeholder 69"/>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1720750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Service Example 10G EPL</a:t>
            </a:r>
            <a:endParaRPr lang="en-US"/>
          </a:p>
        </p:txBody>
      </p:sp>
      <p:grpSp>
        <p:nvGrpSpPr>
          <p:cNvPr id="525" name="Group 163"/>
          <p:cNvGrpSpPr/>
          <p:nvPr/>
        </p:nvGrpSpPr>
        <p:grpSpPr>
          <a:xfrm>
            <a:off x="296217" y="1659487"/>
            <a:ext cx="3031657" cy="706397"/>
            <a:chOff x="665675" y="5514199"/>
            <a:chExt cx="2710206" cy="706394"/>
          </a:xfrm>
        </p:grpSpPr>
        <p:sp>
          <p:nvSpPr>
            <p:cNvPr id="526" name="Oval 525"/>
            <p:cNvSpPr/>
            <p:nvPr/>
          </p:nvSpPr>
          <p:spPr>
            <a:xfrm>
              <a:off x="665675" y="5742896"/>
              <a:ext cx="152400" cy="15239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527" name="TextBox 526"/>
            <p:cNvSpPr txBox="1"/>
            <p:nvPr/>
          </p:nvSpPr>
          <p:spPr>
            <a:xfrm>
              <a:off x="827584" y="5742793"/>
              <a:ext cx="2548297" cy="276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Node Edge Point  (Network Internal)</a:t>
              </a:r>
              <a:endParaRPr kumimoji="0" lang="en-US" sz="1200" b="0" i="0" u="none" strike="noStrike" kern="0" cap="none" spc="0" normalizeH="0" baseline="0" noProof="0" smtClean="0">
                <a:ln>
                  <a:noFill/>
                </a:ln>
                <a:solidFill>
                  <a:srgbClr val="000000"/>
                </a:solidFill>
                <a:effectLst/>
                <a:uLnTx/>
                <a:uFillTx/>
              </a:endParaRPr>
            </a:p>
          </p:txBody>
        </p:sp>
        <p:sp>
          <p:nvSpPr>
            <p:cNvPr id="528" name="Oval 527"/>
            <p:cNvSpPr/>
            <p:nvPr/>
          </p:nvSpPr>
          <p:spPr>
            <a:xfrm>
              <a:off x="665675" y="5967303"/>
              <a:ext cx="152400" cy="152399"/>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Verdana"/>
                  <a:cs typeface="+mn-cs"/>
                </a:rPr>
                <a:t>1</a:t>
              </a: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529" name="TextBox 528"/>
            <p:cNvSpPr txBox="1"/>
            <p:nvPr/>
          </p:nvSpPr>
          <p:spPr>
            <a:xfrm>
              <a:off x="827584" y="5943595"/>
              <a:ext cx="1616159" cy="276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Service EndPoint</a:t>
              </a:r>
              <a:endParaRPr kumimoji="0" lang="en-US" sz="1200" b="0" i="0" u="none" strike="noStrike" kern="0" cap="none" spc="0" normalizeH="0" baseline="0" noProof="0" smtClean="0">
                <a:ln>
                  <a:noFill/>
                </a:ln>
                <a:solidFill>
                  <a:srgbClr val="000000"/>
                </a:solidFill>
                <a:effectLst/>
                <a:uLnTx/>
                <a:uFillTx/>
              </a:endParaRPr>
            </a:p>
          </p:txBody>
        </p:sp>
        <p:sp>
          <p:nvSpPr>
            <p:cNvPr id="530" name="Oval 529"/>
            <p:cNvSpPr/>
            <p:nvPr/>
          </p:nvSpPr>
          <p:spPr>
            <a:xfrm>
              <a:off x="665675" y="5542101"/>
              <a:ext cx="152400" cy="152399"/>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Verdana"/>
                <a:cs typeface="+mn-cs"/>
              </a:endParaRPr>
            </a:p>
          </p:txBody>
        </p:sp>
        <p:sp>
          <p:nvSpPr>
            <p:cNvPr id="531" name="TextBox 530"/>
            <p:cNvSpPr txBox="1"/>
            <p:nvPr/>
          </p:nvSpPr>
          <p:spPr>
            <a:xfrm>
              <a:off x="827584" y="5514199"/>
              <a:ext cx="2548297" cy="27699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Node Edge Point (Network Edge)</a:t>
              </a:r>
              <a:endParaRPr kumimoji="0" lang="en-US" sz="1200" b="0" i="0" u="none" strike="noStrike" kern="0" cap="none" spc="0" normalizeH="0" baseline="0" noProof="0" smtClean="0">
                <a:ln>
                  <a:noFill/>
                </a:ln>
                <a:solidFill>
                  <a:srgbClr val="000000"/>
                </a:solidFill>
                <a:effectLst/>
                <a:uLnTx/>
                <a:uFillTx/>
              </a:endParaRPr>
            </a:p>
          </p:txBody>
        </p:sp>
      </p:grpSp>
      <p:sp>
        <p:nvSpPr>
          <p:cNvPr id="532" name="Rounded Rectangle 531"/>
          <p:cNvSpPr/>
          <p:nvPr/>
        </p:nvSpPr>
        <p:spPr>
          <a:xfrm>
            <a:off x="1086561" y="3197364"/>
            <a:ext cx="2021586" cy="457200"/>
          </a:xfrm>
          <a:prstGeom prst="roundRect">
            <a:avLst/>
          </a:prstGeom>
          <a:solidFill>
            <a:srgbClr val="0033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141313"/>
              </a:solidFill>
              <a:effectLst/>
              <a:uLnTx/>
              <a:uFillTx/>
              <a:latin typeface="Arial"/>
              <a:ea typeface="+mn-ea"/>
              <a:cs typeface="+mn-cs"/>
            </a:endParaRPr>
          </a:p>
        </p:txBody>
      </p:sp>
      <p:sp>
        <p:nvSpPr>
          <p:cNvPr id="533" name="Rounded Rectangle 532"/>
          <p:cNvSpPr/>
          <p:nvPr/>
        </p:nvSpPr>
        <p:spPr>
          <a:xfrm>
            <a:off x="3465525" y="3197364"/>
            <a:ext cx="2021586" cy="457200"/>
          </a:xfrm>
          <a:prstGeom prst="roundRect">
            <a:avLst/>
          </a:prstGeom>
          <a:solidFill>
            <a:srgbClr val="0033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141313"/>
              </a:solidFill>
              <a:effectLst/>
              <a:uLnTx/>
              <a:uFillTx/>
              <a:latin typeface="Arial"/>
              <a:ea typeface="+mn-ea"/>
              <a:cs typeface="+mn-cs"/>
            </a:endParaRPr>
          </a:p>
        </p:txBody>
      </p:sp>
      <p:sp>
        <p:nvSpPr>
          <p:cNvPr id="534" name="Rounded Rectangle 533"/>
          <p:cNvSpPr/>
          <p:nvPr/>
        </p:nvSpPr>
        <p:spPr>
          <a:xfrm>
            <a:off x="5926525" y="3197364"/>
            <a:ext cx="2021586" cy="457200"/>
          </a:xfrm>
          <a:prstGeom prst="roundRect">
            <a:avLst/>
          </a:prstGeom>
          <a:solidFill>
            <a:srgbClr val="0033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141313"/>
              </a:solidFill>
              <a:effectLst/>
              <a:uLnTx/>
              <a:uFillTx/>
              <a:latin typeface="Arial"/>
              <a:ea typeface="+mn-ea"/>
              <a:cs typeface="+mn-cs"/>
            </a:endParaRPr>
          </a:p>
        </p:txBody>
      </p:sp>
      <p:sp>
        <p:nvSpPr>
          <p:cNvPr id="535" name="Rounded Rectangle 534"/>
          <p:cNvSpPr/>
          <p:nvPr/>
        </p:nvSpPr>
        <p:spPr>
          <a:xfrm>
            <a:off x="3277311" y="2059537"/>
            <a:ext cx="2269238" cy="438150"/>
          </a:xfrm>
          <a:prstGeom prst="roundRect">
            <a:avLst/>
          </a:prstGeom>
          <a:solidFill>
            <a:srgbClr val="0033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141313"/>
              </a:solidFill>
              <a:effectLst/>
              <a:uLnTx/>
              <a:uFillTx/>
              <a:latin typeface="Arial"/>
              <a:ea typeface="+mn-ea"/>
              <a:cs typeface="+mn-cs"/>
            </a:endParaRPr>
          </a:p>
        </p:txBody>
      </p:sp>
      <p:sp>
        <p:nvSpPr>
          <p:cNvPr id="536" name="Rectangle 535"/>
          <p:cNvSpPr/>
          <p:nvPr/>
        </p:nvSpPr>
        <p:spPr>
          <a:xfrm>
            <a:off x="1499074" y="2830264"/>
            <a:ext cx="968918" cy="519500"/>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TAPI Context-1</a:t>
            </a: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537" name="Rectangle 536"/>
          <p:cNvSpPr/>
          <p:nvPr/>
        </p:nvSpPr>
        <p:spPr>
          <a:xfrm>
            <a:off x="4650572" y="1784110"/>
            <a:ext cx="815822" cy="408777"/>
          </a:xfrm>
          <a:prstGeom prst="rect">
            <a:avLst/>
          </a:prstGeom>
          <a:solidFill>
            <a:srgbClr val="A42723">
              <a:lumMod val="60000"/>
              <a:lumOff val="4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TAPI Context-R</a:t>
            </a: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538" name="Rectangle 537"/>
          <p:cNvSpPr/>
          <p:nvPr/>
        </p:nvSpPr>
        <p:spPr>
          <a:xfrm>
            <a:off x="3327874" y="1784110"/>
            <a:ext cx="815822" cy="408777"/>
          </a:xfrm>
          <a:prstGeom prst="rect">
            <a:avLst/>
          </a:prstGeom>
          <a:solidFill>
            <a:srgbClr val="5FEBB7"/>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TAPI Context-G</a:t>
            </a: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539" name="TextBox 538"/>
          <p:cNvSpPr txBox="1"/>
          <p:nvPr/>
        </p:nvSpPr>
        <p:spPr>
          <a:xfrm>
            <a:off x="1270474" y="3377565"/>
            <a:ext cx="170656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chemeClr val="bg1"/>
                </a:solidFill>
                <a:effectLst/>
                <a:uLnTx/>
                <a:uFillTx/>
              </a:rPr>
              <a:t>Domain-1 Controller</a:t>
            </a:r>
            <a:endParaRPr kumimoji="0" lang="en-US" sz="1200" b="0" i="0" u="none" strike="noStrike" kern="0" cap="none" spc="0" normalizeH="0" baseline="0" noProof="0">
              <a:ln>
                <a:noFill/>
              </a:ln>
              <a:solidFill>
                <a:schemeClr val="bg1"/>
              </a:solidFill>
              <a:effectLst/>
              <a:uLnTx/>
              <a:uFillTx/>
            </a:endParaRPr>
          </a:p>
        </p:txBody>
      </p:sp>
      <p:sp>
        <p:nvSpPr>
          <p:cNvPr id="540" name="TextBox 539"/>
          <p:cNvSpPr txBox="1"/>
          <p:nvPr/>
        </p:nvSpPr>
        <p:spPr>
          <a:xfrm>
            <a:off x="3678708" y="3377565"/>
            <a:ext cx="170656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chemeClr val="bg1"/>
                </a:solidFill>
                <a:effectLst/>
                <a:uLnTx/>
                <a:uFillTx/>
              </a:rPr>
              <a:t>Domain-2 Controller</a:t>
            </a:r>
            <a:endParaRPr kumimoji="0" lang="en-US" sz="1200" b="0" i="0" u="none" strike="noStrike" kern="0" cap="none" spc="0" normalizeH="0" baseline="0" noProof="0">
              <a:ln>
                <a:noFill/>
              </a:ln>
              <a:solidFill>
                <a:schemeClr val="bg1"/>
              </a:solidFill>
              <a:effectLst/>
              <a:uLnTx/>
              <a:uFillTx/>
            </a:endParaRPr>
          </a:p>
        </p:txBody>
      </p:sp>
      <p:sp>
        <p:nvSpPr>
          <p:cNvPr id="541" name="TextBox 540"/>
          <p:cNvSpPr txBox="1"/>
          <p:nvPr/>
        </p:nvSpPr>
        <p:spPr>
          <a:xfrm>
            <a:off x="6117108" y="3391465"/>
            <a:ext cx="170656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chemeClr val="bg1"/>
                </a:solidFill>
                <a:effectLst/>
                <a:uLnTx/>
                <a:uFillTx/>
              </a:rPr>
              <a:t>Domain-3 Controller</a:t>
            </a:r>
            <a:endParaRPr kumimoji="0" lang="en-US" sz="1200" b="0" i="0" u="none" strike="noStrike" kern="0" cap="none" spc="0" normalizeH="0" baseline="0" noProof="0">
              <a:ln>
                <a:noFill/>
              </a:ln>
              <a:solidFill>
                <a:schemeClr val="bg1"/>
              </a:solidFill>
              <a:effectLst/>
              <a:uLnTx/>
              <a:uFillTx/>
            </a:endParaRPr>
          </a:p>
        </p:txBody>
      </p:sp>
      <p:sp>
        <p:nvSpPr>
          <p:cNvPr id="542" name="TextBox 541"/>
          <p:cNvSpPr txBox="1"/>
          <p:nvPr/>
        </p:nvSpPr>
        <p:spPr>
          <a:xfrm>
            <a:off x="3456810" y="2220688"/>
            <a:ext cx="192846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chemeClr val="bg1"/>
                </a:solidFill>
                <a:effectLst/>
                <a:uLnTx/>
                <a:uFillTx/>
              </a:rPr>
              <a:t>Multi-Domain Controller</a:t>
            </a:r>
            <a:endParaRPr kumimoji="0" lang="en-US" sz="1200" b="0" i="0" u="none" strike="noStrike" kern="0" cap="none" spc="0" normalizeH="0" baseline="0" noProof="0">
              <a:ln>
                <a:noFill/>
              </a:ln>
              <a:solidFill>
                <a:schemeClr val="bg1"/>
              </a:solidFill>
              <a:effectLst/>
              <a:uLnTx/>
              <a:uFillTx/>
            </a:endParaRPr>
          </a:p>
        </p:txBody>
      </p:sp>
      <p:sp>
        <p:nvSpPr>
          <p:cNvPr id="543" name="Oval 542"/>
          <p:cNvSpPr/>
          <p:nvPr/>
        </p:nvSpPr>
        <p:spPr>
          <a:xfrm>
            <a:off x="1346674" y="28302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4" name="Oval 543"/>
          <p:cNvSpPr/>
          <p:nvPr/>
        </p:nvSpPr>
        <p:spPr>
          <a:xfrm>
            <a:off x="1346674" y="30588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2</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5" name="Oval 544"/>
          <p:cNvSpPr/>
          <p:nvPr/>
        </p:nvSpPr>
        <p:spPr>
          <a:xfrm>
            <a:off x="2309658" y="28302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5</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6" name="Oval 545"/>
          <p:cNvSpPr/>
          <p:nvPr/>
        </p:nvSpPr>
        <p:spPr>
          <a:xfrm>
            <a:off x="2315592" y="30588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6</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7" name="Rectangle 546"/>
          <p:cNvSpPr/>
          <p:nvPr/>
        </p:nvSpPr>
        <p:spPr>
          <a:xfrm>
            <a:off x="3899373" y="2830264"/>
            <a:ext cx="968918" cy="561201"/>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TAPI Context-2</a:t>
            </a: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548" name="Oval 547"/>
          <p:cNvSpPr/>
          <p:nvPr/>
        </p:nvSpPr>
        <p:spPr>
          <a:xfrm>
            <a:off x="3746973" y="28302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5.D2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49" name="Oval 548"/>
          <p:cNvSpPr/>
          <p:nvPr/>
        </p:nvSpPr>
        <p:spPr>
          <a:xfrm>
            <a:off x="3746973" y="30588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6.D2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50" name="Oval 549"/>
          <p:cNvSpPr/>
          <p:nvPr/>
        </p:nvSpPr>
        <p:spPr>
          <a:xfrm>
            <a:off x="4709957" y="28302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7</a:t>
            </a:r>
            <a:r>
              <a:rPr kumimoji="0" lang="en-US" sz="600" b="1" i="0" u="none" strike="noStrike" kern="1200" cap="none" spc="0" normalizeH="0" baseline="0" noProof="0" smtClean="0">
                <a:ln>
                  <a:noFill/>
                </a:ln>
                <a:solidFill>
                  <a:srgbClr val="000000"/>
                </a:solidFill>
                <a:effectLst/>
                <a:uLnTx/>
                <a:uFillTx/>
                <a:latin typeface="Arial"/>
                <a:ea typeface="+mn-ea"/>
                <a:cs typeface="+mn-cs"/>
              </a:rPr>
              <a:t>.D2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51" name="Oval 550"/>
          <p:cNvSpPr/>
          <p:nvPr/>
        </p:nvSpPr>
        <p:spPr>
          <a:xfrm>
            <a:off x="4715891" y="30588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52" name="Rectangle 551"/>
          <p:cNvSpPr/>
          <p:nvPr/>
        </p:nvSpPr>
        <p:spPr>
          <a:xfrm>
            <a:off x="6442898" y="2830264"/>
            <a:ext cx="968918" cy="547301"/>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TAPI Context-3</a:t>
            </a: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553" name="Oval 552"/>
          <p:cNvSpPr/>
          <p:nvPr/>
        </p:nvSpPr>
        <p:spPr>
          <a:xfrm>
            <a:off x="6290498" y="28302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7</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54" name="Oval 553"/>
          <p:cNvSpPr/>
          <p:nvPr/>
        </p:nvSpPr>
        <p:spPr>
          <a:xfrm>
            <a:off x="6290498" y="30588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55" name="Oval 554"/>
          <p:cNvSpPr/>
          <p:nvPr/>
        </p:nvSpPr>
        <p:spPr>
          <a:xfrm>
            <a:off x="7253482" y="28302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56" name="Oval 555"/>
          <p:cNvSpPr/>
          <p:nvPr/>
        </p:nvSpPr>
        <p:spPr>
          <a:xfrm>
            <a:off x="7259416" y="30588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12.D3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59" name="Oval 558"/>
          <p:cNvSpPr/>
          <p:nvPr/>
        </p:nvSpPr>
        <p:spPr>
          <a:xfrm>
            <a:off x="3175474" y="178411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60" name="Oval 559"/>
          <p:cNvSpPr/>
          <p:nvPr/>
        </p:nvSpPr>
        <p:spPr>
          <a:xfrm>
            <a:off x="4013674" y="178411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10.G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61" name="Oval 560"/>
          <p:cNvSpPr/>
          <p:nvPr/>
        </p:nvSpPr>
        <p:spPr>
          <a:xfrm>
            <a:off x="4470157" y="178411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2</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64" name="Oval 563"/>
          <p:cNvSpPr/>
          <p:nvPr/>
        </p:nvSpPr>
        <p:spPr>
          <a:xfrm>
            <a:off x="5309074" y="178411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9.R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65" name="Oval 564"/>
          <p:cNvSpPr/>
          <p:nvPr/>
        </p:nvSpPr>
        <p:spPr>
          <a:xfrm>
            <a:off x="1604750" y="32735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3</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66" name="Oval 565"/>
          <p:cNvSpPr/>
          <p:nvPr/>
        </p:nvSpPr>
        <p:spPr>
          <a:xfrm>
            <a:off x="2056578" y="32735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4</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67" name="Oval 566"/>
          <p:cNvSpPr/>
          <p:nvPr/>
        </p:nvSpPr>
        <p:spPr>
          <a:xfrm>
            <a:off x="6528274" y="33013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68" name="Oval 567"/>
          <p:cNvSpPr/>
          <p:nvPr/>
        </p:nvSpPr>
        <p:spPr>
          <a:xfrm>
            <a:off x="6998970" y="330136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10</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69" name="Oval 568"/>
          <p:cNvSpPr/>
          <p:nvPr/>
        </p:nvSpPr>
        <p:spPr>
          <a:xfrm>
            <a:off x="3175474" y="2040487"/>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3</a:t>
            </a:r>
            <a:r>
              <a:rPr kumimoji="0" lang="en-US" sz="600" b="1" i="0" u="none" strike="noStrike" kern="1200" cap="none" spc="0" normalizeH="0" baseline="0" noProof="0" smtClean="0">
                <a:ln>
                  <a:noFill/>
                </a:ln>
                <a:solidFill>
                  <a:srgbClr val="000000"/>
                </a:solidFill>
                <a:effectLst/>
                <a:uLnTx/>
                <a:uFillTx/>
                <a:latin typeface="Arial"/>
                <a:ea typeface="+mn-ea"/>
                <a:cs typeface="+mn-cs"/>
              </a:rPr>
              <a:t>.G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70" name="Oval 569"/>
          <p:cNvSpPr/>
          <p:nvPr/>
        </p:nvSpPr>
        <p:spPr>
          <a:xfrm>
            <a:off x="4027044" y="2040487"/>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71" name="Oval 570"/>
          <p:cNvSpPr/>
          <p:nvPr/>
        </p:nvSpPr>
        <p:spPr>
          <a:xfrm>
            <a:off x="4470874" y="202001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4.</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72" name="Oval 571"/>
          <p:cNvSpPr/>
          <p:nvPr/>
        </p:nvSpPr>
        <p:spPr>
          <a:xfrm>
            <a:off x="5309791" y="202001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12.</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573" name="Straight Connector 572"/>
          <p:cNvCxnSpPr/>
          <p:nvPr/>
        </p:nvCxnSpPr>
        <p:spPr>
          <a:xfrm>
            <a:off x="3308824" y="4051866"/>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cxnSp>
        <p:nvCxnSpPr>
          <p:cNvPr id="574" name="Straight Connector 573"/>
          <p:cNvCxnSpPr/>
          <p:nvPr/>
        </p:nvCxnSpPr>
        <p:spPr>
          <a:xfrm>
            <a:off x="5676385" y="4111570"/>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cxnSp>
        <p:nvCxnSpPr>
          <p:cNvPr id="575" name="Straight Connector 574"/>
          <p:cNvCxnSpPr>
            <a:endCxn id="601" idx="3"/>
          </p:cNvCxnSpPr>
          <p:nvPr/>
        </p:nvCxnSpPr>
        <p:spPr>
          <a:xfrm flipH="1">
            <a:off x="1675766" y="5236334"/>
            <a:ext cx="1010488" cy="0"/>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576" name="Oval 575"/>
          <p:cNvSpPr/>
          <p:nvPr/>
        </p:nvSpPr>
        <p:spPr>
          <a:xfrm>
            <a:off x="1039586" y="3897535"/>
            <a:ext cx="2193038" cy="1264598"/>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77" name="Rectangle 576"/>
          <p:cNvSpPr/>
          <p:nvPr/>
        </p:nvSpPr>
        <p:spPr>
          <a:xfrm>
            <a:off x="2595408" y="4366827"/>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D1-3</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578" name="Rectangle 577"/>
          <p:cNvSpPr/>
          <p:nvPr/>
        </p:nvSpPr>
        <p:spPr>
          <a:xfrm>
            <a:off x="1160838" y="4321277"/>
            <a:ext cx="455838"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D1-1</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579" name="Rectangle 578"/>
          <p:cNvSpPr/>
          <p:nvPr/>
        </p:nvSpPr>
        <p:spPr>
          <a:xfrm>
            <a:off x="1894732" y="4672898"/>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D1-2</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580" name="Rectangle 579"/>
          <p:cNvSpPr/>
          <p:nvPr/>
        </p:nvSpPr>
        <p:spPr>
          <a:xfrm>
            <a:off x="1894732" y="4019132"/>
            <a:ext cx="451266" cy="331137"/>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D1-4</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581" name="Straight Connector 580"/>
          <p:cNvCxnSpPr>
            <a:stCxn id="603" idx="6"/>
            <a:endCxn id="693" idx="3"/>
          </p:cNvCxnSpPr>
          <p:nvPr/>
        </p:nvCxnSpPr>
        <p:spPr>
          <a:xfrm flipV="1">
            <a:off x="1681008" y="4270556"/>
            <a:ext cx="164038" cy="126556"/>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582" name="Straight Connector 581"/>
          <p:cNvCxnSpPr>
            <a:stCxn id="690" idx="4"/>
            <a:endCxn id="605" idx="0"/>
          </p:cNvCxnSpPr>
          <p:nvPr/>
        </p:nvCxnSpPr>
        <p:spPr>
          <a:xfrm>
            <a:off x="2128758" y="4392341"/>
            <a:ext cx="0" cy="192494"/>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583" name="Straight Connector 582"/>
          <p:cNvCxnSpPr>
            <a:stCxn id="608" idx="3"/>
            <a:endCxn id="606" idx="6"/>
          </p:cNvCxnSpPr>
          <p:nvPr/>
        </p:nvCxnSpPr>
        <p:spPr>
          <a:xfrm flipH="1">
            <a:off x="2421960" y="4712721"/>
            <a:ext cx="129696" cy="8941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584" name="Straight Connector 583"/>
          <p:cNvCxnSpPr>
            <a:stCxn id="694" idx="5"/>
            <a:endCxn id="607" idx="2"/>
          </p:cNvCxnSpPr>
          <p:nvPr/>
        </p:nvCxnSpPr>
        <p:spPr>
          <a:xfrm>
            <a:off x="2382940" y="4293163"/>
            <a:ext cx="162782" cy="16884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585" name="Rectangle 584"/>
          <p:cNvSpPr/>
          <p:nvPr/>
        </p:nvSpPr>
        <p:spPr>
          <a:xfrm>
            <a:off x="279874" y="4590633"/>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R-1</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586" name="Straight Connector 585"/>
          <p:cNvCxnSpPr>
            <a:stCxn id="594" idx="6"/>
            <a:endCxn id="595" idx="2"/>
          </p:cNvCxnSpPr>
          <p:nvPr/>
        </p:nvCxnSpPr>
        <p:spPr>
          <a:xfrm flipV="1">
            <a:off x="807021" y="4638732"/>
            <a:ext cx="274290" cy="15427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587" name="Rectangle 586"/>
          <p:cNvSpPr/>
          <p:nvPr/>
        </p:nvSpPr>
        <p:spPr>
          <a:xfrm>
            <a:off x="2186788" y="5469487"/>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588" name="Straight Connector 587"/>
          <p:cNvCxnSpPr>
            <a:stCxn id="615" idx="0"/>
            <a:endCxn id="612" idx="0"/>
          </p:cNvCxnSpPr>
          <p:nvPr/>
        </p:nvCxnSpPr>
        <p:spPr>
          <a:xfrm flipH="1" flipV="1">
            <a:off x="2262988" y="4971633"/>
            <a:ext cx="169743" cy="437402"/>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589" name="TextBox 588"/>
          <p:cNvSpPr txBox="1"/>
          <p:nvPr/>
        </p:nvSpPr>
        <p:spPr>
          <a:xfrm>
            <a:off x="1540476" y="457518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590" name="Rectangle 589"/>
          <p:cNvSpPr/>
          <p:nvPr/>
        </p:nvSpPr>
        <p:spPr>
          <a:xfrm>
            <a:off x="279874" y="4159770"/>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G-1</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591" name="Rectangle 590"/>
          <p:cNvSpPr/>
          <p:nvPr/>
        </p:nvSpPr>
        <p:spPr>
          <a:xfrm>
            <a:off x="1653388" y="5469487"/>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592" name="Straight Connector 591"/>
          <p:cNvCxnSpPr>
            <a:stCxn id="613" idx="0"/>
            <a:endCxn id="614" idx="0"/>
          </p:cNvCxnSpPr>
          <p:nvPr/>
        </p:nvCxnSpPr>
        <p:spPr>
          <a:xfrm flipH="1">
            <a:off x="1861501" y="4982824"/>
            <a:ext cx="172888" cy="41866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593" name="Straight Connector 592"/>
          <p:cNvCxnSpPr>
            <a:stCxn id="609" idx="2"/>
            <a:endCxn id="602" idx="6"/>
          </p:cNvCxnSpPr>
          <p:nvPr/>
        </p:nvCxnSpPr>
        <p:spPr>
          <a:xfrm flipH="1" flipV="1">
            <a:off x="807021" y="4350272"/>
            <a:ext cx="274292" cy="3081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
        <p:nvSpPr>
          <p:cNvPr id="594" name="TextBox 593"/>
          <p:cNvSpPr txBox="1"/>
          <p:nvPr/>
        </p:nvSpPr>
        <p:spPr>
          <a:xfrm>
            <a:off x="667127" y="4724988"/>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595" name="TextBox 594"/>
          <p:cNvSpPr txBox="1"/>
          <p:nvPr/>
        </p:nvSpPr>
        <p:spPr>
          <a:xfrm>
            <a:off x="1081311" y="457518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596" name="Oval 595"/>
          <p:cNvSpPr/>
          <p:nvPr/>
        </p:nvSpPr>
        <p:spPr>
          <a:xfrm>
            <a:off x="1861501" y="516468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97" name="Oval 596"/>
          <p:cNvSpPr/>
          <p:nvPr/>
        </p:nvSpPr>
        <p:spPr>
          <a:xfrm>
            <a:off x="2286584" y="516468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4</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598" name="Straight Connector 597"/>
          <p:cNvCxnSpPr>
            <a:stCxn id="599" idx="2"/>
          </p:cNvCxnSpPr>
          <p:nvPr/>
        </p:nvCxnSpPr>
        <p:spPr>
          <a:xfrm>
            <a:off x="978471" y="4019133"/>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599" name="TextBox 598"/>
          <p:cNvSpPr txBox="1"/>
          <p:nvPr/>
        </p:nvSpPr>
        <p:spPr>
          <a:xfrm>
            <a:off x="705518" y="3772912"/>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600" name="TextBox 599"/>
          <p:cNvSpPr txBox="1"/>
          <p:nvPr/>
        </p:nvSpPr>
        <p:spPr>
          <a:xfrm>
            <a:off x="2995487" y="3809583"/>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NNI</a:t>
            </a:r>
            <a:endParaRPr kumimoji="0" lang="en-US" sz="1000" b="1" i="0" u="none" strike="noStrike" kern="0" cap="none" spc="0" normalizeH="0" baseline="0" noProof="0" smtClean="0">
              <a:ln>
                <a:noFill/>
              </a:ln>
              <a:solidFill>
                <a:srgbClr val="00B0F0"/>
              </a:solidFill>
              <a:effectLst/>
              <a:uLnTx/>
              <a:uFillTx/>
            </a:endParaRPr>
          </a:p>
        </p:txBody>
      </p:sp>
      <p:sp>
        <p:nvSpPr>
          <p:cNvPr id="601" name="TextBox 600"/>
          <p:cNvSpPr txBox="1"/>
          <p:nvPr/>
        </p:nvSpPr>
        <p:spPr>
          <a:xfrm>
            <a:off x="1129860" y="5113223"/>
            <a:ext cx="545906" cy="246221"/>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602" name="TextBox 601"/>
          <p:cNvSpPr txBox="1"/>
          <p:nvPr/>
        </p:nvSpPr>
        <p:spPr>
          <a:xfrm>
            <a:off x="667127" y="4282270"/>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03" name="TextBox 602"/>
          <p:cNvSpPr txBox="1"/>
          <p:nvPr/>
        </p:nvSpPr>
        <p:spPr>
          <a:xfrm>
            <a:off x="1540476" y="433221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04" name="TextBox 603"/>
          <p:cNvSpPr txBox="1"/>
          <p:nvPr/>
        </p:nvSpPr>
        <p:spPr>
          <a:xfrm>
            <a:off x="1824466" y="469360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05" name="TextBox 604"/>
          <p:cNvSpPr txBox="1"/>
          <p:nvPr/>
        </p:nvSpPr>
        <p:spPr>
          <a:xfrm>
            <a:off x="2058492" y="458483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06" name="TextBox 605"/>
          <p:cNvSpPr txBox="1"/>
          <p:nvPr/>
        </p:nvSpPr>
        <p:spPr>
          <a:xfrm>
            <a:off x="2281428" y="473723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07" name="TextBox 606"/>
          <p:cNvSpPr txBox="1"/>
          <p:nvPr/>
        </p:nvSpPr>
        <p:spPr>
          <a:xfrm>
            <a:off x="2545722" y="439711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08" name="TextBox 607"/>
          <p:cNvSpPr txBox="1"/>
          <p:nvPr/>
        </p:nvSpPr>
        <p:spPr>
          <a:xfrm>
            <a:off x="2531076" y="460193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09" name="TextBox 608"/>
          <p:cNvSpPr txBox="1"/>
          <p:nvPr/>
        </p:nvSpPr>
        <p:spPr>
          <a:xfrm>
            <a:off x="1081313" y="431753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10" name="TextBox 609"/>
          <p:cNvSpPr txBox="1"/>
          <p:nvPr/>
        </p:nvSpPr>
        <p:spPr>
          <a:xfrm>
            <a:off x="2987260" y="438108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11" name="TextBox 610"/>
          <p:cNvSpPr txBox="1"/>
          <p:nvPr/>
        </p:nvSpPr>
        <p:spPr>
          <a:xfrm>
            <a:off x="2987260" y="462376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12" name="TextBox 611"/>
          <p:cNvSpPr txBox="1"/>
          <p:nvPr/>
        </p:nvSpPr>
        <p:spPr>
          <a:xfrm>
            <a:off x="2186788" y="497163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13" name="TextBox 612"/>
          <p:cNvSpPr txBox="1"/>
          <p:nvPr/>
        </p:nvSpPr>
        <p:spPr>
          <a:xfrm>
            <a:off x="1958189" y="4982824"/>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14" name="TextBox 613"/>
          <p:cNvSpPr txBox="1"/>
          <p:nvPr/>
        </p:nvSpPr>
        <p:spPr>
          <a:xfrm>
            <a:off x="1791554" y="5401485"/>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15" name="TextBox 614"/>
          <p:cNvSpPr txBox="1"/>
          <p:nvPr/>
        </p:nvSpPr>
        <p:spPr>
          <a:xfrm>
            <a:off x="2362784" y="5409035"/>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16" name="TextBox 615"/>
          <p:cNvSpPr txBox="1"/>
          <p:nvPr/>
        </p:nvSpPr>
        <p:spPr>
          <a:xfrm>
            <a:off x="5422482" y="3868162"/>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NNI</a:t>
            </a:r>
            <a:endParaRPr kumimoji="0" lang="en-US" sz="1000" b="1" i="0" u="none" strike="noStrike" kern="0" cap="none" spc="0" normalizeH="0" baseline="0" noProof="0" smtClean="0">
              <a:ln>
                <a:noFill/>
              </a:ln>
              <a:solidFill>
                <a:srgbClr val="00B0F0"/>
              </a:solidFill>
              <a:effectLst/>
              <a:uLnTx/>
              <a:uFillTx/>
            </a:endParaRPr>
          </a:p>
        </p:txBody>
      </p:sp>
      <p:sp>
        <p:nvSpPr>
          <p:cNvPr id="617" name="Oval 616"/>
          <p:cNvSpPr/>
          <p:nvPr/>
        </p:nvSpPr>
        <p:spPr>
          <a:xfrm>
            <a:off x="3406572" y="3914775"/>
            <a:ext cx="2193038" cy="1267152"/>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618" name="Rectangle 617"/>
          <p:cNvSpPr/>
          <p:nvPr/>
        </p:nvSpPr>
        <p:spPr>
          <a:xfrm>
            <a:off x="4890734" y="4249206"/>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1000" kern="0" smtClean="0">
                <a:solidFill>
                  <a:srgbClr val="000000"/>
                </a:solidFill>
                <a:latin typeface="Arial"/>
              </a:rPr>
              <a:t>D</a:t>
            </a:r>
            <a:r>
              <a:rPr kumimoji="0" lang="it-IT" sz="1000" b="0" i="0" u="none" strike="noStrike" kern="0" cap="none" spc="0" normalizeH="0" baseline="0" noProof="0" smtClean="0">
                <a:ln>
                  <a:noFill/>
                </a:ln>
                <a:solidFill>
                  <a:srgbClr val="000000"/>
                </a:solidFill>
                <a:effectLst/>
                <a:uLnTx/>
                <a:uFillTx/>
                <a:latin typeface="Arial"/>
                <a:ea typeface="+mn-ea"/>
                <a:cs typeface="+mn-cs"/>
              </a:rPr>
              <a:t>2-3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619" name="Rectangle 618"/>
          <p:cNvSpPr/>
          <p:nvPr/>
        </p:nvSpPr>
        <p:spPr>
          <a:xfrm>
            <a:off x="3620920" y="4246506"/>
            <a:ext cx="455838"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900" kern="0" smtClean="0">
                <a:solidFill>
                  <a:srgbClr val="000000"/>
                </a:solidFill>
                <a:latin typeface="Arial"/>
              </a:rPr>
              <a:t>D</a:t>
            </a:r>
            <a:r>
              <a:rPr kumimoji="0" lang="it-IT" sz="900" b="0" i="0" u="none" strike="noStrike" kern="0" cap="none" spc="0" normalizeH="0" baseline="0" noProof="0" smtClean="0">
                <a:ln>
                  <a:noFill/>
                </a:ln>
                <a:solidFill>
                  <a:srgbClr val="000000"/>
                </a:solidFill>
                <a:effectLst/>
                <a:uLnTx/>
                <a:uFillTx/>
                <a:latin typeface="Arial"/>
                <a:ea typeface="+mn-ea"/>
                <a:cs typeface="+mn-cs"/>
              </a:rPr>
              <a:t>2-1</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620" name="Rectangle 619"/>
          <p:cNvSpPr/>
          <p:nvPr/>
        </p:nvSpPr>
        <p:spPr>
          <a:xfrm>
            <a:off x="4243088" y="4687312"/>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1000" kern="0" smtClean="0">
                <a:solidFill>
                  <a:srgbClr val="000000"/>
                </a:solidFill>
                <a:latin typeface="Arial"/>
              </a:rPr>
              <a:t>D</a:t>
            </a:r>
            <a:r>
              <a:rPr kumimoji="0" lang="it-IT" sz="1000" b="0" i="0" u="none" strike="noStrike" kern="0" cap="none" spc="0" normalizeH="0" baseline="0" noProof="0" smtClean="0">
                <a:ln>
                  <a:noFill/>
                </a:ln>
                <a:solidFill>
                  <a:srgbClr val="000000"/>
                </a:solidFill>
                <a:effectLst/>
                <a:uLnTx/>
                <a:uFillTx/>
                <a:latin typeface="Arial"/>
                <a:ea typeface="+mn-ea"/>
                <a:cs typeface="+mn-cs"/>
              </a:rPr>
              <a:t>2-2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621" name="Straight Connector 620"/>
          <p:cNvCxnSpPr>
            <a:stCxn id="626" idx="6"/>
            <a:endCxn id="629" idx="2"/>
          </p:cNvCxnSpPr>
          <p:nvPr/>
        </p:nvCxnSpPr>
        <p:spPr>
          <a:xfrm>
            <a:off x="4147024" y="4335453"/>
            <a:ext cx="693709" cy="0"/>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622" name="Straight Connector 621"/>
          <p:cNvCxnSpPr>
            <a:stCxn id="624" idx="5"/>
            <a:endCxn id="627" idx="2"/>
          </p:cNvCxnSpPr>
          <p:nvPr/>
        </p:nvCxnSpPr>
        <p:spPr>
          <a:xfrm>
            <a:off x="3985912" y="4673394"/>
            <a:ext cx="207490" cy="74433"/>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623" name="Straight Connector 622"/>
          <p:cNvCxnSpPr>
            <a:stCxn id="630" idx="3"/>
            <a:endCxn id="628" idx="6"/>
          </p:cNvCxnSpPr>
          <p:nvPr/>
        </p:nvCxnSpPr>
        <p:spPr>
          <a:xfrm flipH="1">
            <a:off x="4770955" y="4685971"/>
            <a:ext cx="230890" cy="71328"/>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624" name="TextBox 623"/>
          <p:cNvSpPr txBox="1"/>
          <p:nvPr/>
        </p:nvSpPr>
        <p:spPr>
          <a:xfrm>
            <a:off x="3865960" y="456260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25" name="TextBox 624"/>
          <p:cNvSpPr txBox="1"/>
          <p:nvPr/>
        </p:nvSpPr>
        <p:spPr>
          <a:xfrm>
            <a:off x="3541393" y="437308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26" name="TextBox 625"/>
          <p:cNvSpPr txBox="1"/>
          <p:nvPr/>
        </p:nvSpPr>
        <p:spPr>
          <a:xfrm>
            <a:off x="4006492" y="427055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27" name="TextBox 626"/>
          <p:cNvSpPr txBox="1"/>
          <p:nvPr/>
        </p:nvSpPr>
        <p:spPr>
          <a:xfrm>
            <a:off x="4193402" y="468293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28" name="TextBox 627"/>
          <p:cNvSpPr txBox="1"/>
          <p:nvPr/>
        </p:nvSpPr>
        <p:spPr>
          <a:xfrm>
            <a:off x="4630423" y="469240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29" name="TextBox 628"/>
          <p:cNvSpPr txBox="1"/>
          <p:nvPr/>
        </p:nvSpPr>
        <p:spPr>
          <a:xfrm>
            <a:off x="4840733" y="427055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30" name="TextBox 629"/>
          <p:cNvSpPr txBox="1"/>
          <p:nvPr/>
        </p:nvSpPr>
        <p:spPr>
          <a:xfrm>
            <a:off x="4981265" y="457518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31" name="TextBox 630"/>
          <p:cNvSpPr txBox="1"/>
          <p:nvPr/>
        </p:nvSpPr>
        <p:spPr>
          <a:xfrm>
            <a:off x="4166888" y="491822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32" name="TextBox 631"/>
          <p:cNvSpPr txBox="1"/>
          <p:nvPr/>
        </p:nvSpPr>
        <p:spPr>
          <a:xfrm>
            <a:off x="5282589" y="437308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33" name="TextBox 632"/>
          <p:cNvSpPr txBox="1"/>
          <p:nvPr/>
        </p:nvSpPr>
        <p:spPr>
          <a:xfrm>
            <a:off x="4640874" y="491927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634" name="Straight Connector 633"/>
          <p:cNvCxnSpPr>
            <a:stCxn id="611" idx="6"/>
            <a:endCxn id="631" idx="2"/>
          </p:cNvCxnSpPr>
          <p:nvPr/>
        </p:nvCxnSpPr>
        <p:spPr>
          <a:xfrm>
            <a:off x="3139659" y="4687312"/>
            <a:ext cx="1027229" cy="294457"/>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cxnSp>
        <p:nvCxnSpPr>
          <p:cNvPr id="635" name="Straight Connector 634"/>
          <p:cNvCxnSpPr>
            <a:stCxn id="610" idx="6"/>
            <a:endCxn id="625" idx="2"/>
          </p:cNvCxnSpPr>
          <p:nvPr/>
        </p:nvCxnSpPr>
        <p:spPr>
          <a:xfrm flipV="1">
            <a:off x="3139659" y="4436634"/>
            <a:ext cx="401734" cy="7996"/>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636" name="Oval 635"/>
          <p:cNvSpPr/>
          <p:nvPr/>
        </p:nvSpPr>
        <p:spPr>
          <a:xfrm>
            <a:off x="3232624" y="438251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5</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637" name="Oval 636"/>
          <p:cNvSpPr/>
          <p:nvPr/>
        </p:nvSpPr>
        <p:spPr>
          <a:xfrm>
            <a:off x="3232624" y="4628733"/>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6</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638" name="TextBox 637"/>
          <p:cNvSpPr txBox="1"/>
          <p:nvPr/>
        </p:nvSpPr>
        <p:spPr>
          <a:xfrm>
            <a:off x="1716212" y="3648313"/>
            <a:ext cx="96500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Domain-1</a:t>
            </a:r>
            <a:endParaRPr kumimoji="0" lang="en-US" sz="1200" b="0" i="0" u="none" strike="noStrike" kern="0" cap="none" spc="0" normalizeH="0" baseline="0" noProof="0" smtClean="0">
              <a:ln>
                <a:noFill/>
              </a:ln>
              <a:solidFill>
                <a:srgbClr val="000000"/>
              </a:solidFill>
              <a:effectLst/>
              <a:uLnTx/>
              <a:uFillTx/>
            </a:endParaRPr>
          </a:p>
        </p:txBody>
      </p:sp>
      <p:sp>
        <p:nvSpPr>
          <p:cNvPr id="639" name="Oval 638"/>
          <p:cNvSpPr/>
          <p:nvPr/>
        </p:nvSpPr>
        <p:spPr>
          <a:xfrm>
            <a:off x="889474" y="425592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640" name="Oval 639"/>
          <p:cNvSpPr/>
          <p:nvPr/>
        </p:nvSpPr>
        <p:spPr>
          <a:xfrm>
            <a:off x="889474" y="464973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641" name="Straight Connector 640"/>
          <p:cNvCxnSpPr>
            <a:stCxn id="589" idx="6"/>
            <a:endCxn id="604" idx="2"/>
          </p:cNvCxnSpPr>
          <p:nvPr/>
        </p:nvCxnSpPr>
        <p:spPr>
          <a:xfrm>
            <a:off x="1681008" y="4640083"/>
            <a:ext cx="143458" cy="11841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642" name="Straight Connector 641"/>
          <p:cNvCxnSpPr/>
          <p:nvPr/>
        </p:nvCxnSpPr>
        <p:spPr>
          <a:xfrm>
            <a:off x="6305208" y="5236334"/>
            <a:ext cx="1069578" cy="0"/>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643" name="Oval 642"/>
          <p:cNvSpPr/>
          <p:nvPr/>
        </p:nvSpPr>
        <p:spPr>
          <a:xfrm flipH="1">
            <a:off x="5758838" y="3897535"/>
            <a:ext cx="2193038" cy="1264598"/>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644" name="Rectangle 643"/>
          <p:cNvSpPr/>
          <p:nvPr/>
        </p:nvSpPr>
        <p:spPr>
          <a:xfrm flipH="1">
            <a:off x="5928002" y="4366827"/>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D3-3</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645" name="Rectangle 644"/>
          <p:cNvSpPr/>
          <p:nvPr/>
        </p:nvSpPr>
        <p:spPr>
          <a:xfrm flipH="1">
            <a:off x="7374786" y="4321277"/>
            <a:ext cx="455838"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D3-1</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646" name="Rectangle 645"/>
          <p:cNvSpPr/>
          <p:nvPr/>
        </p:nvSpPr>
        <p:spPr>
          <a:xfrm flipH="1">
            <a:off x="6628678" y="4672898"/>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D3-2</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647" name="Rectangle 646"/>
          <p:cNvSpPr/>
          <p:nvPr/>
        </p:nvSpPr>
        <p:spPr>
          <a:xfrm flipH="1">
            <a:off x="6645464" y="4019132"/>
            <a:ext cx="451266" cy="331137"/>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D3-4</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648" name="Straight Connector 647"/>
          <p:cNvCxnSpPr>
            <a:stCxn id="669" idx="6"/>
            <a:endCxn id="697" idx="3"/>
          </p:cNvCxnSpPr>
          <p:nvPr/>
        </p:nvCxnSpPr>
        <p:spPr>
          <a:xfrm flipH="1" flipV="1">
            <a:off x="7135056" y="4288140"/>
            <a:ext cx="175398" cy="10897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649" name="Straight Connector 648"/>
          <p:cNvCxnSpPr>
            <a:stCxn id="695" idx="4"/>
            <a:endCxn id="671" idx="0"/>
          </p:cNvCxnSpPr>
          <p:nvPr/>
        </p:nvCxnSpPr>
        <p:spPr>
          <a:xfrm>
            <a:off x="6862704" y="4381083"/>
            <a:ext cx="0" cy="20375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650" name="Straight Connector 649"/>
          <p:cNvCxnSpPr>
            <a:stCxn id="674" idx="2"/>
            <a:endCxn id="672" idx="6"/>
          </p:cNvCxnSpPr>
          <p:nvPr/>
        </p:nvCxnSpPr>
        <p:spPr>
          <a:xfrm>
            <a:off x="6460386" y="4666833"/>
            <a:ext cx="109116" cy="13529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651" name="Straight Connector 650"/>
          <p:cNvCxnSpPr>
            <a:stCxn id="696" idx="5"/>
            <a:endCxn id="673" idx="2"/>
          </p:cNvCxnSpPr>
          <p:nvPr/>
        </p:nvCxnSpPr>
        <p:spPr>
          <a:xfrm flipH="1">
            <a:off x="6445740" y="4293163"/>
            <a:ext cx="144342" cy="16884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652" name="Rectangle 651"/>
          <p:cNvSpPr/>
          <p:nvPr/>
        </p:nvSpPr>
        <p:spPr>
          <a:xfrm flipH="1">
            <a:off x="8254388" y="4590633"/>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653" name="Straight Connector 652"/>
          <p:cNvCxnSpPr>
            <a:stCxn id="661" idx="6"/>
            <a:endCxn id="662" idx="2"/>
          </p:cNvCxnSpPr>
          <p:nvPr/>
        </p:nvCxnSpPr>
        <p:spPr>
          <a:xfrm flipH="1" flipV="1">
            <a:off x="7910151" y="4638732"/>
            <a:ext cx="274290" cy="15427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654" name="Rectangle 653"/>
          <p:cNvSpPr/>
          <p:nvPr/>
        </p:nvSpPr>
        <p:spPr>
          <a:xfrm flipH="1">
            <a:off x="6347474" y="5469487"/>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R-4</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655" name="Straight Connector 654"/>
          <p:cNvCxnSpPr>
            <a:stCxn id="681" idx="0"/>
            <a:endCxn id="678" idx="0"/>
          </p:cNvCxnSpPr>
          <p:nvPr/>
        </p:nvCxnSpPr>
        <p:spPr>
          <a:xfrm flipV="1">
            <a:off x="6558731" y="4971633"/>
            <a:ext cx="169743" cy="437402"/>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656" name="TextBox 655"/>
          <p:cNvSpPr txBox="1"/>
          <p:nvPr/>
        </p:nvSpPr>
        <p:spPr>
          <a:xfrm flipH="1">
            <a:off x="7310454" y="457518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57" name="Rectangle 656"/>
          <p:cNvSpPr/>
          <p:nvPr/>
        </p:nvSpPr>
        <p:spPr>
          <a:xfrm flipH="1">
            <a:off x="8254388" y="4159770"/>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658" name="Rectangle 657"/>
          <p:cNvSpPr/>
          <p:nvPr/>
        </p:nvSpPr>
        <p:spPr>
          <a:xfrm flipH="1">
            <a:off x="6880874" y="5469487"/>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G-4</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659" name="Straight Connector 658"/>
          <p:cNvCxnSpPr>
            <a:stCxn id="679" idx="0"/>
            <a:endCxn id="680" idx="0"/>
          </p:cNvCxnSpPr>
          <p:nvPr/>
        </p:nvCxnSpPr>
        <p:spPr>
          <a:xfrm>
            <a:off x="6957073" y="4982824"/>
            <a:ext cx="172888" cy="41866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660" name="Straight Connector 659"/>
          <p:cNvCxnSpPr>
            <a:stCxn id="675" idx="2"/>
            <a:endCxn id="668" idx="6"/>
          </p:cNvCxnSpPr>
          <p:nvPr/>
        </p:nvCxnSpPr>
        <p:spPr>
          <a:xfrm flipV="1">
            <a:off x="7910149" y="4350272"/>
            <a:ext cx="274292" cy="3081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
        <p:nvSpPr>
          <p:cNvPr id="661" name="TextBox 660"/>
          <p:cNvSpPr txBox="1"/>
          <p:nvPr/>
        </p:nvSpPr>
        <p:spPr>
          <a:xfrm flipH="1">
            <a:off x="8184441" y="4724988"/>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62" name="TextBox 661"/>
          <p:cNvSpPr txBox="1"/>
          <p:nvPr/>
        </p:nvSpPr>
        <p:spPr>
          <a:xfrm flipH="1">
            <a:off x="7757752" y="457518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63" name="Oval 662"/>
          <p:cNvSpPr/>
          <p:nvPr/>
        </p:nvSpPr>
        <p:spPr>
          <a:xfrm flipH="1">
            <a:off x="6977561" y="516468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10</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664" name="Oval 663"/>
          <p:cNvSpPr/>
          <p:nvPr/>
        </p:nvSpPr>
        <p:spPr>
          <a:xfrm flipH="1">
            <a:off x="6552478" y="516468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665" name="Straight Connector 664"/>
          <p:cNvCxnSpPr>
            <a:stCxn id="666" idx="2"/>
          </p:cNvCxnSpPr>
          <p:nvPr/>
        </p:nvCxnSpPr>
        <p:spPr>
          <a:xfrm flipH="1">
            <a:off x="8012991" y="4019133"/>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666" name="TextBox 665"/>
          <p:cNvSpPr txBox="1"/>
          <p:nvPr/>
        </p:nvSpPr>
        <p:spPr>
          <a:xfrm flipH="1">
            <a:off x="7740038" y="3772912"/>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667" name="TextBox 666"/>
          <p:cNvSpPr txBox="1"/>
          <p:nvPr/>
        </p:nvSpPr>
        <p:spPr>
          <a:xfrm flipH="1">
            <a:off x="7315696" y="5113223"/>
            <a:ext cx="545906" cy="246221"/>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668" name="TextBox 667"/>
          <p:cNvSpPr txBox="1"/>
          <p:nvPr/>
        </p:nvSpPr>
        <p:spPr>
          <a:xfrm flipH="1">
            <a:off x="8184441" y="4282270"/>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69" name="TextBox 668"/>
          <p:cNvSpPr txBox="1"/>
          <p:nvPr/>
        </p:nvSpPr>
        <p:spPr>
          <a:xfrm flipH="1">
            <a:off x="7310454" y="433221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0" name="TextBox 669"/>
          <p:cNvSpPr txBox="1"/>
          <p:nvPr/>
        </p:nvSpPr>
        <p:spPr>
          <a:xfrm flipH="1">
            <a:off x="7026464" y="469360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1" name="TextBox 670"/>
          <p:cNvSpPr txBox="1"/>
          <p:nvPr/>
        </p:nvSpPr>
        <p:spPr>
          <a:xfrm flipH="1">
            <a:off x="6792438" y="458483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2" name="TextBox 671"/>
          <p:cNvSpPr txBox="1"/>
          <p:nvPr/>
        </p:nvSpPr>
        <p:spPr>
          <a:xfrm flipH="1">
            <a:off x="6569502" y="473723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3" name="TextBox 672"/>
          <p:cNvSpPr txBox="1"/>
          <p:nvPr/>
        </p:nvSpPr>
        <p:spPr>
          <a:xfrm flipH="1">
            <a:off x="6305208" y="439711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4" name="TextBox 673"/>
          <p:cNvSpPr txBox="1"/>
          <p:nvPr/>
        </p:nvSpPr>
        <p:spPr>
          <a:xfrm flipH="1">
            <a:off x="6319854" y="460193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5" name="TextBox 674"/>
          <p:cNvSpPr txBox="1"/>
          <p:nvPr/>
        </p:nvSpPr>
        <p:spPr>
          <a:xfrm flipH="1">
            <a:off x="7757750" y="431753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6" name="TextBox 675"/>
          <p:cNvSpPr txBox="1"/>
          <p:nvPr/>
        </p:nvSpPr>
        <p:spPr>
          <a:xfrm flipH="1">
            <a:off x="5851802" y="438631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7" name="TextBox 676"/>
          <p:cNvSpPr txBox="1"/>
          <p:nvPr/>
        </p:nvSpPr>
        <p:spPr>
          <a:xfrm flipH="1">
            <a:off x="5851802" y="461119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8" name="TextBox 677"/>
          <p:cNvSpPr txBox="1"/>
          <p:nvPr/>
        </p:nvSpPr>
        <p:spPr>
          <a:xfrm flipH="1">
            <a:off x="6652275" y="497163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79" name="TextBox 678"/>
          <p:cNvSpPr txBox="1"/>
          <p:nvPr/>
        </p:nvSpPr>
        <p:spPr>
          <a:xfrm flipH="1">
            <a:off x="6880874" y="4982824"/>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80" name="TextBox 679"/>
          <p:cNvSpPr txBox="1"/>
          <p:nvPr/>
        </p:nvSpPr>
        <p:spPr>
          <a:xfrm flipH="1">
            <a:off x="7060014" y="5401485"/>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81" name="TextBox 680"/>
          <p:cNvSpPr txBox="1"/>
          <p:nvPr/>
        </p:nvSpPr>
        <p:spPr>
          <a:xfrm flipH="1">
            <a:off x="6488784" y="5409035"/>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82" name="Oval 681"/>
          <p:cNvSpPr/>
          <p:nvPr/>
        </p:nvSpPr>
        <p:spPr>
          <a:xfrm flipH="1">
            <a:off x="7949588" y="425592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683" name="Oval 682"/>
          <p:cNvSpPr/>
          <p:nvPr/>
        </p:nvSpPr>
        <p:spPr>
          <a:xfrm flipH="1">
            <a:off x="7949588" y="464973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684" name="Straight Connector 683"/>
          <p:cNvCxnSpPr>
            <a:stCxn id="656" idx="6"/>
            <a:endCxn id="670" idx="2"/>
          </p:cNvCxnSpPr>
          <p:nvPr/>
        </p:nvCxnSpPr>
        <p:spPr>
          <a:xfrm flipH="1">
            <a:off x="7166996" y="4640083"/>
            <a:ext cx="143458" cy="11841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685" name="Straight Connector 684"/>
          <p:cNvCxnSpPr>
            <a:stCxn id="677" idx="6"/>
            <a:endCxn id="633" idx="6"/>
          </p:cNvCxnSpPr>
          <p:nvPr/>
        </p:nvCxnSpPr>
        <p:spPr>
          <a:xfrm flipH="1">
            <a:off x="4793273" y="4674743"/>
            <a:ext cx="1058529" cy="308081"/>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cxnSp>
        <p:nvCxnSpPr>
          <p:cNvPr id="686" name="Straight Connector 685"/>
          <p:cNvCxnSpPr>
            <a:stCxn id="632" idx="6"/>
            <a:endCxn id="676" idx="6"/>
          </p:cNvCxnSpPr>
          <p:nvPr/>
        </p:nvCxnSpPr>
        <p:spPr>
          <a:xfrm>
            <a:off x="5434988" y="4436634"/>
            <a:ext cx="416814" cy="13229"/>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687" name="Oval 686"/>
          <p:cNvSpPr/>
          <p:nvPr/>
        </p:nvSpPr>
        <p:spPr>
          <a:xfrm>
            <a:off x="5600185" y="4382512"/>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7</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688" name="Oval 687"/>
          <p:cNvSpPr/>
          <p:nvPr/>
        </p:nvSpPr>
        <p:spPr>
          <a:xfrm>
            <a:off x="5587388" y="4628733"/>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689" name="TextBox 688"/>
          <p:cNvSpPr txBox="1"/>
          <p:nvPr/>
        </p:nvSpPr>
        <p:spPr>
          <a:xfrm>
            <a:off x="6409782" y="3669446"/>
            <a:ext cx="96500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Domain-3</a:t>
            </a:r>
            <a:endParaRPr kumimoji="0" lang="en-US" sz="1200" b="0" i="0" u="none" strike="noStrike" kern="0" cap="none" spc="0" normalizeH="0" baseline="0" noProof="0" smtClean="0">
              <a:ln>
                <a:noFill/>
              </a:ln>
              <a:solidFill>
                <a:srgbClr val="000000"/>
              </a:solidFill>
              <a:effectLst/>
              <a:uLnTx/>
              <a:uFillTx/>
            </a:endParaRPr>
          </a:p>
        </p:txBody>
      </p:sp>
      <p:sp>
        <p:nvSpPr>
          <p:cNvPr id="690" name="TextBox 689"/>
          <p:cNvSpPr txBox="1"/>
          <p:nvPr/>
        </p:nvSpPr>
        <p:spPr>
          <a:xfrm>
            <a:off x="2058492" y="426254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93" name="TextBox 692"/>
          <p:cNvSpPr txBox="1"/>
          <p:nvPr/>
        </p:nvSpPr>
        <p:spPr>
          <a:xfrm>
            <a:off x="1824466" y="415977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94" name="TextBox 693"/>
          <p:cNvSpPr txBox="1"/>
          <p:nvPr/>
        </p:nvSpPr>
        <p:spPr>
          <a:xfrm>
            <a:off x="2262988" y="418237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95" name="TextBox 694"/>
          <p:cNvSpPr txBox="1"/>
          <p:nvPr/>
        </p:nvSpPr>
        <p:spPr>
          <a:xfrm flipH="1">
            <a:off x="6792438" y="425129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96" name="TextBox 695"/>
          <p:cNvSpPr txBox="1"/>
          <p:nvPr/>
        </p:nvSpPr>
        <p:spPr>
          <a:xfrm flipH="1">
            <a:off x="6569502" y="418237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97" name="TextBox 696"/>
          <p:cNvSpPr txBox="1"/>
          <p:nvPr/>
        </p:nvSpPr>
        <p:spPr>
          <a:xfrm flipH="1">
            <a:off x="7015104" y="417735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698" name="TextBox 697"/>
          <p:cNvSpPr txBox="1"/>
          <p:nvPr/>
        </p:nvSpPr>
        <p:spPr>
          <a:xfrm>
            <a:off x="4013674" y="3668488"/>
            <a:ext cx="96500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Domain-2</a:t>
            </a:r>
            <a:endParaRPr kumimoji="0" lang="en-US" sz="1200" b="0" i="0" u="none" strike="noStrike" kern="0" cap="none" spc="0" normalizeH="0" baseline="0" noProof="0" smtClean="0">
              <a:ln>
                <a:noFill/>
              </a:ln>
              <a:solidFill>
                <a:srgbClr val="000000"/>
              </a:solidFill>
              <a:effectLst/>
              <a:uLnTx/>
              <a:uFillTx/>
            </a:endParaRPr>
          </a:p>
        </p:txBody>
      </p:sp>
      <p:sp>
        <p:nvSpPr>
          <p:cNvPr id="699" name="Down Arrow 698"/>
          <p:cNvSpPr/>
          <p:nvPr/>
        </p:nvSpPr>
        <p:spPr>
          <a:xfrm>
            <a:off x="3625972" y="1555510"/>
            <a:ext cx="126053" cy="228600"/>
          </a:xfrm>
          <a:prstGeom prst="downArrow">
            <a:avLst/>
          </a:prstGeom>
          <a:solidFill>
            <a:srgbClr val="5FEBB7"/>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00" name="Down Arrow 699"/>
          <p:cNvSpPr/>
          <p:nvPr/>
        </p:nvSpPr>
        <p:spPr>
          <a:xfrm>
            <a:off x="1873821" y="2573887"/>
            <a:ext cx="126053" cy="228600"/>
          </a:xfrm>
          <a:prstGeom prst="downArrow">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01" name="Oval 700"/>
          <p:cNvSpPr/>
          <p:nvPr/>
        </p:nvSpPr>
        <p:spPr>
          <a:xfrm>
            <a:off x="3404074" y="1555385"/>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a:t>
            </a:r>
          </a:p>
        </p:txBody>
      </p:sp>
      <p:sp>
        <p:nvSpPr>
          <p:cNvPr id="702" name="Oval 701"/>
          <p:cNvSpPr/>
          <p:nvPr/>
        </p:nvSpPr>
        <p:spPr>
          <a:xfrm>
            <a:off x="3282964" y="2289608"/>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2</a:t>
            </a:r>
          </a:p>
        </p:txBody>
      </p:sp>
      <p:sp>
        <p:nvSpPr>
          <p:cNvPr id="703" name="Oval 702"/>
          <p:cNvSpPr/>
          <p:nvPr/>
        </p:nvSpPr>
        <p:spPr>
          <a:xfrm>
            <a:off x="1651474" y="2601789"/>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3</a:t>
            </a:r>
          </a:p>
        </p:txBody>
      </p:sp>
      <p:sp>
        <p:nvSpPr>
          <p:cNvPr id="704" name="Oval 703"/>
          <p:cNvSpPr/>
          <p:nvPr/>
        </p:nvSpPr>
        <p:spPr>
          <a:xfrm>
            <a:off x="1081313" y="3391465"/>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4</a:t>
            </a:r>
          </a:p>
        </p:txBody>
      </p:sp>
      <p:sp>
        <p:nvSpPr>
          <p:cNvPr id="705" name="Oval 704"/>
          <p:cNvSpPr/>
          <p:nvPr/>
        </p:nvSpPr>
        <p:spPr>
          <a:xfrm>
            <a:off x="2197194" y="2598578"/>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5</a:t>
            </a:r>
          </a:p>
        </p:txBody>
      </p:sp>
      <p:sp>
        <p:nvSpPr>
          <p:cNvPr id="706" name="Down Arrow 705"/>
          <p:cNvSpPr/>
          <p:nvPr/>
        </p:nvSpPr>
        <p:spPr>
          <a:xfrm flipV="1">
            <a:off x="2058821" y="2573887"/>
            <a:ext cx="126053" cy="228600"/>
          </a:xfrm>
          <a:prstGeom prst="downArrow">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07" name="Oval 706"/>
          <p:cNvSpPr/>
          <p:nvPr/>
        </p:nvSpPr>
        <p:spPr>
          <a:xfrm>
            <a:off x="3916028" y="1555510"/>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13</a:t>
            </a:r>
          </a:p>
        </p:txBody>
      </p:sp>
      <p:sp>
        <p:nvSpPr>
          <p:cNvPr id="708" name="Down Arrow 707"/>
          <p:cNvSpPr/>
          <p:nvPr/>
        </p:nvSpPr>
        <p:spPr>
          <a:xfrm>
            <a:off x="4236021" y="2573887"/>
            <a:ext cx="126053" cy="228600"/>
          </a:xfrm>
          <a:prstGeom prst="downArrow">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09" name="Oval 708"/>
          <p:cNvSpPr/>
          <p:nvPr/>
        </p:nvSpPr>
        <p:spPr>
          <a:xfrm>
            <a:off x="4013674" y="2573887"/>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6</a:t>
            </a:r>
          </a:p>
        </p:txBody>
      </p:sp>
      <p:sp>
        <p:nvSpPr>
          <p:cNvPr id="710" name="Oval 709"/>
          <p:cNvSpPr/>
          <p:nvPr/>
        </p:nvSpPr>
        <p:spPr>
          <a:xfrm>
            <a:off x="4595963" y="2570676"/>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8</a:t>
            </a:r>
          </a:p>
        </p:txBody>
      </p:sp>
      <p:sp>
        <p:nvSpPr>
          <p:cNvPr id="711" name="Down Arrow 710"/>
          <p:cNvSpPr/>
          <p:nvPr/>
        </p:nvSpPr>
        <p:spPr>
          <a:xfrm flipV="1">
            <a:off x="4421021" y="2573887"/>
            <a:ext cx="126053" cy="228600"/>
          </a:xfrm>
          <a:prstGeom prst="downArrow">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12" name="Down Arrow 711"/>
          <p:cNvSpPr/>
          <p:nvPr/>
        </p:nvSpPr>
        <p:spPr>
          <a:xfrm flipV="1">
            <a:off x="3783610" y="1545187"/>
            <a:ext cx="126053" cy="228600"/>
          </a:xfrm>
          <a:prstGeom prst="downArrow">
            <a:avLst/>
          </a:prstGeom>
          <a:solidFill>
            <a:srgbClr val="5FEBB7"/>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13" name="Oval 712"/>
          <p:cNvSpPr/>
          <p:nvPr/>
        </p:nvSpPr>
        <p:spPr>
          <a:xfrm>
            <a:off x="3496482" y="3425964"/>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7</a:t>
            </a:r>
          </a:p>
        </p:txBody>
      </p:sp>
      <p:sp>
        <p:nvSpPr>
          <p:cNvPr id="714" name="Down Arrow 713"/>
          <p:cNvSpPr/>
          <p:nvPr/>
        </p:nvSpPr>
        <p:spPr>
          <a:xfrm>
            <a:off x="6758444" y="2577098"/>
            <a:ext cx="126053" cy="228600"/>
          </a:xfrm>
          <a:prstGeom prst="downArrow">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15" name="Oval 714"/>
          <p:cNvSpPr/>
          <p:nvPr/>
        </p:nvSpPr>
        <p:spPr>
          <a:xfrm>
            <a:off x="6536097" y="2577098"/>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9</a:t>
            </a:r>
          </a:p>
        </p:txBody>
      </p:sp>
      <p:sp>
        <p:nvSpPr>
          <p:cNvPr id="716" name="Oval 715"/>
          <p:cNvSpPr/>
          <p:nvPr/>
        </p:nvSpPr>
        <p:spPr>
          <a:xfrm>
            <a:off x="7118386" y="2573887"/>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11</a:t>
            </a: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717" name="Down Arrow 716"/>
          <p:cNvSpPr/>
          <p:nvPr/>
        </p:nvSpPr>
        <p:spPr>
          <a:xfrm flipV="1">
            <a:off x="6935621" y="2577098"/>
            <a:ext cx="126053" cy="228600"/>
          </a:xfrm>
          <a:prstGeom prst="downArrow">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18" name="Oval 717"/>
          <p:cNvSpPr/>
          <p:nvPr/>
        </p:nvSpPr>
        <p:spPr>
          <a:xfrm>
            <a:off x="5968388" y="3425964"/>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10</a:t>
            </a: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719" name="Oval 718"/>
          <p:cNvSpPr/>
          <p:nvPr/>
        </p:nvSpPr>
        <p:spPr>
          <a:xfrm>
            <a:off x="5309074" y="2264993"/>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12</a:t>
            </a:r>
          </a:p>
        </p:txBody>
      </p:sp>
      <p:sp>
        <p:nvSpPr>
          <p:cNvPr id="192" name="Slide Number Placeholder 191"/>
          <p:cNvSpPr>
            <a:spLocks noGrp="1"/>
          </p:cNvSpPr>
          <p:nvPr>
            <p:ph type="sldNum" sz="quarter" idx="4"/>
          </p:nvPr>
        </p:nvSpPr>
        <p:spPr/>
        <p:txBody>
          <a:bodyPr/>
          <a:lstStyle/>
          <a:p>
            <a:fld id="{95FB27F1-C2FE-E646-9E41-8F3092BBAFAE}" type="slidenum">
              <a:rPr lang="en-US" smtClean="0"/>
              <a:pPr/>
              <a:t>48</a:t>
            </a:fld>
            <a:endParaRPr lang="en-US"/>
          </a:p>
        </p:txBody>
      </p:sp>
      <p:sp>
        <p:nvSpPr>
          <p:cNvPr id="193" name="Footer Placeholder 192"/>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404601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1"/>
                                        </p:tgtEl>
                                        <p:attrNameLst>
                                          <p:attrName>style.visibility</p:attrName>
                                        </p:attrNameLst>
                                      </p:cBhvr>
                                      <p:to>
                                        <p:strVal val="visible"/>
                                      </p:to>
                                    </p:set>
                                    <p:anim calcmode="lin" valueType="num">
                                      <p:cBhvr additive="base">
                                        <p:cTn id="7" dur="500" fill="hold"/>
                                        <p:tgtEl>
                                          <p:spTgt spid="701"/>
                                        </p:tgtEl>
                                        <p:attrNameLst>
                                          <p:attrName>ppt_x</p:attrName>
                                        </p:attrNameLst>
                                      </p:cBhvr>
                                      <p:tavLst>
                                        <p:tav tm="0">
                                          <p:val>
                                            <p:strVal val="#ppt_x"/>
                                          </p:val>
                                        </p:tav>
                                        <p:tav tm="100000">
                                          <p:val>
                                            <p:strVal val="#ppt_x"/>
                                          </p:val>
                                        </p:tav>
                                      </p:tavLst>
                                    </p:anim>
                                    <p:anim calcmode="lin" valueType="num">
                                      <p:cBhvr additive="base">
                                        <p:cTn id="8" dur="500" fill="hold"/>
                                        <p:tgtEl>
                                          <p:spTgt spid="70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69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702"/>
                                        </p:tgtEl>
                                        <p:attrNameLst>
                                          <p:attrName>style.visibility</p:attrName>
                                        </p:attrNameLst>
                                      </p:cBhvr>
                                      <p:to>
                                        <p:strVal val="visible"/>
                                      </p:to>
                                    </p:set>
                                    <p:anim calcmode="lin" valueType="num">
                                      <p:cBhvr additive="base">
                                        <p:cTn id="16" dur="500" fill="hold"/>
                                        <p:tgtEl>
                                          <p:spTgt spid="702"/>
                                        </p:tgtEl>
                                        <p:attrNameLst>
                                          <p:attrName>ppt_x</p:attrName>
                                        </p:attrNameLst>
                                      </p:cBhvr>
                                      <p:tavLst>
                                        <p:tav tm="0">
                                          <p:val>
                                            <p:strVal val="#ppt_x"/>
                                          </p:val>
                                        </p:tav>
                                        <p:tav tm="100000">
                                          <p:val>
                                            <p:strVal val="#ppt_x"/>
                                          </p:val>
                                        </p:tav>
                                      </p:tavLst>
                                    </p:anim>
                                    <p:anim calcmode="lin" valueType="num">
                                      <p:cBhvr additive="base">
                                        <p:cTn id="17" dur="500" fill="hold"/>
                                        <p:tgtEl>
                                          <p:spTgt spid="70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703"/>
                                        </p:tgtEl>
                                        <p:attrNameLst>
                                          <p:attrName>style.visibility</p:attrName>
                                        </p:attrNameLst>
                                      </p:cBhvr>
                                      <p:to>
                                        <p:strVal val="visible"/>
                                      </p:to>
                                    </p:set>
                                    <p:anim calcmode="lin" valueType="num">
                                      <p:cBhvr additive="base">
                                        <p:cTn id="22" dur="500" fill="hold"/>
                                        <p:tgtEl>
                                          <p:spTgt spid="703"/>
                                        </p:tgtEl>
                                        <p:attrNameLst>
                                          <p:attrName>ppt_x</p:attrName>
                                        </p:attrNameLst>
                                      </p:cBhvr>
                                      <p:tavLst>
                                        <p:tav tm="0">
                                          <p:val>
                                            <p:strVal val="#ppt_x"/>
                                          </p:val>
                                        </p:tav>
                                        <p:tav tm="100000">
                                          <p:val>
                                            <p:strVal val="#ppt_x"/>
                                          </p:val>
                                        </p:tav>
                                      </p:tavLst>
                                    </p:anim>
                                    <p:anim calcmode="lin" valueType="num">
                                      <p:cBhvr additive="base">
                                        <p:cTn id="23" dur="500" fill="hold"/>
                                        <p:tgtEl>
                                          <p:spTgt spid="703"/>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7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04"/>
                                        </p:tgtEl>
                                        <p:attrNameLst>
                                          <p:attrName>style.visibility</p:attrName>
                                        </p:attrNameLst>
                                      </p:cBhvr>
                                      <p:to>
                                        <p:strVal val="visible"/>
                                      </p:to>
                                    </p:set>
                                    <p:anim calcmode="lin" valueType="num">
                                      <p:cBhvr additive="base">
                                        <p:cTn id="31" dur="500" fill="hold"/>
                                        <p:tgtEl>
                                          <p:spTgt spid="704"/>
                                        </p:tgtEl>
                                        <p:attrNameLst>
                                          <p:attrName>ppt_x</p:attrName>
                                        </p:attrNameLst>
                                      </p:cBhvr>
                                      <p:tavLst>
                                        <p:tav tm="0">
                                          <p:val>
                                            <p:strVal val="#ppt_x"/>
                                          </p:val>
                                        </p:tav>
                                        <p:tav tm="100000">
                                          <p:val>
                                            <p:strVal val="#ppt_x"/>
                                          </p:val>
                                        </p:tav>
                                      </p:tavLst>
                                    </p:anim>
                                    <p:anim calcmode="lin" valueType="num">
                                      <p:cBhvr additive="base">
                                        <p:cTn id="32" dur="500" fill="hold"/>
                                        <p:tgtEl>
                                          <p:spTgt spid="70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05"/>
                                        </p:tgtEl>
                                        <p:attrNameLst>
                                          <p:attrName>style.visibility</p:attrName>
                                        </p:attrNameLst>
                                      </p:cBhvr>
                                      <p:to>
                                        <p:strVal val="visible"/>
                                      </p:to>
                                    </p:set>
                                    <p:anim calcmode="lin" valueType="num">
                                      <p:cBhvr additive="base">
                                        <p:cTn id="37" dur="500" fill="hold"/>
                                        <p:tgtEl>
                                          <p:spTgt spid="705"/>
                                        </p:tgtEl>
                                        <p:attrNameLst>
                                          <p:attrName>ppt_x</p:attrName>
                                        </p:attrNameLst>
                                      </p:cBhvr>
                                      <p:tavLst>
                                        <p:tav tm="0">
                                          <p:val>
                                            <p:strVal val="#ppt_x"/>
                                          </p:val>
                                        </p:tav>
                                        <p:tav tm="100000">
                                          <p:val>
                                            <p:strVal val="#ppt_x"/>
                                          </p:val>
                                        </p:tav>
                                      </p:tavLst>
                                    </p:anim>
                                    <p:anim calcmode="lin" valueType="num">
                                      <p:cBhvr additive="base">
                                        <p:cTn id="38" dur="500" fill="hold"/>
                                        <p:tgtEl>
                                          <p:spTgt spid="705"/>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70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709"/>
                                        </p:tgtEl>
                                        <p:attrNameLst>
                                          <p:attrName>style.visibility</p:attrName>
                                        </p:attrNameLst>
                                      </p:cBhvr>
                                      <p:to>
                                        <p:strVal val="visible"/>
                                      </p:to>
                                    </p:set>
                                    <p:anim calcmode="lin" valueType="num">
                                      <p:cBhvr additive="base">
                                        <p:cTn id="46" dur="500" fill="hold"/>
                                        <p:tgtEl>
                                          <p:spTgt spid="709"/>
                                        </p:tgtEl>
                                        <p:attrNameLst>
                                          <p:attrName>ppt_x</p:attrName>
                                        </p:attrNameLst>
                                      </p:cBhvr>
                                      <p:tavLst>
                                        <p:tav tm="0">
                                          <p:val>
                                            <p:strVal val="#ppt_x"/>
                                          </p:val>
                                        </p:tav>
                                        <p:tav tm="100000">
                                          <p:val>
                                            <p:strVal val="#ppt_x"/>
                                          </p:val>
                                        </p:tav>
                                      </p:tavLst>
                                    </p:anim>
                                    <p:anim calcmode="lin" valueType="num">
                                      <p:cBhvr additive="base">
                                        <p:cTn id="47" dur="500" fill="hold"/>
                                        <p:tgtEl>
                                          <p:spTgt spid="709"/>
                                        </p:tgtEl>
                                        <p:attrNameLst>
                                          <p:attrName>ppt_y</p:attrName>
                                        </p:attrNameLst>
                                      </p:cBhvr>
                                      <p:tavLst>
                                        <p:tav tm="0">
                                          <p:val>
                                            <p:strVal val="1+#ppt_h/2"/>
                                          </p:val>
                                        </p:tav>
                                        <p:tav tm="100000">
                                          <p:val>
                                            <p:strVal val="#ppt_y"/>
                                          </p:val>
                                        </p:tav>
                                      </p:tavLst>
                                    </p:anim>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0"/>
                                          </p:stCondLst>
                                        </p:cTn>
                                        <p:tgtEl>
                                          <p:spTgt spid="70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13"/>
                                        </p:tgtEl>
                                        <p:attrNameLst>
                                          <p:attrName>style.visibility</p:attrName>
                                        </p:attrNameLst>
                                      </p:cBhvr>
                                      <p:to>
                                        <p:strVal val="visible"/>
                                      </p:to>
                                    </p:set>
                                    <p:anim calcmode="lin" valueType="num">
                                      <p:cBhvr additive="base">
                                        <p:cTn id="55" dur="500" fill="hold"/>
                                        <p:tgtEl>
                                          <p:spTgt spid="713"/>
                                        </p:tgtEl>
                                        <p:attrNameLst>
                                          <p:attrName>ppt_x</p:attrName>
                                        </p:attrNameLst>
                                      </p:cBhvr>
                                      <p:tavLst>
                                        <p:tav tm="0">
                                          <p:val>
                                            <p:strVal val="#ppt_x"/>
                                          </p:val>
                                        </p:tav>
                                        <p:tav tm="100000">
                                          <p:val>
                                            <p:strVal val="#ppt_x"/>
                                          </p:val>
                                        </p:tav>
                                      </p:tavLst>
                                    </p:anim>
                                    <p:anim calcmode="lin" valueType="num">
                                      <p:cBhvr additive="base">
                                        <p:cTn id="56" dur="500" fill="hold"/>
                                        <p:tgtEl>
                                          <p:spTgt spid="71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10"/>
                                        </p:tgtEl>
                                        <p:attrNameLst>
                                          <p:attrName>style.visibility</p:attrName>
                                        </p:attrNameLst>
                                      </p:cBhvr>
                                      <p:to>
                                        <p:strVal val="visible"/>
                                      </p:to>
                                    </p:set>
                                    <p:anim calcmode="lin" valueType="num">
                                      <p:cBhvr additive="base">
                                        <p:cTn id="61" dur="500" fill="hold"/>
                                        <p:tgtEl>
                                          <p:spTgt spid="710"/>
                                        </p:tgtEl>
                                        <p:attrNameLst>
                                          <p:attrName>ppt_x</p:attrName>
                                        </p:attrNameLst>
                                      </p:cBhvr>
                                      <p:tavLst>
                                        <p:tav tm="0">
                                          <p:val>
                                            <p:strVal val="#ppt_x"/>
                                          </p:val>
                                        </p:tav>
                                        <p:tav tm="100000">
                                          <p:val>
                                            <p:strVal val="#ppt_x"/>
                                          </p:val>
                                        </p:tav>
                                      </p:tavLst>
                                    </p:anim>
                                    <p:anim calcmode="lin" valueType="num">
                                      <p:cBhvr additive="base">
                                        <p:cTn id="62" dur="500" fill="hold"/>
                                        <p:tgtEl>
                                          <p:spTgt spid="710"/>
                                        </p:tgtEl>
                                        <p:attrNameLst>
                                          <p:attrName>ppt_y</p:attrName>
                                        </p:attrNameLst>
                                      </p:cBhvr>
                                      <p:tavLst>
                                        <p:tav tm="0">
                                          <p:val>
                                            <p:strVal val="1+#ppt_h/2"/>
                                          </p:val>
                                        </p:tav>
                                        <p:tav tm="100000">
                                          <p:val>
                                            <p:strVal val="#ppt_y"/>
                                          </p:val>
                                        </p:tav>
                                      </p:tavLst>
                                    </p:anim>
                                  </p:childTnLst>
                                </p:cTn>
                              </p:par>
                            </p:childTnLst>
                          </p:cTn>
                        </p:par>
                        <p:par>
                          <p:cTn id="63" fill="hold">
                            <p:stCondLst>
                              <p:cond delay="500"/>
                            </p:stCondLst>
                            <p:childTnLst>
                              <p:par>
                                <p:cTn id="64" presetID="1" presetClass="entr" presetSubtype="0" fill="hold" grpId="0" nodeType="afterEffect">
                                  <p:stCondLst>
                                    <p:cond delay="0"/>
                                  </p:stCondLst>
                                  <p:childTnLst>
                                    <p:set>
                                      <p:cBhvr>
                                        <p:cTn id="65" dur="1" fill="hold">
                                          <p:stCondLst>
                                            <p:cond delay="0"/>
                                          </p:stCondLst>
                                        </p:cTn>
                                        <p:tgtEl>
                                          <p:spTgt spid="71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715"/>
                                        </p:tgtEl>
                                        <p:attrNameLst>
                                          <p:attrName>style.visibility</p:attrName>
                                        </p:attrNameLst>
                                      </p:cBhvr>
                                      <p:to>
                                        <p:strVal val="visible"/>
                                      </p:to>
                                    </p:set>
                                    <p:anim calcmode="lin" valueType="num">
                                      <p:cBhvr additive="base">
                                        <p:cTn id="70" dur="500" fill="hold"/>
                                        <p:tgtEl>
                                          <p:spTgt spid="715"/>
                                        </p:tgtEl>
                                        <p:attrNameLst>
                                          <p:attrName>ppt_x</p:attrName>
                                        </p:attrNameLst>
                                      </p:cBhvr>
                                      <p:tavLst>
                                        <p:tav tm="0">
                                          <p:val>
                                            <p:strVal val="#ppt_x"/>
                                          </p:val>
                                        </p:tav>
                                        <p:tav tm="100000">
                                          <p:val>
                                            <p:strVal val="#ppt_x"/>
                                          </p:val>
                                        </p:tav>
                                      </p:tavLst>
                                    </p:anim>
                                    <p:anim calcmode="lin" valueType="num">
                                      <p:cBhvr additive="base">
                                        <p:cTn id="71" dur="500" fill="hold"/>
                                        <p:tgtEl>
                                          <p:spTgt spid="715"/>
                                        </p:tgtEl>
                                        <p:attrNameLst>
                                          <p:attrName>ppt_y</p:attrName>
                                        </p:attrNameLst>
                                      </p:cBhvr>
                                      <p:tavLst>
                                        <p:tav tm="0">
                                          <p:val>
                                            <p:strVal val="1+#ppt_h/2"/>
                                          </p:val>
                                        </p:tav>
                                        <p:tav tm="100000">
                                          <p:val>
                                            <p:strVal val="#ppt_y"/>
                                          </p:val>
                                        </p:tav>
                                      </p:tavLst>
                                    </p:anim>
                                  </p:childTnLst>
                                </p:cTn>
                              </p:par>
                            </p:childTnLst>
                          </p:cTn>
                        </p:par>
                        <p:par>
                          <p:cTn id="72" fill="hold">
                            <p:stCondLst>
                              <p:cond delay="500"/>
                            </p:stCondLst>
                            <p:childTnLst>
                              <p:par>
                                <p:cTn id="73" presetID="1" presetClass="entr" presetSubtype="0" fill="hold" grpId="0" nodeType="afterEffect">
                                  <p:stCondLst>
                                    <p:cond delay="0"/>
                                  </p:stCondLst>
                                  <p:childTnLst>
                                    <p:set>
                                      <p:cBhvr>
                                        <p:cTn id="74" dur="1" fill="hold">
                                          <p:stCondLst>
                                            <p:cond delay="0"/>
                                          </p:stCondLst>
                                        </p:cTn>
                                        <p:tgtEl>
                                          <p:spTgt spid="71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718"/>
                                        </p:tgtEl>
                                        <p:attrNameLst>
                                          <p:attrName>style.visibility</p:attrName>
                                        </p:attrNameLst>
                                      </p:cBhvr>
                                      <p:to>
                                        <p:strVal val="visible"/>
                                      </p:to>
                                    </p:set>
                                    <p:anim calcmode="lin" valueType="num">
                                      <p:cBhvr additive="base">
                                        <p:cTn id="79" dur="500" fill="hold"/>
                                        <p:tgtEl>
                                          <p:spTgt spid="718"/>
                                        </p:tgtEl>
                                        <p:attrNameLst>
                                          <p:attrName>ppt_x</p:attrName>
                                        </p:attrNameLst>
                                      </p:cBhvr>
                                      <p:tavLst>
                                        <p:tav tm="0">
                                          <p:val>
                                            <p:strVal val="#ppt_x"/>
                                          </p:val>
                                        </p:tav>
                                        <p:tav tm="100000">
                                          <p:val>
                                            <p:strVal val="#ppt_x"/>
                                          </p:val>
                                        </p:tav>
                                      </p:tavLst>
                                    </p:anim>
                                    <p:anim calcmode="lin" valueType="num">
                                      <p:cBhvr additive="base">
                                        <p:cTn id="80" dur="500" fill="hold"/>
                                        <p:tgtEl>
                                          <p:spTgt spid="7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716"/>
                                        </p:tgtEl>
                                        <p:attrNameLst>
                                          <p:attrName>style.visibility</p:attrName>
                                        </p:attrNameLst>
                                      </p:cBhvr>
                                      <p:to>
                                        <p:strVal val="visible"/>
                                      </p:to>
                                    </p:set>
                                    <p:anim calcmode="lin" valueType="num">
                                      <p:cBhvr additive="base">
                                        <p:cTn id="85" dur="500" fill="hold"/>
                                        <p:tgtEl>
                                          <p:spTgt spid="716"/>
                                        </p:tgtEl>
                                        <p:attrNameLst>
                                          <p:attrName>ppt_x</p:attrName>
                                        </p:attrNameLst>
                                      </p:cBhvr>
                                      <p:tavLst>
                                        <p:tav tm="0">
                                          <p:val>
                                            <p:strVal val="#ppt_x"/>
                                          </p:val>
                                        </p:tav>
                                        <p:tav tm="100000">
                                          <p:val>
                                            <p:strVal val="#ppt_x"/>
                                          </p:val>
                                        </p:tav>
                                      </p:tavLst>
                                    </p:anim>
                                    <p:anim calcmode="lin" valueType="num">
                                      <p:cBhvr additive="base">
                                        <p:cTn id="86" dur="500" fill="hold"/>
                                        <p:tgtEl>
                                          <p:spTgt spid="716"/>
                                        </p:tgtEl>
                                        <p:attrNameLst>
                                          <p:attrName>ppt_y</p:attrName>
                                        </p:attrNameLst>
                                      </p:cBhvr>
                                      <p:tavLst>
                                        <p:tav tm="0">
                                          <p:val>
                                            <p:strVal val="1+#ppt_h/2"/>
                                          </p:val>
                                        </p:tav>
                                        <p:tav tm="100000">
                                          <p:val>
                                            <p:strVal val="#ppt_y"/>
                                          </p:val>
                                        </p:tav>
                                      </p:tavLst>
                                    </p:anim>
                                  </p:childTnLst>
                                </p:cTn>
                              </p:par>
                            </p:childTnLst>
                          </p:cTn>
                        </p:par>
                        <p:par>
                          <p:cTn id="87" fill="hold">
                            <p:stCondLst>
                              <p:cond delay="500"/>
                            </p:stCondLst>
                            <p:childTnLst>
                              <p:par>
                                <p:cTn id="88" presetID="1" presetClass="entr" presetSubtype="0" fill="hold" grpId="0" nodeType="afterEffect">
                                  <p:stCondLst>
                                    <p:cond delay="0"/>
                                  </p:stCondLst>
                                  <p:childTnLst>
                                    <p:set>
                                      <p:cBhvr>
                                        <p:cTn id="89" dur="1" fill="hold">
                                          <p:stCondLst>
                                            <p:cond delay="0"/>
                                          </p:stCondLst>
                                        </p:cTn>
                                        <p:tgtEl>
                                          <p:spTgt spid="717"/>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719"/>
                                        </p:tgtEl>
                                        <p:attrNameLst>
                                          <p:attrName>style.visibility</p:attrName>
                                        </p:attrNameLst>
                                      </p:cBhvr>
                                      <p:to>
                                        <p:strVal val="visible"/>
                                      </p:to>
                                    </p:set>
                                    <p:anim calcmode="lin" valueType="num">
                                      <p:cBhvr additive="base">
                                        <p:cTn id="94" dur="500" fill="hold"/>
                                        <p:tgtEl>
                                          <p:spTgt spid="719"/>
                                        </p:tgtEl>
                                        <p:attrNameLst>
                                          <p:attrName>ppt_x</p:attrName>
                                        </p:attrNameLst>
                                      </p:cBhvr>
                                      <p:tavLst>
                                        <p:tav tm="0">
                                          <p:val>
                                            <p:strVal val="#ppt_x"/>
                                          </p:val>
                                        </p:tav>
                                        <p:tav tm="100000">
                                          <p:val>
                                            <p:strVal val="#ppt_x"/>
                                          </p:val>
                                        </p:tav>
                                      </p:tavLst>
                                    </p:anim>
                                    <p:anim calcmode="lin" valueType="num">
                                      <p:cBhvr additive="base">
                                        <p:cTn id="95" dur="500" fill="hold"/>
                                        <p:tgtEl>
                                          <p:spTgt spid="719"/>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707"/>
                                        </p:tgtEl>
                                        <p:attrNameLst>
                                          <p:attrName>style.visibility</p:attrName>
                                        </p:attrNameLst>
                                      </p:cBhvr>
                                      <p:to>
                                        <p:strVal val="visible"/>
                                      </p:to>
                                    </p:set>
                                    <p:anim calcmode="lin" valueType="num">
                                      <p:cBhvr additive="base">
                                        <p:cTn id="100" dur="500" fill="hold"/>
                                        <p:tgtEl>
                                          <p:spTgt spid="707"/>
                                        </p:tgtEl>
                                        <p:attrNameLst>
                                          <p:attrName>ppt_x</p:attrName>
                                        </p:attrNameLst>
                                      </p:cBhvr>
                                      <p:tavLst>
                                        <p:tav tm="0">
                                          <p:val>
                                            <p:strVal val="#ppt_x"/>
                                          </p:val>
                                        </p:tav>
                                        <p:tav tm="100000">
                                          <p:val>
                                            <p:strVal val="#ppt_x"/>
                                          </p:val>
                                        </p:tav>
                                      </p:tavLst>
                                    </p:anim>
                                    <p:anim calcmode="lin" valueType="num">
                                      <p:cBhvr additive="base">
                                        <p:cTn id="101" dur="500" fill="hold"/>
                                        <p:tgtEl>
                                          <p:spTgt spid="707"/>
                                        </p:tgtEl>
                                        <p:attrNameLst>
                                          <p:attrName>ppt_y</p:attrName>
                                        </p:attrNameLst>
                                      </p:cBhvr>
                                      <p:tavLst>
                                        <p:tav tm="0">
                                          <p:val>
                                            <p:strVal val="1+#ppt_h/2"/>
                                          </p:val>
                                        </p:tav>
                                        <p:tav tm="100000">
                                          <p:val>
                                            <p:strVal val="#ppt_y"/>
                                          </p:val>
                                        </p:tav>
                                      </p:tavLst>
                                    </p:anim>
                                  </p:childTnLst>
                                </p:cTn>
                              </p:par>
                            </p:childTnLst>
                          </p:cTn>
                        </p:par>
                        <p:par>
                          <p:cTn id="102" fill="hold">
                            <p:stCondLst>
                              <p:cond delay="500"/>
                            </p:stCondLst>
                            <p:childTnLst>
                              <p:par>
                                <p:cTn id="103" presetID="1" presetClass="entr" presetSubtype="0" fill="hold" grpId="0" nodeType="afterEffect">
                                  <p:stCondLst>
                                    <p:cond delay="0"/>
                                  </p:stCondLst>
                                  <p:childTnLst>
                                    <p:set>
                                      <p:cBhvr>
                                        <p:cTn id="104" dur="1" fill="hold">
                                          <p:stCondLst>
                                            <p:cond delay="0"/>
                                          </p:stCondLst>
                                        </p:cTn>
                                        <p:tgtEl>
                                          <p:spTgt spid="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 grpId="0" animBg="1"/>
      <p:bldP spid="700" grpId="0" animBg="1"/>
      <p:bldP spid="701" grpId="0" animBg="1"/>
      <p:bldP spid="702" grpId="0" animBg="1"/>
      <p:bldP spid="703" grpId="0" animBg="1"/>
      <p:bldP spid="704" grpId="0" animBg="1"/>
      <p:bldP spid="705" grpId="0" animBg="1"/>
      <p:bldP spid="706" grpId="0" animBg="1"/>
      <p:bldP spid="707" grpId="0" animBg="1"/>
      <p:bldP spid="708" grpId="0" animBg="1"/>
      <p:bldP spid="709" grpId="0" animBg="1"/>
      <p:bldP spid="710" grpId="0" animBg="1"/>
      <p:bldP spid="711" grpId="0" animBg="1"/>
      <p:bldP spid="712" grpId="0" animBg="1"/>
      <p:bldP spid="713" grpId="0" animBg="1"/>
      <p:bldP spid="714" grpId="0" animBg="1"/>
      <p:bldP spid="715" grpId="0" animBg="1"/>
      <p:bldP spid="716" grpId="0" animBg="1"/>
      <p:bldP spid="717" grpId="0" animBg="1"/>
      <p:bldP spid="718" grpId="0" animBg="1"/>
      <p:bldP spid="71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10G EPL Service Setup Sequence</a:t>
            </a:r>
            <a:endParaRPr lang="en-US"/>
          </a:p>
        </p:txBody>
      </p:sp>
      <p:sp>
        <p:nvSpPr>
          <p:cNvPr id="44" name="Rectangle 43"/>
          <p:cNvSpPr/>
          <p:nvPr/>
        </p:nvSpPr>
        <p:spPr>
          <a:xfrm>
            <a:off x="214699" y="1881144"/>
            <a:ext cx="228600" cy="2438400"/>
          </a:xfrm>
          <a:prstGeom prst="rect">
            <a:avLst/>
          </a:prstGeom>
          <a:solidFill>
            <a:srgbClr val="FFFFFF">
              <a:lumMod val="85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45" name="Content Placeholder 3"/>
          <p:cNvSpPr txBox="1">
            <a:spLocks/>
          </p:cNvSpPr>
          <p:nvPr/>
        </p:nvSpPr>
        <p:spPr>
          <a:xfrm>
            <a:off x="138499" y="1214393"/>
            <a:ext cx="8991600" cy="4081463"/>
          </a:xfrm>
          <a:prstGeom prst="rect">
            <a:avLst/>
          </a:prstGeom>
        </p:spPr>
        <p:txBody>
          <a:bodyPr vert="horz" lIns="91440" tIns="45720" rIns="91440" bIns="45720" rtlCol="0">
            <a:normAutofit fontScale="85000" lnSpcReduction="10000"/>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Green-app requests 10G EPL </a:t>
            </a:r>
            <a:r>
              <a:rPr kumimoji="0" lang="en-US" sz="2000" b="0" i="1" u="none" strike="noStrike" kern="1200" cap="none" spc="0" normalizeH="0" baseline="0" noProof="0" smtClean="0">
                <a:ln>
                  <a:noFill/>
                </a:ln>
                <a:solidFill>
                  <a:srgbClr val="141313"/>
                </a:solidFill>
                <a:effectLst/>
                <a:uLnTx/>
                <a:uFillTx/>
                <a:latin typeface="Arial"/>
                <a:ea typeface="+mn-ea"/>
                <a:cs typeface="+mn-cs"/>
              </a:rPr>
              <a:t>ConnectivityService</a:t>
            </a:r>
            <a:r>
              <a:rPr kumimoji="0" lang="en-US" sz="2000" b="0" i="0" u="none" strike="noStrike" kern="1200" cap="none" spc="0" normalizeH="0" baseline="0" noProof="0" smtClean="0">
                <a:ln>
                  <a:noFill/>
                </a:ln>
                <a:solidFill>
                  <a:srgbClr val="141313"/>
                </a:solidFill>
                <a:effectLst/>
                <a:uLnTx/>
                <a:uFillTx/>
                <a:latin typeface="Arial"/>
                <a:ea typeface="+mn-ea"/>
                <a:cs typeface="+mn-cs"/>
              </a:rPr>
              <a:t> between SEPs (1.G, 11.G)</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MD-controller computes &amp; provisions E2E connectivity within its internal topology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MD-controller requests 10G </a:t>
            </a:r>
            <a:r>
              <a:rPr kumimoji="0" lang="en-US" sz="2000" b="0" i="1" u="none" strike="noStrike" kern="1200" cap="none" spc="0" normalizeH="0" baseline="0" noProof="0" smtClean="0">
                <a:ln>
                  <a:noFill/>
                </a:ln>
                <a:solidFill>
                  <a:srgbClr val="141313"/>
                </a:solidFill>
                <a:effectLst/>
                <a:uLnTx/>
                <a:uFillTx/>
                <a:latin typeface="Arial"/>
                <a:ea typeface="+mn-ea"/>
                <a:cs typeface="+mn-cs"/>
              </a:rPr>
              <a:t>ConnectivityService</a:t>
            </a:r>
            <a:r>
              <a:rPr kumimoji="0" lang="en-US" sz="2000" b="0" i="0" u="none" strike="noStrike" kern="1200" cap="none" spc="0" normalizeH="0" baseline="0" noProof="0" smtClean="0">
                <a:ln>
                  <a:noFill/>
                </a:ln>
                <a:solidFill>
                  <a:srgbClr val="141313"/>
                </a:solidFill>
                <a:effectLst/>
                <a:uLnTx/>
                <a:uFillTx/>
                <a:latin typeface="Arial"/>
                <a:ea typeface="+mn-ea"/>
                <a:cs typeface="+mn-cs"/>
              </a:rPr>
              <a:t> between SEPs (1.D1, 5.D1)</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Domain1-controller computes &amp; provisions ODU+ETH </a:t>
            </a:r>
            <a:r>
              <a:rPr kumimoji="0" lang="en-US" sz="2000" b="0" i="1" u="none" strike="noStrike" kern="1200" cap="none" spc="0" normalizeH="0" baseline="0" noProof="0" smtClean="0">
                <a:ln>
                  <a:noFill/>
                </a:ln>
                <a:solidFill>
                  <a:srgbClr val="141313"/>
                </a:solidFill>
                <a:effectLst/>
                <a:uLnTx/>
                <a:uFillTx/>
                <a:latin typeface="Arial"/>
                <a:ea typeface="+mn-ea"/>
                <a:cs typeface="+mn-cs"/>
              </a:rPr>
              <a:t>Connections</a:t>
            </a:r>
            <a:r>
              <a:rPr kumimoji="0" lang="en-US" sz="2000" b="0" i="0" u="none" strike="noStrike" kern="1200" cap="none" spc="0" normalizeH="0" baseline="0" noProof="0" smtClean="0">
                <a:ln>
                  <a:noFill/>
                </a:ln>
                <a:solidFill>
                  <a:srgbClr val="141313"/>
                </a:solidFill>
                <a:effectLst/>
                <a:uLnTx/>
                <a:uFillTx/>
                <a:latin typeface="Arial"/>
                <a:ea typeface="+mn-ea"/>
                <a:cs typeface="+mn-cs"/>
              </a:rPr>
              <a:t> in its domain</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Domain1-controller returns provisioned </a:t>
            </a:r>
            <a:r>
              <a:rPr kumimoji="0" lang="en-US" sz="2000" b="0" i="1" u="none" strike="noStrike" kern="1200" cap="none" spc="0" normalizeH="0" baseline="0" noProof="0" smtClean="0">
                <a:ln>
                  <a:noFill/>
                </a:ln>
                <a:solidFill>
                  <a:srgbClr val="141313"/>
                </a:solidFill>
                <a:effectLst/>
                <a:uLnTx/>
                <a:uFillTx/>
                <a:latin typeface="Arial"/>
                <a:ea typeface="+mn-ea"/>
                <a:cs typeface="+mn-cs"/>
              </a:rPr>
              <a:t>Connections</a:t>
            </a:r>
            <a:r>
              <a:rPr kumimoji="0" lang="en-US" sz="2000" b="0" i="0" u="none" strike="noStrike" kern="1200" cap="none" spc="0" normalizeH="0" baseline="0" noProof="0" smtClean="0">
                <a:ln>
                  <a:noFill/>
                </a:ln>
                <a:solidFill>
                  <a:srgbClr val="141313"/>
                </a:solidFill>
                <a:effectLst/>
                <a:uLnTx/>
                <a:uFillTx/>
                <a:latin typeface="Arial"/>
                <a:ea typeface="+mn-ea"/>
                <a:cs typeface="+mn-cs"/>
              </a:rPr>
              <a:t> in terms of Context-1 topology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MD-controller requests 10G </a:t>
            </a:r>
            <a:r>
              <a:rPr kumimoji="0" lang="en-US" sz="2000" b="0" i="1" u="none" strike="noStrike" kern="1200" cap="none" spc="0" normalizeH="0" baseline="0" noProof="0" smtClean="0">
                <a:ln>
                  <a:noFill/>
                </a:ln>
                <a:solidFill>
                  <a:srgbClr val="141313"/>
                </a:solidFill>
                <a:effectLst/>
                <a:uLnTx/>
                <a:uFillTx/>
                <a:latin typeface="Arial"/>
                <a:ea typeface="+mn-ea"/>
                <a:cs typeface="+mn-cs"/>
              </a:rPr>
              <a:t>ConnectivityService</a:t>
            </a:r>
            <a:r>
              <a:rPr kumimoji="0" lang="en-US" sz="2000" b="0" i="0" u="none" strike="noStrike" kern="1200" cap="none" spc="0" normalizeH="0" baseline="0" noProof="0" smtClean="0">
                <a:ln>
                  <a:noFill/>
                </a:ln>
                <a:solidFill>
                  <a:srgbClr val="141313"/>
                </a:solidFill>
                <a:effectLst/>
                <a:uLnTx/>
                <a:uFillTx/>
                <a:latin typeface="Arial"/>
                <a:ea typeface="+mn-ea"/>
                <a:cs typeface="+mn-cs"/>
              </a:rPr>
              <a:t> between SEPs (5.D2, 7.D2)</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Domain2-controller computes &amp; provisions ODU </a:t>
            </a:r>
            <a:r>
              <a:rPr kumimoji="0" lang="en-US" sz="2000" b="0" i="1" u="none" strike="noStrike" kern="1200" cap="none" spc="0" normalizeH="0" baseline="0" noProof="0" smtClean="0">
                <a:ln>
                  <a:noFill/>
                </a:ln>
                <a:solidFill>
                  <a:srgbClr val="141313"/>
                </a:solidFill>
                <a:effectLst/>
                <a:uLnTx/>
                <a:uFillTx/>
                <a:latin typeface="Arial"/>
                <a:ea typeface="+mn-ea"/>
                <a:cs typeface="+mn-cs"/>
              </a:rPr>
              <a:t>Connections</a:t>
            </a:r>
            <a:r>
              <a:rPr kumimoji="0" lang="en-US" sz="2000" b="0" i="0" u="none" strike="noStrike" kern="1200" cap="none" spc="0" normalizeH="0" baseline="0" noProof="0" smtClean="0">
                <a:ln>
                  <a:noFill/>
                </a:ln>
                <a:solidFill>
                  <a:srgbClr val="141313"/>
                </a:solidFill>
                <a:effectLst/>
                <a:uLnTx/>
                <a:uFillTx/>
                <a:latin typeface="Arial"/>
                <a:ea typeface="+mn-ea"/>
                <a:cs typeface="+mn-cs"/>
              </a:rPr>
              <a:t> in its domain</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Domain2-controller returns provisioned </a:t>
            </a:r>
            <a:r>
              <a:rPr kumimoji="0" lang="en-US" sz="2000" b="0" i="1" u="none" strike="noStrike" kern="1200" cap="none" spc="0" normalizeH="0" baseline="0" noProof="0" smtClean="0">
                <a:ln>
                  <a:noFill/>
                </a:ln>
                <a:solidFill>
                  <a:srgbClr val="141313"/>
                </a:solidFill>
                <a:effectLst/>
                <a:uLnTx/>
                <a:uFillTx/>
                <a:latin typeface="Arial"/>
                <a:ea typeface="+mn-ea"/>
                <a:cs typeface="+mn-cs"/>
              </a:rPr>
              <a:t>Connections</a:t>
            </a:r>
            <a:r>
              <a:rPr kumimoji="0" lang="en-US" sz="2000" b="0" i="0" u="none" strike="noStrike" kern="1200" cap="none" spc="0" normalizeH="0" baseline="0" noProof="0" smtClean="0">
                <a:ln>
                  <a:noFill/>
                </a:ln>
                <a:solidFill>
                  <a:srgbClr val="141313"/>
                </a:solidFill>
                <a:effectLst/>
                <a:uLnTx/>
                <a:uFillTx/>
                <a:latin typeface="Arial"/>
                <a:ea typeface="+mn-ea"/>
                <a:cs typeface="+mn-cs"/>
              </a:rPr>
              <a:t> in terms of Context-2 topology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MD-controller requests 10G </a:t>
            </a:r>
            <a:r>
              <a:rPr kumimoji="0" lang="en-US" sz="2000" b="0" i="1" u="none" strike="noStrike" kern="1200" cap="none" spc="0" normalizeH="0" baseline="0" noProof="0" smtClean="0">
                <a:ln>
                  <a:noFill/>
                </a:ln>
                <a:solidFill>
                  <a:srgbClr val="141313"/>
                </a:solidFill>
                <a:effectLst/>
                <a:uLnTx/>
                <a:uFillTx/>
                <a:latin typeface="Arial"/>
                <a:ea typeface="+mn-ea"/>
                <a:cs typeface="+mn-cs"/>
              </a:rPr>
              <a:t>ConnectivityService</a:t>
            </a:r>
            <a:r>
              <a:rPr kumimoji="0" lang="en-US" sz="2000" b="0" i="0" u="none" strike="noStrike" kern="1200" cap="none" spc="0" normalizeH="0" baseline="0" noProof="0" smtClean="0">
                <a:ln>
                  <a:noFill/>
                </a:ln>
                <a:solidFill>
                  <a:srgbClr val="141313"/>
                </a:solidFill>
                <a:effectLst/>
                <a:uLnTx/>
                <a:uFillTx/>
                <a:latin typeface="Arial"/>
                <a:ea typeface="+mn-ea"/>
                <a:cs typeface="+mn-cs"/>
              </a:rPr>
              <a:t> between SEPs (7.D3, 11.D3)</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Domain3-controller computes &amp; provisions ODU+ETH </a:t>
            </a:r>
            <a:r>
              <a:rPr kumimoji="0" lang="en-US" sz="2000" b="0" i="1" u="none" strike="noStrike" kern="1200" cap="none" spc="0" normalizeH="0" baseline="0" noProof="0" smtClean="0">
                <a:ln>
                  <a:noFill/>
                </a:ln>
                <a:solidFill>
                  <a:srgbClr val="141313"/>
                </a:solidFill>
                <a:effectLst/>
                <a:uLnTx/>
                <a:uFillTx/>
                <a:latin typeface="Arial"/>
                <a:ea typeface="+mn-ea"/>
                <a:cs typeface="+mn-cs"/>
              </a:rPr>
              <a:t>Connections</a:t>
            </a:r>
            <a:r>
              <a:rPr kumimoji="0" lang="en-US" sz="2000" b="0" i="0" u="none" strike="noStrike" kern="1200" cap="none" spc="0" normalizeH="0" baseline="0" noProof="0" smtClean="0">
                <a:ln>
                  <a:noFill/>
                </a:ln>
                <a:solidFill>
                  <a:srgbClr val="141313"/>
                </a:solidFill>
                <a:effectLst/>
                <a:uLnTx/>
                <a:uFillTx/>
                <a:latin typeface="Arial"/>
                <a:ea typeface="+mn-ea"/>
                <a:cs typeface="+mn-cs"/>
              </a:rPr>
              <a:t> in its domain</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Domain3-controller returns provisioned </a:t>
            </a:r>
            <a:r>
              <a:rPr kumimoji="0" lang="en-US" sz="2000" b="0" i="1" u="none" strike="noStrike" kern="1200" cap="none" spc="0" normalizeH="0" baseline="0" noProof="0" smtClean="0">
                <a:ln>
                  <a:noFill/>
                </a:ln>
                <a:solidFill>
                  <a:srgbClr val="141313"/>
                </a:solidFill>
                <a:effectLst/>
                <a:uLnTx/>
                <a:uFillTx/>
                <a:latin typeface="Arial"/>
                <a:ea typeface="+mn-ea"/>
                <a:cs typeface="+mn-cs"/>
              </a:rPr>
              <a:t>Connections</a:t>
            </a:r>
            <a:r>
              <a:rPr kumimoji="0" lang="en-US" sz="2000" b="0" i="0" u="none" strike="noStrike" kern="1200" cap="none" spc="0" normalizeH="0" baseline="0" noProof="0" smtClean="0">
                <a:ln>
                  <a:noFill/>
                </a:ln>
                <a:solidFill>
                  <a:srgbClr val="141313"/>
                </a:solidFill>
                <a:effectLst/>
                <a:uLnTx/>
                <a:uFillTx/>
                <a:latin typeface="Arial"/>
                <a:ea typeface="+mn-ea"/>
                <a:cs typeface="+mn-cs"/>
              </a:rPr>
              <a:t> in terms of Context-3 topology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MD Controller updates its internal Topology and resource pool capacity/usage metrics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MD-controller returns provisioned </a:t>
            </a:r>
            <a:r>
              <a:rPr kumimoji="0" lang="en-US" sz="2000" b="0" i="1" u="none" strike="noStrike" kern="1200" cap="none" spc="0" normalizeH="0" baseline="0" noProof="0" smtClean="0">
                <a:ln>
                  <a:noFill/>
                </a:ln>
                <a:solidFill>
                  <a:srgbClr val="141313"/>
                </a:solidFill>
                <a:effectLst/>
                <a:uLnTx/>
                <a:uFillTx/>
                <a:latin typeface="Arial"/>
                <a:ea typeface="+mn-ea"/>
                <a:cs typeface="+mn-cs"/>
              </a:rPr>
              <a:t>Connections</a:t>
            </a:r>
            <a:r>
              <a:rPr kumimoji="0" lang="en-US" sz="2000" b="0" i="0" u="none" strike="noStrike" kern="1200" cap="none" spc="0" normalizeH="0" baseline="0" noProof="0" smtClean="0">
                <a:ln>
                  <a:noFill/>
                </a:ln>
                <a:solidFill>
                  <a:srgbClr val="141313"/>
                </a:solidFill>
                <a:effectLst/>
                <a:uLnTx/>
                <a:uFillTx/>
                <a:latin typeface="Arial"/>
                <a:ea typeface="+mn-ea"/>
                <a:cs typeface="+mn-cs"/>
              </a:rPr>
              <a:t> in terms of Context-G topology</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smtClean="0">
                <a:ln>
                  <a:noFill/>
                </a:ln>
                <a:solidFill>
                  <a:srgbClr val="141313"/>
                </a:solidFill>
                <a:effectLst/>
                <a:uLnTx/>
                <a:uFillTx/>
                <a:latin typeface="Arial"/>
                <a:ea typeface="+mn-ea"/>
                <a:cs typeface="+mn-cs"/>
              </a:rPr>
              <a:t>MD-controller updates capacity/usage metrics in Context-G topology</a:t>
            </a:r>
          </a:p>
        </p:txBody>
      </p:sp>
      <p:sp>
        <p:nvSpPr>
          <p:cNvPr id="46" name="Oval 45"/>
          <p:cNvSpPr/>
          <p:nvPr/>
        </p:nvSpPr>
        <p:spPr>
          <a:xfrm>
            <a:off x="245989" y="1271544"/>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a:t>
            </a:r>
          </a:p>
        </p:txBody>
      </p:sp>
      <p:sp>
        <p:nvSpPr>
          <p:cNvPr id="47" name="Oval 46"/>
          <p:cNvSpPr/>
          <p:nvPr/>
        </p:nvSpPr>
        <p:spPr>
          <a:xfrm>
            <a:off x="245989" y="1576344"/>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2</a:t>
            </a:r>
          </a:p>
        </p:txBody>
      </p:sp>
      <p:sp>
        <p:nvSpPr>
          <p:cNvPr id="48" name="Oval 47"/>
          <p:cNvSpPr/>
          <p:nvPr/>
        </p:nvSpPr>
        <p:spPr>
          <a:xfrm>
            <a:off x="245989" y="1881144"/>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3</a:t>
            </a:r>
          </a:p>
        </p:txBody>
      </p:sp>
      <p:sp>
        <p:nvSpPr>
          <p:cNvPr id="49" name="Oval 48"/>
          <p:cNvSpPr/>
          <p:nvPr/>
        </p:nvSpPr>
        <p:spPr>
          <a:xfrm>
            <a:off x="245989" y="2158042"/>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4</a:t>
            </a:r>
          </a:p>
        </p:txBody>
      </p:sp>
      <p:sp>
        <p:nvSpPr>
          <p:cNvPr id="50" name="Oval 49"/>
          <p:cNvSpPr/>
          <p:nvPr/>
        </p:nvSpPr>
        <p:spPr>
          <a:xfrm>
            <a:off x="245989" y="2414544"/>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5</a:t>
            </a:r>
          </a:p>
        </p:txBody>
      </p:sp>
      <p:sp>
        <p:nvSpPr>
          <p:cNvPr id="51" name="Oval 50"/>
          <p:cNvSpPr/>
          <p:nvPr/>
        </p:nvSpPr>
        <p:spPr>
          <a:xfrm>
            <a:off x="245989" y="2719344"/>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6</a:t>
            </a:r>
          </a:p>
        </p:txBody>
      </p:sp>
      <p:sp>
        <p:nvSpPr>
          <p:cNvPr id="52" name="Oval 51"/>
          <p:cNvSpPr/>
          <p:nvPr/>
        </p:nvSpPr>
        <p:spPr>
          <a:xfrm>
            <a:off x="245989" y="2996242"/>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7</a:t>
            </a:r>
          </a:p>
        </p:txBody>
      </p:sp>
      <p:sp>
        <p:nvSpPr>
          <p:cNvPr id="53" name="Oval 52"/>
          <p:cNvSpPr/>
          <p:nvPr/>
        </p:nvSpPr>
        <p:spPr>
          <a:xfrm>
            <a:off x="245989" y="3252744"/>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8</a:t>
            </a:r>
          </a:p>
        </p:txBody>
      </p:sp>
      <p:sp>
        <p:nvSpPr>
          <p:cNvPr id="54" name="Oval 53"/>
          <p:cNvSpPr/>
          <p:nvPr/>
        </p:nvSpPr>
        <p:spPr>
          <a:xfrm>
            <a:off x="245989" y="3557544"/>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9</a:t>
            </a:r>
          </a:p>
        </p:txBody>
      </p:sp>
      <p:sp>
        <p:nvSpPr>
          <p:cNvPr id="55" name="Oval 54"/>
          <p:cNvSpPr/>
          <p:nvPr/>
        </p:nvSpPr>
        <p:spPr>
          <a:xfrm>
            <a:off x="245989" y="3834442"/>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10</a:t>
            </a:r>
          </a:p>
        </p:txBody>
      </p:sp>
      <p:sp>
        <p:nvSpPr>
          <p:cNvPr id="56" name="Oval 55"/>
          <p:cNvSpPr/>
          <p:nvPr/>
        </p:nvSpPr>
        <p:spPr>
          <a:xfrm>
            <a:off x="245989" y="4139242"/>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11</a:t>
            </a:r>
          </a:p>
        </p:txBody>
      </p:sp>
      <p:sp>
        <p:nvSpPr>
          <p:cNvPr id="57" name="Oval 56"/>
          <p:cNvSpPr/>
          <p:nvPr/>
        </p:nvSpPr>
        <p:spPr>
          <a:xfrm>
            <a:off x="245989" y="4444042"/>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12</a:t>
            </a:r>
          </a:p>
        </p:txBody>
      </p:sp>
      <p:sp>
        <p:nvSpPr>
          <p:cNvPr id="58" name="Oval 57"/>
          <p:cNvSpPr/>
          <p:nvPr/>
        </p:nvSpPr>
        <p:spPr>
          <a:xfrm>
            <a:off x="245989" y="4714495"/>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13</a:t>
            </a:r>
          </a:p>
        </p:txBody>
      </p:sp>
      <p:sp>
        <p:nvSpPr>
          <p:cNvPr id="59" name="TextBox 58"/>
          <p:cNvSpPr txBox="1"/>
          <p:nvPr/>
        </p:nvSpPr>
        <p:spPr>
          <a:xfrm rot="16200000">
            <a:off x="-564577" y="2942482"/>
            <a:ext cx="1406154"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parallel requests</a:t>
            </a:r>
            <a:endParaRPr kumimoji="0" lang="en-US" sz="1200" b="1" i="0" u="none" strike="noStrike" kern="0" cap="none" spc="0" normalizeH="0" baseline="0" noProof="0">
              <a:ln>
                <a:noFill/>
              </a:ln>
              <a:solidFill>
                <a:sysClr val="windowText" lastClr="000000"/>
              </a:solidFill>
              <a:effectLst/>
              <a:uLnTx/>
              <a:uFillTx/>
            </a:endParaRPr>
          </a:p>
        </p:txBody>
      </p:sp>
      <p:sp>
        <p:nvSpPr>
          <p:cNvPr id="19" name="Slide Number Placeholder 18"/>
          <p:cNvSpPr>
            <a:spLocks noGrp="1"/>
          </p:cNvSpPr>
          <p:nvPr>
            <p:ph type="sldNum" sz="quarter" idx="4"/>
          </p:nvPr>
        </p:nvSpPr>
        <p:spPr/>
        <p:txBody>
          <a:bodyPr/>
          <a:lstStyle/>
          <a:p>
            <a:fld id="{95FB27F1-C2FE-E646-9E41-8F3092BBAFAE}" type="slidenum">
              <a:rPr lang="en-US" smtClean="0"/>
              <a:pPr/>
              <a:t>49</a:t>
            </a:fld>
            <a:endParaRPr lang="en-US"/>
          </a:p>
        </p:txBody>
      </p:sp>
      <p:sp>
        <p:nvSpPr>
          <p:cNvPr id="20" name="Footer Placeholder 19"/>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937141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we see in the market ?</a:t>
            </a:r>
            <a:endParaRPr lang="en-US"/>
          </a:p>
        </p:txBody>
      </p:sp>
      <p:pic>
        <p:nvPicPr>
          <p:cNvPr id="54" name="Picture 51"/>
          <p:cNvPicPr>
            <a:picLocks noChangeAspect="1"/>
          </p:cNvPicPr>
          <p:nvPr/>
        </p:nvPicPr>
        <p:blipFill rotWithShape="1">
          <a:blip r:embed="rId2" cstate="print">
            <a:extLst>
              <a:ext uri="{28A0092B-C50C-407E-A947-70E740481C1C}">
                <a14:useLocalDpi xmlns:a14="http://schemas.microsoft.com/office/drawing/2010/main" val="0"/>
              </a:ext>
            </a:extLst>
          </a:blip>
          <a:srcRect t="49373" b="631"/>
          <a:stretch/>
        </p:blipFill>
        <p:spPr>
          <a:xfrm>
            <a:off x="1912721" y="1488482"/>
            <a:ext cx="6630858" cy="4418681"/>
          </a:xfrm>
          <a:prstGeom prst="rect">
            <a:avLst/>
          </a:prstGeom>
        </p:spPr>
      </p:pic>
      <p:sp>
        <p:nvSpPr>
          <p:cNvPr id="55" name="Ellipse 4"/>
          <p:cNvSpPr/>
          <p:nvPr/>
        </p:nvSpPr>
        <p:spPr bwMode="auto">
          <a:xfrm>
            <a:off x="3902331" y="1478749"/>
            <a:ext cx="4649590" cy="4452556"/>
          </a:xfrm>
          <a:custGeom>
            <a:avLst/>
            <a:gdLst/>
            <a:ahLst/>
            <a:cxnLst/>
            <a:rect l="l" t="t" r="r" b="b"/>
            <a:pathLst>
              <a:path w="5061410" h="4472324">
                <a:moveTo>
                  <a:pt x="0" y="0"/>
                </a:moveTo>
                <a:lnTo>
                  <a:pt x="412464" y="0"/>
                </a:lnTo>
                <a:lnTo>
                  <a:pt x="4648946" y="0"/>
                </a:lnTo>
                <a:lnTo>
                  <a:pt x="5061410" y="0"/>
                </a:lnTo>
                <a:lnTo>
                  <a:pt x="5061410" y="4472324"/>
                </a:lnTo>
                <a:lnTo>
                  <a:pt x="4648946" y="4472324"/>
                </a:lnTo>
                <a:lnTo>
                  <a:pt x="511857" y="4472324"/>
                </a:lnTo>
                <a:lnTo>
                  <a:pt x="99393" y="4472324"/>
                </a:lnTo>
                <a:lnTo>
                  <a:pt x="954140" y="2359031"/>
                </a:lnTo>
                <a:close/>
              </a:path>
            </a:pathLst>
          </a:custGeom>
          <a:solidFill>
            <a:srgbClr val="003F72">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100">
              <a:solidFill>
                <a:srgbClr val="30383B"/>
              </a:solidFill>
              <a:latin typeface="Calibri"/>
            </a:endParaRPr>
          </a:p>
        </p:txBody>
      </p:sp>
      <p:sp>
        <p:nvSpPr>
          <p:cNvPr id="56" name="AutoShape 36"/>
          <p:cNvSpPr>
            <a:spLocks noChangeArrowheads="1"/>
          </p:cNvSpPr>
          <p:nvPr/>
        </p:nvSpPr>
        <p:spPr bwMode="auto">
          <a:xfrm>
            <a:off x="394384" y="1517693"/>
            <a:ext cx="5326446" cy="4362201"/>
          </a:xfrm>
          <a:prstGeom prst="homePlate">
            <a:avLst>
              <a:gd name="adj" fmla="val 47674"/>
            </a:avLst>
          </a:prstGeom>
          <a:gradFill flip="none" rotWithShape="1">
            <a:gsLst>
              <a:gs pos="0">
                <a:schemeClr val="tx2"/>
              </a:gs>
              <a:gs pos="100000">
                <a:schemeClr val="accent1">
                  <a:tint val="44500"/>
                  <a:satMod val="160000"/>
                </a:schemeClr>
              </a:gs>
              <a:gs pos="100000">
                <a:schemeClr val="accent1">
                  <a:tint val="23500"/>
                  <a:satMod val="160000"/>
                </a:schemeClr>
              </a:gs>
            </a:gsLst>
            <a:lin ang="10800000" scaled="1"/>
            <a:tileRect/>
          </a:gradFill>
          <a:ln w="76200" cap="flat" cmpd="sng" algn="ctr">
            <a:solidFill>
              <a:schemeClr val="bg1"/>
            </a:solidFill>
            <a:prstDash val="solid"/>
            <a:miter lim="800000"/>
            <a:headEnd type="none" w="med" len="med"/>
            <a:tailEnd type="none" w="med" len="med"/>
          </a:ln>
          <a:effectLst/>
        </p:spPr>
        <p:txBody>
          <a:bodyPr wrap="none" lIns="72558" tIns="36279" rIns="72558" bIns="36279" anchor="ctr"/>
          <a:lstStyle/>
          <a:p>
            <a:pPr algn="ctr">
              <a:defRPr/>
            </a:pPr>
            <a:endParaRPr lang="en-US">
              <a:latin typeface="Arial" charset="0"/>
              <a:ea typeface="ＭＳ Ｐゴシック" pitchFamily="-110" charset="-128"/>
            </a:endParaRPr>
          </a:p>
        </p:txBody>
      </p:sp>
      <p:sp>
        <p:nvSpPr>
          <p:cNvPr id="57" name="Rectangle 37"/>
          <p:cNvSpPr>
            <a:spLocks noChangeArrowheads="1"/>
          </p:cNvSpPr>
          <p:nvPr/>
        </p:nvSpPr>
        <p:spPr bwMode="auto">
          <a:xfrm>
            <a:off x="542807" y="1989308"/>
            <a:ext cx="1931008" cy="504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58" tIns="36279" rIns="72558" bIns="36279" anchor="ct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1400" b="1">
                <a:solidFill>
                  <a:schemeClr val="bg1"/>
                </a:solidFill>
              </a:rPr>
              <a:t>A New Kind of Business Customer </a:t>
            </a:r>
          </a:p>
        </p:txBody>
      </p:sp>
      <p:sp>
        <p:nvSpPr>
          <p:cNvPr id="58" name="AutoShape 36"/>
          <p:cNvSpPr>
            <a:spLocks noChangeArrowheads="1"/>
          </p:cNvSpPr>
          <p:nvPr/>
        </p:nvSpPr>
        <p:spPr bwMode="auto">
          <a:xfrm>
            <a:off x="394384" y="1519429"/>
            <a:ext cx="2363481" cy="1858944"/>
          </a:xfrm>
          <a:prstGeom prst="homePlate">
            <a:avLst>
              <a:gd name="adj" fmla="val 47674"/>
            </a:avLst>
          </a:prstGeom>
          <a:solidFill>
            <a:srgbClr val="00596E"/>
          </a:solidFill>
          <a:ln w="76200" cap="flat" cmpd="sng" algn="ctr">
            <a:solidFill>
              <a:schemeClr val="bg1"/>
            </a:solidFill>
            <a:prstDash val="solid"/>
            <a:miter lim="800000"/>
            <a:headEnd type="none" w="med" len="med"/>
            <a:tailEnd type="none" w="med" len="med"/>
          </a:ln>
          <a:effectLst/>
        </p:spPr>
        <p:txBody>
          <a:bodyPr wrap="none" lIns="72558" tIns="36279" rIns="72558" bIns="36279" anchor="ctr"/>
          <a:lstStyle/>
          <a:p>
            <a:pPr algn="ctr">
              <a:defRPr/>
            </a:pPr>
            <a:endParaRPr lang="en-US">
              <a:latin typeface="Arial" charset="0"/>
              <a:ea typeface="ＭＳ Ｐゴシック" pitchFamily="-110" charset="-128"/>
            </a:endParaRPr>
          </a:p>
        </p:txBody>
      </p:sp>
      <p:pic>
        <p:nvPicPr>
          <p:cNvPr id="59" name="Picture Circle" descr="peop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1702" y="1875197"/>
            <a:ext cx="2612628" cy="3482332"/>
          </a:xfrm>
          <a:prstGeom prst="rect">
            <a:avLst/>
          </a:prstGeom>
          <a:noFill/>
          <a:ln w="9525">
            <a:noFill/>
            <a:miter lim="800000"/>
            <a:headEnd/>
            <a:tailEnd/>
          </a:ln>
          <a:effectLst>
            <a:outerShdw blurRad="50800" dist="647700" dir="1032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0" name="Rectangle 37"/>
          <p:cNvSpPr>
            <a:spLocks noChangeArrowheads="1"/>
          </p:cNvSpPr>
          <p:nvPr/>
        </p:nvSpPr>
        <p:spPr bwMode="auto">
          <a:xfrm>
            <a:off x="456417" y="1606567"/>
            <a:ext cx="1931008" cy="473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58" tIns="36279" rIns="72558" bIns="36279" anchor="ct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1300" b="1">
                <a:solidFill>
                  <a:schemeClr val="bg1"/>
                </a:solidFill>
                <a:effectLst>
                  <a:outerShdw blurRad="38100" dist="38100" dir="2700000" algn="tl">
                    <a:srgbClr val="000000">
                      <a:alpha val="43137"/>
                    </a:srgbClr>
                  </a:outerShdw>
                </a:effectLst>
              </a:rPr>
              <a:t>A New Kind of Business Customer </a:t>
            </a:r>
          </a:p>
        </p:txBody>
      </p:sp>
      <p:sp>
        <p:nvSpPr>
          <p:cNvPr id="61" name="Content Placeholder 2"/>
          <p:cNvSpPr txBox="1">
            <a:spLocks/>
          </p:cNvSpPr>
          <p:nvPr/>
        </p:nvSpPr>
        <p:spPr>
          <a:xfrm>
            <a:off x="548735" y="2226891"/>
            <a:ext cx="2078495" cy="855071"/>
          </a:xfrm>
          <a:prstGeom prst="rect">
            <a:avLst/>
          </a:prstGeom>
        </p:spPr>
        <p:txBody>
          <a:bodyPr vert="horz" lIns="91440" tIns="45720" rIns="91440" bIns="45720" rtlCol="0">
            <a:normAutofit/>
          </a:bodyPr>
          <a:lstStyle>
            <a:lvl1pPr marL="230188" indent="-230188" algn="l" defTabSz="457200" rtl="0" eaLnBrk="1" latinLnBrk="0" hangingPunct="1">
              <a:spcBef>
                <a:spcPct val="20000"/>
              </a:spcBef>
              <a:buClr>
                <a:schemeClr val="tx2"/>
              </a:buClr>
              <a:buFont typeface="Arial"/>
              <a:buChar char="•"/>
              <a:defRPr sz="2000" kern="1200">
                <a:solidFill>
                  <a:schemeClr val="tx1"/>
                </a:solidFill>
                <a:latin typeface="+mn-lt"/>
                <a:ea typeface="+mn-ea"/>
                <a:cs typeface="+mn-cs"/>
              </a:defRPr>
            </a:lvl1pPr>
            <a:lvl2pPr marL="684213" indent="-227013" algn="l" defTabSz="4572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mn-ea"/>
                <a:cs typeface="+mn-cs"/>
              </a:defRPr>
            </a:lvl2pPr>
            <a:lvl3pPr marL="1082675" indent="-168275" algn="l" defTabSz="457200" rtl="0" eaLnBrk="1" latinLnBrk="0" hangingPunct="1">
              <a:spcBef>
                <a:spcPct val="20000"/>
              </a:spcBef>
              <a:buClr>
                <a:schemeClr val="tx2"/>
              </a:buClr>
              <a:buFont typeface="Arial" panose="020B0604020202020204" pitchFamily="34" charset="0"/>
              <a:buChar char="»"/>
              <a:defRPr sz="1400" kern="1200">
                <a:solidFill>
                  <a:schemeClr val="tx1"/>
                </a:solidFill>
                <a:latin typeface="+mn-lt"/>
                <a:ea typeface="+mn-ea"/>
                <a:cs typeface="+mn-cs"/>
              </a:defRPr>
            </a:lvl3pPr>
            <a:lvl4pPr marL="1544638" indent="-173038" algn="l" defTabSz="457200" rtl="0" eaLnBrk="1" latinLnBrk="0" hangingPunct="1">
              <a:spcBef>
                <a:spcPct val="20000"/>
              </a:spcBef>
              <a:buClr>
                <a:schemeClr val="tx2"/>
              </a:buClr>
              <a:buFont typeface="Wingdings" panose="05000000000000000000" pitchFamily="2" charset="2"/>
              <a:buChar char="§"/>
              <a:defRPr sz="1200" kern="1200">
                <a:solidFill>
                  <a:schemeClr val="tx1"/>
                </a:solidFill>
                <a:latin typeface="+mn-lt"/>
                <a:ea typeface="+mn-ea"/>
                <a:cs typeface="+mn-cs"/>
              </a:defRPr>
            </a:lvl4pPr>
            <a:lvl5pPr marL="1997075" indent="-168275" algn="l" defTabSz="457200" rtl="0" eaLnBrk="1" latinLnBrk="0" hangingPunct="1">
              <a:spcBef>
                <a:spcPct val="20000"/>
              </a:spcBef>
              <a:buClr>
                <a:schemeClr val="tx2"/>
              </a:buClr>
              <a:buFont typeface="Arial" panose="020B0604020202020204" pitchFamily="34" charset="0"/>
              <a:buChar char="–"/>
              <a:defRPr sz="11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bg1"/>
              </a:buClr>
            </a:pPr>
            <a:r>
              <a:rPr lang="en-US" sz="1100" smtClean="0">
                <a:solidFill>
                  <a:schemeClr val="bg1"/>
                </a:solidFill>
              </a:rPr>
              <a:t>Private and public cloud</a:t>
            </a:r>
          </a:p>
          <a:p>
            <a:pPr>
              <a:buClr>
                <a:schemeClr val="bg1"/>
              </a:buClr>
            </a:pPr>
            <a:r>
              <a:rPr lang="en-US" sz="1100" smtClean="0">
                <a:solidFill>
                  <a:schemeClr val="bg1"/>
                </a:solidFill>
              </a:rPr>
              <a:t>Elastic compute and storage</a:t>
            </a:r>
            <a:endParaRPr lang="en-US" sz="1100">
              <a:solidFill>
                <a:schemeClr val="bg1"/>
              </a:solidFill>
            </a:endParaRPr>
          </a:p>
        </p:txBody>
      </p:sp>
      <p:pic>
        <p:nvPicPr>
          <p:cNvPr id="62" name="Picture 19" descr="Google-Cloud-Platform.png"/>
          <p:cNvPicPr>
            <a:picLocks noChangeAspect="1"/>
          </p:cNvPicPr>
          <p:nvPr/>
        </p:nvPicPr>
        <p:blipFill rotWithShape="1">
          <a:blip r:embed="rId4" cstate="print"/>
          <a:srcRect r="60104"/>
          <a:stretch/>
        </p:blipFill>
        <p:spPr>
          <a:xfrm>
            <a:off x="2698927" y="2863569"/>
            <a:ext cx="820399" cy="401713"/>
          </a:xfrm>
          <a:prstGeom prst="rect">
            <a:avLst/>
          </a:prstGeom>
        </p:spPr>
      </p:pic>
      <p:sp>
        <p:nvSpPr>
          <p:cNvPr id="63" name="Oval 30"/>
          <p:cNvSpPr/>
          <p:nvPr/>
        </p:nvSpPr>
        <p:spPr>
          <a:xfrm>
            <a:off x="3593712" y="2078774"/>
            <a:ext cx="2293797" cy="3057365"/>
          </a:xfrm>
          <a:prstGeom prst="ellipse">
            <a:avLst/>
          </a:prstGeom>
          <a:solidFill>
            <a:srgbClr val="008B95">
              <a:alpha val="49020"/>
            </a:srgbClr>
          </a:solidFill>
          <a:ln>
            <a:noFill/>
          </a:ln>
        </p:spPr>
        <p:style>
          <a:lnRef idx="1">
            <a:schemeClr val="accent1"/>
          </a:lnRef>
          <a:fillRef idx="3">
            <a:schemeClr val="accent1"/>
          </a:fillRef>
          <a:effectRef idx="2">
            <a:schemeClr val="accent1"/>
          </a:effectRef>
          <a:fontRef idx="minor">
            <a:schemeClr val="lt1"/>
          </a:fontRef>
        </p:style>
        <p:txBody>
          <a:bodyPr lIns="72558" tIns="36279" rIns="72558" bIns="36279" spcCol="0" rtlCol="0" anchor="ctr"/>
          <a:lstStyle/>
          <a:p>
            <a:pPr algn="ctr"/>
            <a:endParaRPr lang="en-US"/>
          </a:p>
        </p:txBody>
      </p:sp>
      <p:pic>
        <p:nvPicPr>
          <p:cNvPr id="64" name="Picture 31" descr="Amazon-Web-Services-AWS.png"/>
          <p:cNvPicPr>
            <a:picLocks noChangeAspect="1"/>
          </p:cNvPicPr>
          <p:nvPr/>
        </p:nvPicPr>
        <p:blipFill>
          <a:blip r:embed="rId5" cstate="print"/>
          <a:stretch>
            <a:fillRect/>
          </a:stretch>
        </p:blipFill>
        <p:spPr>
          <a:xfrm>
            <a:off x="2648497" y="3797673"/>
            <a:ext cx="870828" cy="331476"/>
          </a:xfrm>
          <a:prstGeom prst="rect">
            <a:avLst/>
          </a:prstGeom>
        </p:spPr>
      </p:pic>
      <p:pic>
        <p:nvPicPr>
          <p:cNvPr id="65" name="Picture 32" descr="Rackspace.png"/>
          <p:cNvPicPr>
            <a:picLocks noChangeAspect="1"/>
          </p:cNvPicPr>
          <p:nvPr/>
        </p:nvPicPr>
        <p:blipFill>
          <a:blip r:embed="rId6" cstate="print"/>
          <a:stretch>
            <a:fillRect/>
          </a:stretch>
        </p:blipFill>
        <p:spPr>
          <a:xfrm>
            <a:off x="2487287" y="3263247"/>
            <a:ext cx="987575" cy="358181"/>
          </a:xfrm>
          <a:prstGeom prst="rect">
            <a:avLst/>
          </a:prstGeom>
        </p:spPr>
      </p:pic>
      <p:pic>
        <p:nvPicPr>
          <p:cNvPr id="66" name="Picture 33" descr="Dropbox.png"/>
          <p:cNvPicPr>
            <a:picLocks noChangeAspect="1"/>
          </p:cNvPicPr>
          <p:nvPr/>
        </p:nvPicPr>
        <p:blipFill>
          <a:blip r:embed="rId7" cstate="print"/>
          <a:stretch>
            <a:fillRect/>
          </a:stretch>
        </p:blipFill>
        <p:spPr>
          <a:xfrm>
            <a:off x="3269112" y="2412072"/>
            <a:ext cx="428181" cy="428181"/>
          </a:xfrm>
          <a:prstGeom prst="rect">
            <a:avLst/>
          </a:prstGeom>
        </p:spPr>
      </p:pic>
      <p:pic>
        <p:nvPicPr>
          <p:cNvPr id="67" name="Picture 34" descr="icloud-logo.png"/>
          <p:cNvPicPr>
            <a:picLocks noChangeAspect="1"/>
          </p:cNvPicPr>
          <p:nvPr/>
        </p:nvPicPr>
        <p:blipFill>
          <a:blip r:embed="rId8" cstate="print"/>
          <a:stretch>
            <a:fillRect/>
          </a:stretch>
        </p:blipFill>
        <p:spPr>
          <a:xfrm>
            <a:off x="3653693" y="1991935"/>
            <a:ext cx="335005" cy="341840"/>
          </a:xfrm>
          <a:prstGeom prst="rect">
            <a:avLst/>
          </a:prstGeom>
        </p:spPr>
      </p:pic>
      <p:pic>
        <p:nvPicPr>
          <p:cNvPr id="68" name="Picture 2"/>
          <p:cNvPicPr>
            <a:picLocks noChangeAspect="1" noChangeArrowheads="1"/>
          </p:cNvPicPr>
          <p:nvPr/>
        </p:nvPicPr>
        <p:blipFill>
          <a:blip r:embed="rId9" cstate="print"/>
          <a:srcRect/>
          <a:stretch>
            <a:fillRect/>
          </a:stretch>
        </p:blipFill>
        <p:spPr bwMode="auto">
          <a:xfrm>
            <a:off x="2698926" y="4318003"/>
            <a:ext cx="939428" cy="192156"/>
          </a:xfrm>
          <a:prstGeom prst="rect">
            <a:avLst/>
          </a:prstGeom>
          <a:noFill/>
          <a:ln w="9525">
            <a:noFill/>
            <a:miter lim="800000"/>
            <a:headEnd/>
            <a:tailEnd/>
          </a:ln>
        </p:spPr>
      </p:pic>
      <p:pic>
        <p:nvPicPr>
          <p:cNvPr id="69" name="Picture 36" descr="OpSource.png"/>
          <p:cNvPicPr>
            <a:picLocks noChangeAspect="1"/>
          </p:cNvPicPr>
          <p:nvPr/>
        </p:nvPicPr>
        <p:blipFill>
          <a:blip r:embed="rId10" cstate="print"/>
          <a:stretch>
            <a:fillRect/>
          </a:stretch>
        </p:blipFill>
        <p:spPr>
          <a:xfrm>
            <a:off x="2868359" y="4711031"/>
            <a:ext cx="952836" cy="250971"/>
          </a:xfrm>
          <a:prstGeom prst="rect">
            <a:avLst/>
          </a:prstGeom>
        </p:spPr>
      </p:pic>
      <p:sp>
        <p:nvSpPr>
          <p:cNvPr id="70" name="Rectangle 37"/>
          <p:cNvSpPr>
            <a:spLocks noChangeArrowheads="1"/>
          </p:cNvSpPr>
          <p:nvPr/>
        </p:nvSpPr>
        <p:spPr bwMode="auto">
          <a:xfrm>
            <a:off x="3775105" y="2314631"/>
            <a:ext cx="1931008" cy="1796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58" tIns="36279" rIns="72558" bIns="36279" anchor="ct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endParaRPr lang="en-US" altLang="en-US" sz="1400" b="1" dirty="0" smtClean="0">
              <a:solidFill>
                <a:schemeClr val="bg1"/>
              </a:solidFill>
              <a:effectLst>
                <a:outerShdw blurRad="38100" dist="38100" dir="2700000" algn="tl">
                  <a:srgbClr val="000000">
                    <a:alpha val="43137"/>
                  </a:srgbClr>
                </a:outerShdw>
              </a:effectLst>
            </a:endParaRPr>
          </a:p>
          <a:p>
            <a:pPr algn="ctr" eaLnBrk="1" hangingPunct="1"/>
            <a:endParaRPr lang="en-US" altLang="en-US" sz="1400" b="1" dirty="0">
              <a:solidFill>
                <a:schemeClr val="bg1"/>
              </a:solidFill>
              <a:effectLst>
                <a:outerShdw blurRad="38100" dist="38100" dir="2700000" algn="tl">
                  <a:srgbClr val="000000">
                    <a:alpha val="43137"/>
                  </a:srgbClr>
                </a:outerShdw>
              </a:effectLst>
            </a:endParaRPr>
          </a:p>
          <a:p>
            <a:pPr algn="ctr" eaLnBrk="1" hangingPunct="1"/>
            <a:endParaRPr lang="en-US" altLang="en-US" sz="1400" b="1" dirty="0" smtClean="0">
              <a:solidFill>
                <a:schemeClr val="bg1"/>
              </a:solidFill>
              <a:effectLst>
                <a:outerShdw blurRad="38100" dist="38100" dir="2700000" algn="tl">
                  <a:srgbClr val="000000">
                    <a:alpha val="43137"/>
                  </a:srgbClr>
                </a:outerShdw>
              </a:effectLst>
            </a:endParaRPr>
          </a:p>
          <a:p>
            <a:pPr algn="ctr" eaLnBrk="1" hangingPunct="1"/>
            <a:r>
              <a:rPr lang="en-US" altLang="en-US" sz="1400" b="1" dirty="0" smtClean="0">
                <a:solidFill>
                  <a:schemeClr val="bg1"/>
                </a:solidFill>
                <a:effectLst>
                  <a:outerShdw blurRad="38100" dist="38100" dir="2700000" algn="tl">
                    <a:srgbClr val="000000">
                      <a:alpha val="43137"/>
                    </a:srgbClr>
                  </a:outerShdw>
                </a:effectLst>
              </a:rPr>
              <a:t>Elastic </a:t>
            </a:r>
          </a:p>
          <a:p>
            <a:pPr algn="ctr" eaLnBrk="1" hangingPunct="1"/>
            <a:r>
              <a:rPr lang="en-US" altLang="en-US" sz="1400" b="1" dirty="0" smtClean="0">
                <a:solidFill>
                  <a:schemeClr val="bg1"/>
                </a:solidFill>
                <a:effectLst>
                  <a:outerShdw blurRad="38100" dist="38100" dir="2700000" algn="tl">
                    <a:srgbClr val="000000">
                      <a:alpha val="43137"/>
                    </a:srgbClr>
                  </a:outerShdw>
                </a:effectLst>
              </a:rPr>
              <a:t>Compute &amp; Storage </a:t>
            </a:r>
          </a:p>
          <a:p>
            <a:pPr algn="ctr" eaLnBrk="1" hangingPunct="1"/>
            <a:endParaRPr lang="en-US" altLang="en-US" sz="1400" b="1" dirty="0" smtClean="0">
              <a:solidFill>
                <a:schemeClr val="bg1"/>
              </a:solidFill>
              <a:effectLst>
                <a:outerShdw blurRad="38100" dist="38100" dir="2700000" algn="tl">
                  <a:srgbClr val="000000">
                    <a:alpha val="43137"/>
                  </a:srgbClr>
                </a:outerShdw>
              </a:effectLst>
            </a:endParaRPr>
          </a:p>
          <a:p>
            <a:pPr algn="ctr" eaLnBrk="1" hangingPunct="1"/>
            <a:r>
              <a:rPr lang="en-US" altLang="en-US" sz="1400" b="1" dirty="0" smtClean="0">
                <a:solidFill>
                  <a:schemeClr val="bg1"/>
                </a:solidFill>
                <a:effectLst>
                  <a:outerShdw blurRad="38100" dist="38100" dir="2700000" algn="tl">
                    <a:srgbClr val="000000">
                      <a:alpha val="43137"/>
                    </a:srgbClr>
                  </a:outerShdw>
                </a:effectLst>
              </a:rPr>
              <a:t>Requires </a:t>
            </a:r>
            <a:r>
              <a:rPr lang="en-US" altLang="en-US" sz="1400" b="1" dirty="0">
                <a:solidFill>
                  <a:schemeClr val="bg1"/>
                </a:solidFill>
                <a:effectLst>
                  <a:outerShdw blurRad="38100" dist="38100" dir="2700000" algn="tl">
                    <a:srgbClr val="000000">
                      <a:alpha val="43137"/>
                    </a:srgbClr>
                  </a:outerShdw>
                </a:effectLst>
              </a:rPr>
              <a:t>an Elastic Network</a:t>
            </a:r>
          </a:p>
        </p:txBody>
      </p:sp>
      <p:sp>
        <p:nvSpPr>
          <p:cNvPr id="71" name="Rectangle 37"/>
          <p:cNvSpPr>
            <a:spLocks noChangeArrowheads="1"/>
          </p:cNvSpPr>
          <p:nvPr/>
        </p:nvSpPr>
        <p:spPr bwMode="auto">
          <a:xfrm>
            <a:off x="2563823" y="1652529"/>
            <a:ext cx="1931008" cy="38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58" tIns="36279" rIns="72558" bIns="36279" anchor="ct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1000" b="1" i="1">
                <a:solidFill>
                  <a:schemeClr val="bg1"/>
                </a:solidFill>
                <a:effectLst>
                  <a:outerShdw blurRad="38100" dist="38100" dir="2700000" algn="tl">
                    <a:srgbClr val="000000">
                      <a:alpha val="43137"/>
                    </a:srgbClr>
                  </a:outerShdw>
                </a:effectLst>
              </a:rPr>
              <a:t>A New Kind of Service Provider</a:t>
            </a:r>
          </a:p>
        </p:txBody>
      </p:sp>
      <p:sp>
        <p:nvSpPr>
          <p:cNvPr id="72" name="Rectangle 37"/>
          <p:cNvSpPr>
            <a:spLocks noChangeArrowheads="1"/>
          </p:cNvSpPr>
          <p:nvPr/>
        </p:nvSpPr>
        <p:spPr bwMode="auto">
          <a:xfrm>
            <a:off x="2553821" y="5245453"/>
            <a:ext cx="1931008" cy="53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58" tIns="36279" rIns="72558" bIns="36279" anchor="ct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1000" b="1" i="1" err="1">
                <a:solidFill>
                  <a:schemeClr val="bg1"/>
                </a:solidFill>
                <a:effectLst>
                  <a:outerShdw blurRad="38100" dist="38100" dir="2700000" algn="tl">
                    <a:srgbClr val="000000">
                      <a:alpha val="43137"/>
                    </a:srgbClr>
                  </a:outerShdw>
                </a:effectLst>
              </a:rPr>
              <a:t>SaaS</a:t>
            </a:r>
            <a:r>
              <a:rPr lang="en-US" altLang="en-US" sz="1000" b="1" i="1">
                <a:solidFill>
                  <a:schemeClr val="bg1"/>
                </a:solidFill>
                <a:effectLst>
                  <a:outerShdw blurRad="38100" dist="38100" dir="2700000" algn="tl">
                    <a:srgbClr val="000000">
                      <a:alpha val="43137"/>
                    </a:srgbClr>
                  </a:outerShdw>
                </a:effectLst>
              </a:rPr>
              <a:t>, </a:t>
            </a:r>
            <a:r>
              <a:rPr lang="en-US" altLang="en-US" sz="1000" b="1" i="1" err="1">
                <a:solidFill>
                  <a:schemeClr val="bg1"/>
                </a:solidFill>
                <a:effectLst>
                  <a:outerShdw blurRad="38100" dist="38100" dir="2700000" algn="tl">
                    <a:srgbClr val="000000">
                      <a:alpha val="43137"/>
                    </a:srgbClr>
                  </a:outerShdw>
                </a:effectLst>
              </a:rPr>
              <a:t>IaaS</a:t>
            </a:r>
            <a:r>
              <a:rPr lang="en-US" altLang="en-US" sz="1000" b="1" i="1">
                <a:solidFill>
                  <a:schemeClr val="bg1"/>
                </a:solidFill>
                <a:effectLst>
                  <a:outerShdw blurRad="38100" dist="38100" dir="2700000" algn="tl">
                    <a:srgbClr val="000000">
                      <a:alpha val="43137"/>
                    </a:srgbClr>
                  </a:outerShdw>
                </a:effectLst>
              </a:rPr>
              <a:t>, </a:t>
            </a:r>
            <a:r>
              <a:rPr lang="en-US" altLang="en-US" sz="1000" b="1" i="1" err="1">
                <a:solidFill>
                  <a:schemeClr val="bg1"/>
                </a:solidFill>
                <a:effectLst>
                  <a:outerShdw blurRad="38100" dist="38100" dir="2700000" algn="tl">
                    <a:srgbClr val="000000">
                      <a:alpha val="43137"/>
                    </a:srgbClr>
                  </a:outerShdw>
                </a:effectLst>
              </a:rPr>
              <a:t>PaaS</a:t>
            </a:r>
            <a:endParaRPr lang="en-US" altLang="en-US" sz="1000" b="1" i="1">
              <a:solidFill>
                <a:schemeClr val="bg1"/>
              </a:solidFill>
              <a:effectLst>
                <a:outerShdw blurRad="38100" dist="38100" dir="2700000" algn="tl">
                  <a:srgbClr val="000000">
                    <a:alpha val="43137"/>
                  </a:srgbClr>
                </a:outerShdw>
              </a:effectLst>
            </a:endParaRPr>
          </a:p>
          <a:p>
            <a:pPr eaLnBrk="1" hangingPunct="1"/>
            <a:r>
              <a:rPr lang="en-US" altLang="en-US" sz="1000" b="1" i="1">
                <a:solidFill>
                  <a:schemeClr val="bg1"/>
                </a:solidFill>
                <a:effectLst>
                  <a:outerShdw blurRad="38100" dist="38100" dir="2700000" algn="tl">
                    <a:srgbClr val="000000">
                      <a:alpha val="43137"/>
                    </a:srgbClr>
                  </a:outerShdw>
                </a:effectLst>
              </a:rPr>
              <a:t>Elastic compute &amp; storage</a:t>
            </a:r>
          </a:p>
          <a:p>
            <a:pPr eaLnBrk="1" hangingPunct="1"/>
            <a:r>
              <a:rPr lang="en-US" altLang="en-US" sz="1000" b="1" i="1">
                <a:solidFill>
                  <a:schemeClr val="bg1"/>
                </a:solidFill>
                <a:effectLst>
                  <a:outerShdw blurRad="38100" dist="38100" dir="2700000" algn="tl">
                    <a:srgbClr val="000000">
                      <a:alpha val="43137"/>
                    </a:srgbClr>
                  </a:outerShdw>
                </a:effectLst>
              </a:rPr>
              <a:t>Multi-tenant</a:t>
            </a:r>
          </a:p>
        </p:txBody>
      </p:sp>
      <p:sp>
        <p:nvSpPr>
          <p:cNvPr id="73" name="Rectangle 37"/>
          <p:cNvSpPr>
            <a:spLocks noChangeArrowheads="1"/>
          </p:cNvSpPr>
          <p:nvPr/>
        </p:nvSpPr>
        <p:spPr bwMode="auto">
          <a:xfrm>
            <a:off x="5570549" y="1715453"/>
            <a:ext cx="2839717" cy="31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58" tIns="36279" rIns="72558" bIns="36279" anchor="ct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1600" b="1">
                <a:solidFill>
                  <a:schemeClr val="bg1"/>
                </a:solidFill>
              </a:rPr>
              <a:t>A New Network is Required</a:t>
            </a:r>
          </a:p>
        </p:txBody>
      </p:sp>
      <p:sp>
        <p:nvSpPr>
          <p:cNvPr id="74" name="Rectangle 37"/>
          <p:cNvSpPr>
            <a:spLocks noChangeArrowheads="1"/>
          </p:cNvSpPr>
          <p:nvPr/>
        </p:nvSpPr>
        <p:spPr bwMode="auto">
          <a:xfrm>
            <a:off x="460020" y="3463188"/>
            <a:ext cx="1776719" cy="411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58" tIns="36279" rIns="72558" bIns="36279" anchor="ct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1100" b="1"/>
              <a:t>Hypergrowth - Mobile, Video, </a:t>
            </a:r>
            <a:r>
              <a:rPr lang="en-US" altLang="en-US" sz="1100" b="1" smtClean="0"/>
              <a:t>Cloud…</a:t>
            </a:r>
            <a:endParaRPr lang="en-US" altLang="en-US" sz="1100" b="1"/>
          </a:p>
        </p:txBody>
      </p:sp>
      <p:sp>
        <p:nvSpPr>
          <p:cNvPr id="75" name="AutoShape 36"/>
          <p:cNvSpPr>
            <a:spLocks noChangeArrowheads="1"/>
          </p:cNvSpPr>
          <p:nvPr/>
        </p:nvSpPr>
        <p:spPr bwMode="auto">
          <a:xfrm>
            <a:off x="388654" y="3985800"/>
            <a:ext cx="2363481" cy="1884181"/>
          </a:xfrm>
          <a:prstGeom prst="homePlate">
            <a:avLst>
              <a:gd name="adj" fmla="val 47674"/>
            </a:avLst>
          </a:prstGeom>
          <a:solidFill>
            <a:srgbClr val="00596E"/>
          </a:solidFill>
          <a:ln w="76200" cap="flat" cmpd="sng" algn="ctr">
            <a:solidFill>
              <a:schemeClr val="bg1"/>
            </a:solidFill>
            <a:prstDash val="solid"/>
            <a:miter lim="800000"/>
            <a:headEnd type="none" w="med" len="med"/>
            <a:tailEnd type="none" w="med" len="med"/>
          </a:ln>
          <a:effectLst/>
        </p:spPr>
        <p:txBody>
          <a:bodyPr wrap="none" lIns="72558" tIns="36279" rIns="72558" bIns="36279" anchor="ctr"/>
          <a:lstStyle/>
          <a:p>
            <a:pPr algn="ctr">
              <a:defRPr/>
            </a:pPr>
            <a:endParaRPr lang="en-US">
              <a:latin typeface="Arial" charset="0"/>
              <a:ea typeface="ＭＳ Ｐゴシック" pitchFamily="-110" charset="-128"/>
            </a:endParaRPr>
          </a:p>
        </p:txBody>
      </p:sp>
      <p:sp>
        <p:nvSpPr>
          <p:cNvPr id="76" name="Rectangle 37"/>
          <p:cNvSpPr>
            <a:spLocks noChangeArrowheads="1"/>
          </p:cNvSpPr>
          <p:nvPr/>
        </p:nvSpPr>
        <p:spPr bwMode="auto">
          <a:xfrm>
            <a:off x="456417" y="4102072"/>
            <a:ext cx="1931008" cy="473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58" tIns="36279" rIns="72558" bIns="36279" anchor="ct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1300" b="1">
                <a:solidFill>
                  <a:schemeClr val="bg1"/>
                </a:solidFill>
              </a:rPr>
              <a:t>A New Kind</a:t>
            </a:r>
          </a:p>
          <a:p>
            <a:pPr eaLnBrk="1" hangingPunct="1"/>
            <a:r>
              <a:rPr lang="en-US" altLang="en-US" sz="1300" b="1">
                <a:solidFill>
                  <a:schemeClr val="bg1"/>
                </a:solidFill>
              </a:rPr>
              <a:t>of Consumer</a:t>
            </a:r>
          </a:p>
        </p:txBody>
      </p:sp>
      <p:sp>
        <p:nvSpPr>
          <p:cNvPr id="77" name="Content Placeholder 2"/>
          <p:cNvSpPr txBox="1">
            <a:spLocks/>
          </p:cNvSpPr>
          <p:nvPr/>
        </p:nvSpPr>
        <p:spPr>
          <a:xfrm>
            <a:off x="489263" y="4657847"/>
            <a:ext cx="1898163" cy="934927"/>
          </a:xfrm>
          <a:prstGeom prst="rect">
            <a:avLst/>
          </a:prstGeom>
        </p:spPr>
        <p:txBody>
          <a:bodyPr vert="horz" lIns="91440" tIns="45720" rIns="91440" bIns="45720" rtlCol="0">
            <a:noAutofit/>
          </a:bodyPr>
          <a:lstStyle>
            <a:lvl1pPr marL="230188" indent="-230188" algn="l" defTabSz="457200" rtl="0" eaLnBrk="1" latinLnBrk="0" hangingPunct="1">
              <a:spcBef>
                <a:spcPct val="20000"/>
              </a:spcBef>
              <a:buClr>
                <a:schemeClr val="tx2"/>
              </a:buClr>
              <a:buFont typeface="Arial"/>
              <a:buChar char="•"/>
              <a:defRPr sz="2000" kern="1200">
                <a:solidFill>
                  <a:schemeClr val="tx1"/>
                </a:solidFill>
                <a:latin typeface="+mn-lt"/>
                <a:ea typeface="+mn-ea"/>
                <a:cs typeface="+mn-cs"/>
              </a:defRPr>
            </a:lvl1pPr>
            <a:lvl2pPr marL="684213" indent="-227013" algn="l" defTabSz="4572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mn-ea"/>
                <a:cs typeface="+mn-cs"/>
              </a:defRPr>
            </a:lvl2pPr>
            <a:lvl3pPr marL="1082675" indent="-168275" algn="l" defTabSz="457200" rtl="0" eaLnBrk="1" latinLnBrk="0" hangingPunct="1">
              <a:spcBef>
                <a:spcPct val="20000"/>
              </a:spcBef>
              <a:buClr>
                <a:schemeClr val="tx2"/>
              </a:buClr>
              <a:buFont typeface="Arial" panose="020B0604020202020204" pitchFamily="34" charset="0"/>
              <a:buChar char="»"/>
              <a:defRPr sz="1400" kern="1200">
                <a:solidFill>
                  <a:schemeClr val="tx1"/>
                </a:solidFill>
                <a:latin typeface="+mn-lt"/>
                <a:ea typeface="+mn-ea"/>
                <a:cs typeface="+mn-cs"/>
              </a:defRPr>
            </a:lvl3pPr>
            <a:lvl4pPr marL="1544638" indent="-173038" algn="l" defTabSz="457200" rtl="0" eaLnBrk="1" latinLnBrk="0" hangingPunct="1">
              <a:spcBef>
                <a:spcPct val="20000"/>
              </a:spcBef>
              <a:buClr>
                <a:schemeClr val="tx2"/>
              </a:buClr>
              <a:buFont typeface="Wingdings" panose="05000000000000000000" pitchFamily="2" charset="2"/>
              <a:buChar char="§"/>
              <a:defRPr sz="1200" kern="1200">
                <a:solidFill>
                  <a:schemeClr val="tx1"/>
                </a:solidFill>
                <a:latin typeface="+mn-lt"/>
                <a:ea typeface="+mn-ea"/>
                <a:cs typeface="+mn-cs"/>
              </a:defRPr>
            </a:lvl4pPr>
            <a:lvl5pPr marL="1997075" indent="-168275" algn="l" defTabSz="457200" rtl="0" eaLnBrk="1" latinLnBrk="0" hangingPunct="1">
              <a:spcBef>
                <a:spcPct val="20000"/>
              </a:spcBef>
              <a:buClr>
                <a:schemeClr val="tx2"/>
              </a:buClr>
              <a:buFont typeface="Arial" panose="020B0604020202020204" pitchFamily="34" charset="0"/>
              <a:buChar char="–"/>
              <a:defRPr sz="11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bg1"/>
              </a:buClr>
            </a:pPr>
            <a:r>
              <a:rPr lang="en-US" sz="1100" smtClean="0">
                <a:solidFill>
                  <a:schemeClr val="bg1"/>
                </a:solidFill>
              </a:rPr>
              <a:t>Living in the cloud</a:t>
            </a:r>
          </a:p>
          <a:p>
            <a:pPr>
              <a:buClr>
                <a:schemeClr val="bg1"/>
              </a:buClr>
            </a:pPr>
            <a:r>
              <a:rPr lang="en-US" sz="1100" smtClean="0">
                <a:solidFill>
                  <a:schemeClr val="bg1"/>
                </a:solidFill>
              </a:rPr>
              <a:t>Streaming Downloads</a:t>
            </a:r>
          </a:p>
          <a:p>
            <a:pPr>
              <a:buClr>
                <a:schemeClr val="bg1"/>
              </a:buClr>
            </a:pPr>
            <a:r>
              <a:rPr lang="en-US" sz="1100" smtClean="0">
                <a:solidFill>
                  <a:schemeClr val="bg1"/>
                </a:solidFill>
              </a:rPr>
              <a:t>Driving new network loads</a:t>
            </a:r>
            <a:endParaRPr lang="en-US" sz="1100">
              <a:solidFill>
                <a:schemeClr val="bg1"/>
              </a:solidFill>
            </a:endParaRPr>
          </a:p>
        </p:txBody>
      </p:sp>
      <p:pic>
        <p:nvPicPr>
          <p:cNvPr id="78" name="Picture 48" descr="Google-Drive-Logo.png"/>
          <p:cNvPicPr>
            <a:picLocks noChangeAspect="1"/>
          </p:cNvPicPr>
          <p:nvPr/>
        </p:nvPicPr>
        <p:blipFill>
          <a:blip r:embed="rId11" cstate="print"/>
          <a:stretch>
            <a:fillRect/>
          </a:stretch>
        </p:blipFill>
        <p:spPr>
          <a:xfrm>
            <a:off x="3814342" y="4999099"/>
            <a:ext cx="348713" cy="343957"/>
          </a:xfrm>
          <a:prstGeom prst="rect">
            <a:avLst/>
          </a:prstGeom>
        </p:spPr>
      </p:pic>
      <p:sp>
        <p:nvSpPr>
          <p:cNvPr id="79" name="Content Placeholder 2"/>
          <p:cNvSpPr txBox="1">
            <a:spLocks/>
          </p:cNvSpPr>
          <p:nvPr/>
        </p:nvSpPr>
        <p:spPr>
          <a:xfrm>
            <a:off x="5957987" y="2462248"/>
            <a:ext cx="2427256" cy="2775683"/>
          </a:xfrm>
          <a:prstGeom prst="rect">
            <a:avLst/>
          </a:prstGeom>
        </p:spPr>
        <p:txBody>
          <a:bodyPr vert="horz" lIns="91440" tIns="45720" rIns="91440" bIns="45720" rtlCol="0">
            <a:normAutofit/>
          </a:bodyPr>
          <a:lstStyle>
            <a:lvl1pPr marL="230188" indent="-230188" algn="l" defTabSz="457200" rtl="0" eaLnBrk="1" latinLnBrk="0" hangingPunct="1">
              <a:spcBef>
                <a:spcPct val="20000"/>
              </a:spcBef>
              <a:buClr>
                <a:schemeClr val="tx2"/>
              </a:buClr>
              <a:buFont typeface="Arial"/>
              <a:buChar char="•"/>
              <a:defRPr sz="2000" kern="1200">
                <a:solidFill>
                  <a:schemeClr val="tx1"/>
                </a:solidFill>
                <a:latin typeface="+mn-lt"/>
                <a:ea typeface="+mn-ea"/>
                <a:cs typeface="+mn-cs"/>
              </a:defRPr>
            </a:lvl1pPr>
            <a:lvl2pPr marL="684213" indent="-227013" algn="l" defTabSz="4572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mn-ea"/>
                <a:cs typeface="+mn-cs"/>
              </a:defRPr>
            </a:lvl2pPr>
            <a:lvl3pPr marL="1082675" indent="-168275" algn="l" defTabSz="457200" rtl="0" eaLnBrk="1" latinLnBrk="0" hangingPunct="1">
              <a:spcBef>
                <a:spcPct val="20000"/>
              </a:spcBef>
              <a:buClr>
                <a:schemeClr val="tx2"/>
              </a:buClr>
              <a:buFont typeface="Arial" panose="020B0604020202020204" pitchFamily="34" charset="0"/>
              <a:buChar char="»"/>
              <a:defRPr sz="1400" kern="1200">
                <a:solidFill>
                  <a:schemeClr val="tx1"/>
                </a:solidFill>
                <a:latin typeface="+mn-lt"/>
                <a:ea typeface="+mn-ea"/>
                <a:cs typeface="+mn-cs"/>
              </a:defRPr>
            </a:lvl3pPr>
            <a:lvl4pPr marL="1544638" indent="-173038" algn="l" defTabSz="457200" rtl="0" eaLnBrk="1" latinLnBrk="0" hangingPunct="1">
              <a:spcBef>
                <a:spcPct val="20000"/>
              </a:spcBef>
              <a:buClr>
                <a:schemeClr val="tx2"/>
              </a:buClr>
              <a:buFont typeface="Wingdings" panose="05000000000000000000" pitchFamily="2" charset="2"/>
              <a:buChar char="§"/>
              <a:defRPr sz="1200" kern="1200">
                <a:solidFill>
                  <a:schemeClr val="tx1"/>
                </a:solidFill>
                <a:latin typeface="+mn-lt"/>
                <a:ea typeface="+mn-ea"/>
                <a:cs typeface="+mn-cs"/>
              </a:defRPr>
            </a:lvl4pPr>
            <a:lvl5pPr marL="1997075" indent="-168275" algn="l" defTabSz="457200" rtl="0" eaLnBrk="1" latinLnBrk="0" hangingPunct="1">
              <a:spcBef>
                <a:spcPct val="20000"/>
              </a:spcBef>
              <a:buClr>
                <a:schemeClr val="tx2"/>
              </a:buClr>
              <a:buFont typeface="Arial" panose="020B0604020202020204" pitchFamily="34" charset="0"/>
              <a:buChar char="–"/>
              <a:defRPr sz="11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bg1"/>
              </a:buClr>
            </a:pPr>
            <a:r>
              <a:rPr lang="en-US" sz="1300" smtClean="0">
                <a:solidFill>
                  <a:schemeClr val="bg1"/>
                </a:solidFill>
              </a:rPr>
              <a:t>Bandwidth-on-demand to match the compute/storage on-demand technology</a:t>
            </a:r>
          </a:p>
          <a:p>
            <a:pPr>
              <a:buClr>
                <a:schemeClr val="bg1"/>
              </a:buClr>
            </a:pPr>
            <a:r>
              <a:rPr lang="en-US" sz="1300" smtClean="0">
                <a:solidFill>
                  <a:schemeClr val="bg1"/>
                </a:solidFill>
              </a:rPr>
              <a:t>Multi-tenant</a:t>
            </a:r>
          </a:p>
          <a:p>
            <a:pPr>
              <a:buClr>
                <a:schemeClr val="bg1"/>
              </a:buClr>
            </a:pPr>
            <a:r>
              <a:rPr lang="en-US" sz="1300" smtClean="0">
                <a:solidFill>
                  <a:schemeClr val="bg1"/>
                </a:solidFill>
              </a:rPr>
              <a:t>Higher utilization, greater efficiency</a:t>
            </a:r>
          </a:p>
          <a:p>
            <a:pPr>
              <a:buClr>
                <a:schemeClr val="bg1"/>
              </a:buClr>
            </a:pPr>
            <a:r>
              <a:rPr lang="en-US" sz="1300" smtClean="0">
                <a:solidFill>
                  <a:schemeClr val="bg1"/>
                </a:solidFill>
              </a:rPr>
              <a:t>Scalable and resilient</a:t>
            </a:r>
          </a:p>
          <a:p>
            <a:pPr>
              <a:buClr>
                <a:schemeClr val="bg1"/>
              </a:buClr>
            </a:pPr>
            <a:r>
              <a:rPr lang="en-US" sz="1300" smtClean="0">
                <a:solidFill>
                  <a:schemeClr val="bg1"/>
                </a:solidFill>
              </a:rPr>
              <a:t>Faster service deployment</a:t>
            </a:r>
            <a:endParaRPr lang="en-US" sz="1300">
              <a:solidFill>
                <a:schemeClr val="bg1"/>
              </a:solidFill>
            </a:endParaRPr>
          </a:p>
        </p:txBody>
      </p:sp>
      <p:cxnSp>
        <p:nvCxnSpPr>
          <p:cNvPr id="80" name="Straight Connector 9"/>
          <p:cNvCxnSpPr/>
          <p:nvPr/>
        </p:nvCxnSpPr>
        <p:spPr>
          <a:xfrm flipH="1">
            <a:off x="5129672" y="4080146"/>
            <a:ext cx="440877" cy="957871"/>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136"/>
          <p:cNvCxnSpPr/>
          <p:nvPr/>
        </p:nvCxnSpPr>
        <p:spPr>
          <a:xfrm>
            <a:off x="5563850" y="4075680"/>
            <a:ext cx="142030" cy="346459"/>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137"/>
          <p:cNvCxnSpPr/>
          <p:nvPr/>
        </p:nvCxnSpPr>
        <p:spPr>
          <a:xfrm flipV="1">
            <a:off x="5588468" y="4013197"/>
            <a:ext cx="253505" cy="53043"/>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138"/>
          <p:cNvCxnSpPr/>
          <p:nvPr/>
        </p:nvCxnSpPr>
        <p:spPr>
          <a:xfrm flipV="1">
            <a:off x="5583209" y="3424477"/>
            <a:ext cx="287554" cy="649411"/>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140"/>
          <p:cNvCxnSpPr/>
          <p:nvPr/>
        </p:nvCxnSpPr>
        <p:spPr>
          <a:xfrm flipH="1" flipV="1">
            <a:off x="3600410" y="3585129"/>
            <a:ext cx="1956043" cy="507552"/>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143"/>
          <p:cNvCxnSpPr/>
          <p:nvPr/>
        </p:nvCxnSpPr>
        <p:spPr>
          <a:xfrm>
            <a:off x="4407642" y="4633823"/>
            <a:ext cx="154374" cy="467651"/>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146"/>
          <p:cNvCxnSpPr/>
          <p:nvPr/>
        </p:nvCxnSpPr>
        <p:spPr>
          <a:xfrm>
            <a:off x="4419532" y="4611487"/>
            <a:ext cx="1125618" cy="76911"/>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149"/>
          <p:cNvCxnSpPr/>
          <p:nvPr/>
        </p:nvCxnSpPr>
        <p:spPr>
          <a:xfrm>
            <a:off x="5254512" y="3679320"/>
            <a:ext cx="324458" cy="386920"/>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156"/>
          <p:cNvCxnSpPr>
            <a:stCxn id="63" idx="3"/>
          </p:cNvCxnSpPr>
          <p:nvPr/>
        </p:nvCxnSpPr>
        <p:spPr>
          <a:xfrm flipV="1">
            <a:off x="3929631" y="4619443"/>
            <a:ext cx="455061" cy="68955"/>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9" name="Oval 159"/>
          <p:cNvSpPr/>
          <p:nvPr/>
        </p:nvSpPr>
        <p:spPr>
          <a:xfrm>
            <a:off x="5529655" y="4048401"/>
            <a:ext cx="58813" cy="7841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160"/>
          <p:cNvCxnSpPr/>
          <p:nvPr/>
        </p:nvCxnSpPr>
        <p:spPr>
          <a:xfrm flipH="1">
            <a:off x="4191920" y="2095274"/>
            <a:ext cx="734996" cy="209127"/>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164"/>
          <p:cNvCxnSpPr/>
          <p:nvPr/>
        </p:nvCxnSpPr>
        <p:spPr>
          <a:xfrm>
            <a:off x="4405485" y="2589446"/>
            <a:ext cx="1191903" cy="36833"/>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154"/>
          <p:cNvCxnSpPr/>
          <p:nvPr/>
        </p:nvCxnSpPr>
        <p:spPr>
          <a:xfrm>
            <a:off x="4163054" y="2292000"/>
            <a:ext cx="425146" cy="506992"/>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3" name="Oval 17"/>
          <p:cNvSpPr/>
          <p:nvPr/>
        </p:nvSpPr>
        <p:spPr>
          <a:xfrm>
            <a:off x="4375589" y="2547862"/>
            <a:ext cx="58813" cy="7841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167"/>
          <p:cNvSpPr/>
          <p:nvPr/>
        </p:nvSpPr>
        <p:spPr>
          <a:xfrm>
            <a:off x="4162770" y="2265192"/>
            <a:ext cx="58813" cy="7841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170"/>
          <p:cNvCxnSpPr/>
          <p:nvPr/>
        </p:nvCxnSpPr>
        <p:spPr>
          <a:xfrm flipH="1">
            <a:off x="4667332" y="2078773"/>
            <a:ext cx="38287" cy="645920"/>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176"/>
          <p:cNvCxnSpPr/>
          <p:nvPr/>
        </p:nvCxnSpPr>
        <p:spPr>
          <a:xfrm>
            <a:off x="3697293" y="3064425"/>
            <a:ext cx="160125" cy="571620"/>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178"/>
          <p:cNvCxnSpPr/>
          <p:nvPr/>
        </p:nvCxnSpPr>
        <p:spPr>
          <a:xfrm>
            <a:off x="3881472" y="3688489"/>
            <a:ext cx="275688" cy="440660"/>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180"/>
          <p:cNvCxnSpPr/>
          <p:nvPr/>
        </p:nvCxnSpPr>
        <p:spPr>
          <a:xfrm flipH="1">
            <a:off x="3828663" y="3661187"/>
            <a:ext cx="50665" cy="882557"/>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9" name="Oval 175"/>
          <p:cNvSpPr/>
          <p:nvPr/>
        </p:nvSpPr>
        <p:spPr>
          <a:xfrm>
            <a:off x="3845969" y="3622962"/>
            <a:ext cx="58813" cy="7841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184"/>
          <p:cNvCxnSpPr/>
          <p:nvPr/>
        </p:nvCxnSpPr>
        <p:spPr>
          <a:xfrm>
            <a:off x="4297470" y="4437476"/>
            <a:ext cx="77187" cy="160433"/>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01" name="Oval 139"/>
          <p:cNvSpPr/>
          <p:nvPr/>
        </p:nvSpPr>
        <p:spPr>
          <a:xfrm>
            <a:off x="4367159" y="4572278"/>
            <a:ext cx="58813" cy="7841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lide Number Placeholder 50"/>
          <p:cNvSpPr>
            <a:spLocks noGrp="1"/>
          </p:cNvSpPr>
          <p:nvPr>
            <p:ph type="sldNum" sz="quarter" idx="4"/>
          </p:nvPr>
        </p:nvSpPr>
        <p:spPr/>
        <p:txBody>
          <a:bodyPr/>
          <a:lstStyle/>
          <a:p>
            <a:fld id="{95FB27F1-C2FE-E646-9E41-8F3092BBAFAE}" type="slidenum">
              <a:rPr lang="en-US" smtClean="0"/>
              <a:pPr/>
              <a:t>5</a:t>
            </a:fld>
            <a:endParaRPr lang="en-US"/>
          </a:p>
        </p:txBody>
      </p:sp>
      <p:sp>
        <p:nvSpPr>
          <p:cNvPr id="52" name="Footer Placeholder 51"/>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10G EPL Service setup: Green Context</a:t>
            </a:r>
            <a:endParaRPr lang="en-US"/>
          </a:p>
        </p:txBody>
      </p:sp>
      <p:sp>
        <p:nvSpPr>
          <p:cNvPr id="186" name="Rectangle 185"/>
          <p:cNvSpPr/>
          <p:nvPr/>
        </p:nvSpPr>
        <p:spPr>
          <a:xfrm>
            <a:off x="3031474" y="2526818"/>
            <a:ext cx="3085892" cy="2058418"/>
          </a:xfrm>
          <a:prstGeom prst="rect">
            <a:avLst/>
          </a:prstGeom>
          <a:solidFill>
            <a:srgbClr val="5FEBB7"/>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187" name="Oval 186"/>
          <p:cNvSpPr/>
          <p:nvPr/>
        </p:nvSpPr>
        <p:spPr>
          <a:xfrm>
            <a:off x="3575788" y="3310621"/>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R1.e</a:t>
            </a:r>
          </a:p>
        </p:txBody>
      </p:sp>
      <p:sp>
        <p:nvSpPr>
          <p:cNvPr id="188" name="TextBox 187"/>
          <p:cNvSpPr txBox="1"/>
          <p:nvPr/>
        </p:nvSpPr>
        <p:spPr>
          <a:xfrm>
            <a:off x="707165" y="5149914"/>
            <a:ext cx="6019800" cy="246221"/>
          </a:xfrm>
          <a:prstGeom prst="rect">
            <a:avLst/>
          </a:prstGeom>
          <a:noFill/>
        </p:spPr>
        <p:txBody>
          <a:bodyPr wrap="square"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FF0000"/>
                </a:solidFill>
                <a:effectLst/>
                <a:uLnTx/>
                <a:uFillTx/>
              </a:rPr>
              <a:t>*The application may have to invoke more than one retrieval API operation to get this view</a:t>
            </a:r>
          </a:p>
        </p:txBody>
      </p:sp>
      <p:sp>
        <p:nvSpPr>
          <p:cNvPr id="189" name="Oval 188"/>
          <p:cNvSpPr/>
          <p:nvPr/>
        </p:nvSpPr>
        <p:spPr>
          <a:xfrm>
            <a:off x="2838398" y="364353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3.G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190" name="TextBox 189"/>
          <p:cNvSpPr txBox="1"/>
          <p:nvPr/>
        </p:nvSpPr>
        <p:spPr>
          <a:xfrm>
            <a:off x="3575788" y="335973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91" name="TextBox 190"/>
          <p:cNvSpPr txBox="1"/>
          <p:nvPr/>
        </p:nvSpPr>
        <p:spPr>
          <a:xfrm>
            <a:off x="3575788" y="360259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192" name="Straight Connector 191"/>
          <p:cNvCxnSpPr>
            <a:stCxn id="190" idx="2"/>
            <a:endCxn id="244" idx="6"/>
          </p:cNvCxnSpPr>
          <p:nvPr/>
        </p:nvCxnSpPr>
        <p:spPr>
          <a:xfrm flipH="1" flipV="1">
            <a:off x="3145982" y="3262535"/>
            <a:ext cx="429806" cy="160749"/>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193" name="Straight Connector 192"/>
          <p:cNvCxnSpPr>
            <a:stCxn id="191" idx="2"/>
            <a:endCxn id="189" idx="6"/>
          </p:cNvCxnSpPr>
          <p:nvPr/>
        </p:nvCxnSpPr>
        <p:spPr>
          <a:xfrm flipH="1">
            <a:off x="3143198" y="3666142"/>
            <a:ext cx="432590" cy="5359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194" name="Oval 193"/>
          <p:cNvSpPr/>
          <p:nvPr/>
        </p:nvSpPr>
        <p:spPr>
          <a:xfrm>
            <a:off x="3338102" y="2825904"/>
            <a:ext cx="2626863" cy="1579631"/>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195" name="TextBox 194"/>
          <p:cNvSpPr txBox="1"/>
          <p:nvPr/>
        </p:nvSpPr>
        <p:spPr>
          <a:xfrm>
            <a:off x="3728187" y="3916697"/>
            <a:ext cx="293670"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smtClean="0">
                <a:ln>
                  <a:noFill/>
                </a:ln>
                <a:solidFill>
                  <a:srgbClr val="FF9900"/>
                </a:solidFill>
                <a:effectLst/>
                <a:uLnTx/>
                <a:uFillTx/>
              </a:rPr>
              <a:t>G</a:t>
            </a:r>
          </a:p>
        </p:txBody>
      </p:sp>
      <p:sp>
        <p:nvSpPr>
          <p:cNvPr id="196" name="TextBox 195"/>
          <p:cNvSpPr txBox="1"/>
          <p:nvPr/>
        </p:nvSpPr>
        <p:spPr>
          <a:xfrm>
            <a:off x="2990798" y="2526818"/>
            <a:ext cx="162717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Green TAPI Context</a:t>
            </a:r>
          </a:p>
        </p:txBody>
      </p:sp>
      <p:sp>
        <p:nvSpPr>
          <p:cNvPr id="197" name="Oval 196"/>
          <p:cNvSpPr/>
          <p:nvPr/>
        </p:nvSpPr>
        <p:spPr>
          <a:xfrm>
            <a:off x="5964965" y="398719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10.G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198" name="Straight Connector 197"/>
          <p:cNvCxnSpPr>
            <a:stCxn id="203" idx="6"/>
            <a:endCxn id="243" idx="2"/>
          </p:cNvCxnSpPr>
          <p:nvPr/>
        </p:nvCxnSpPr>
        <p:spPr>
          <a:xfrm flipV="1">
            <a:off x="5644481" y="3116372"/>
            <a:ext cx="320484" cy="85306"/>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199" name="Straight Connector 198"/>
          <p:cNvCxnSpPr>
            <a:stCxn id="202" idx="6"/>
            <a:endCxn id="197" idx="2"/>
          </p:cNvCxnSpPr>
          <p:nvPr/>
        </p:nvCxnSpPr>
        <p:spPr>
          <a:xfrm>
            <a:off x="5583964" y="4033508"/>
            <a:ext cx="381001" cy="29888"/>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00" name="Oval 199"/>
          <p:cNvSpPr/>
          <p:nvPr/>
        </p:nvSpPr>
        <p:spPr>
          <a:xfrm>
            <a:off x="4739831" y="3000271"/>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R3.e</a:t>
            </a:r>
          </a:p>
        </p:txBody>
      </p:sp>
      <p:sp>
        <p:nvSpPr>
          <p:cNvPr id="201" name="Oval 200"/>
          <p:cNvSpPr/>
          <p:nvPr/>
        </p:nvSpPr>
        <p:spPr>
          <a:xfrm>
            <a:off x="4669565" y="3751563"/>
            <a:ext cx="838200" cy="471265"/>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R2.e</a:t>
            </a:r>
          </a:p>
        </p:txBody>
      </p:sp>
      <p:sp>
        <p:nvSpPr>
          <p:cNvPr id="202" name="TextBox 201"/>
          <p:cNvSpPr txBox="1"/>
          <p:nvPr/>
        </p:nvSpPr>
        <p:spPr>
          <a:xfrm>
            <a:off x="5431565" y="3969961"/>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03" name="TextBox 202"/>
          <p:cNvSpPr txBox="1"/>
          <p:nvPr/>
        </p:nvSpPr>
        <p:spPr>
          <a:xfrm>
            <a:off x="5492082" y="3138131"/>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04" name="TextBox 203"/>
          <p:cNvSpPr txBox="1"/>
          <p:nvPr/>
        </p:nvSpPr>
        <p:spPr>
          <a:xfrm>
            <a:off x="4273456" y="333931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05" name="TextBox 204"/>
          <p:cNvSpPr txBox="1"/>
          <p:nvPr/>
        </p:nvSpPr>
        <p:spPr>
          <a:xfrm>
            <a:off x="4669565" y="314314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06" name="Straight Connector 205"/>
          <p:cNvCxnSpPr>
            <a:stCxn id="204" idx="7"/>
            <a:endCxn id="205" idx="2"/>
          </p:cNvCxnSpPr>
          <p:nvPr/>
        </p:nvCxnSpPr>
        <p:spPr>
          <a:xfrm flipV="1">
            <a:off x="4393408" y="3208042"/>
            <a:ext cx="276157" cy="150278"/>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207" name="TextBox 206"/>
          <p:cNvSpPr txBox="1"/>
          <p:nvPr/>
        </p:nvSpPr>
        <p:spPr>
          <a:xfrm>
            <a:off x="4273456" y="366614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08" name="TextBox 207"/>
          <p:cNvSpPr txBox="1"/>
          <p:nvPr/>
        </p:nvSpPr>
        <p:spPr>
          <a:xfrm>
            <a:off x="4624278" y="390506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09" name="Straight Connector 208"/>
          <p:cNvCxnSpPr>
            <a:stCxn id="207" idx="5"/>
            <a:endCxn id="208" idx="2"/>
          </p:cNvCxnSpPr>
          <p:nvPr/>
        </p:nvCxnSpPr>
        <p:spPr>
          <a:xfrm>
            <a:off x="4393408" y="3776927"/>
            <a:ext cx="230870" cy="193034"/>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210" name="TextBox 209"/>
          <p:cNvSpPr txBox="1"/>
          <p:nvPr/>
        </p:nvSpPr>
        <p:spPr>
          <a:xfrm>
            <a:off x="5080235" y="3707856"/>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11" name="TextBox 210"/>
          <p:cNvSpPr txBox="1"/>
          <p:nvPr/>
        </p:nvSpPr>
        <p:spPr>
          <a:xfrm>
            <a:off x="5058619" y="340420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12" name="Straight Connector 211"/>
          <p:cNvCxnSpPr>
            <a:stCxn id="210" idx="0"/>
            <a:endCxn id="211" idx="4"/>
          </p:cNvCxnSpPr>
          <p:nvPr/>
        </p:nvCxnSpPr>
        <p:spPr>
          <a:xfrm flipH="1" flipV="1">
            <a:off x="5128885" y="3534001"/>
            <a:ext cx="21616" cy="17385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grpSp>
        <p:nvGrpSpPr>
          <p:cNvPr id="213" name="Group 212"/>
          <p:cNvGrpSpPr/>
          <p:nvPr/>
        </p:nvGrpSpPr>
        <p:grpSpPr>
          <a:xfrm>
            <a:off x="1011965" y="2195735"/>
            <a:ext cx="1939057" cy="2914710"/>
            <a:chOff x="533400" y="1657350"/>
            <a:chExt cx="1939057" cy="2914710"/>
          </a:xfrm>
        </p:grpSpPr>
        <p:sp>
          <p:nvSpPr>
            <p:cNvPr id="214" name="Oval 213"/>
            <p:cNvSpPr/>
            <p:nvPr/>
          </p:nvSpPr>
          <p:spPr>
            <a:xfrm>
              <a:off x="609600" y="1851758"/>
              <a:ext cx="152400" cy="14754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215" name="TextBox 214"/>
            <p:cNvSpPr txBox="1"/>
            <p:nvPr/>
          </p:nvSpPr>
          <p:spPr>
            <a:xfrm>
              <a:off x="764664" y="1871296"/>
              <a:ext cx="170779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216" name="Oval 215"/>
            <p:cNvSpPr/>
            <p:nvPr/>
          </p:nvSpPr>
          <p:spPr>
            <a:xfrm>
              <a:off x="609600" y="2069022"/>
              <a:ext cx="152400" cy="147549"/>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217" name="TextBox 216"/>
            <p:cNvSpPr txBox="1"/>
            <p:nvPr/>
          </p:nvSpPr>
          <p:spPr>
            <a:xfrm>
              <a:off x="764663" y="2058326"/>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218" name="Oval 217"/>
            <p:cNvSpPr/>
            <p:nvPr/>
          </p:nvSpPr>
          <p:spPr>
            <a:xfrm>
              <a:off x="609600" y="1657350"/>
              <a:ext cx="152400" cy="147549"/>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219" name="TextBox 218"/>
            <p:cNvSpPr txBox="1"/>
            <p:nvPr/>
          </p:nvSpPr>
          <p:spPr>
            <a:xfrm>
              <a:off x="764663" y="1657350"/>
              <a:ext cx="170779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220" name="Straight Connector 219"/>
            <p:cNvCxnSpPr/>
            <p:nvPr/>
          </p:nvCxnSpPr>
          <p:spPr>
            <a:xfrm flipH="1">
              <a:off x="649408" y="3381246"/>
              <a:ext cx="216024" cy="142240"/>
            </a:xfrm>
            <a:prstGeom prst="line">
              <a:avLst/>
            </a:prstGeom>
            <a:noFill/>
            <a:ln w="28575" cap="flat" cmpd="sng" algn="ctr">
              <a:solidFill>
                <a:srgbClr val="0033CC"/>
              </a:solidFill>
              <a:prstDash val="solid"/>
              <a:headEnd type="none" w="med" len="sm"/>
              <a:tailEnd type="none" w="med" len="sm"/>
            </a:ln>
            <a:effectLst/>
          </p:spPr>
        </p:cxnSp>
        <p:sp>
          <p:nvSpPr>
            <p:cNvPr id="221" name="TextBox 220"/>
            <p:cNvSpPr txBox="1"/>
            <p:nvPr/>
          </p:nvSpPr>
          <p:spPr>
            <a:xfrm>
              <a:off x="984350" y="3330329"/>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222" name="Straight Connector 221"/>
            <p:cNvCxnSpPr/>
            <p:nvPr/>
          </p:nvCxnSpPr>
          <p:spPr>
            <a:xfrm flipH="1">
              <a:off x="607848" y="3673664"/>
              <a:ext cx="216024" cy="142240"/>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223" name="TextBox 222"/>
            <p:cNvSpPr txBox="1"/>
            <p:nvPr/>
          </p:nvSpPr>
          <p:spPr>
            <a:xfrm>
              <a:off x="950683" y="3622747"/>
              <a:ext cx="139597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224" name="Straight Connector 223"/>
            <p:cNvCxnSpPr/>
            <p:nvPr/>
          </p:nvCxnSpPr>
          <p:spPr>
            <a:xfrm flipH="1">
              <a:off x="650476" y="3171114"/>
              <a:ext cx="216024" cy="142240"/>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25" name="TextBox 224"/>
            <p:cNvSpPr txBox="1"/>
            <p:nvPr/>
          </p:nvSpPr>
          <p:spPr>
            <a:xfrm>
              <a:off x="977524" y="3091172"/>
              <a:ext cx="827856"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226" name="Oval 225"/>
            <p:cNvSpPr/>
            <p:nvPr/>
          </p:nvSpPr>
          <p:spPr>
            <a:xfrm>
              <a:off x="533400" y="2509048"/>
              <a:ext cx="457200" cy="256006"/>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ndParaRPr>
            </a:p>
          </p:txBody>
        </p:sp>
        <p:sp>
          <p:nvSpPr>
            <p:cNvPr id="227" name="Oval 226"/>
            <p:cNvSpPr/>
            <p:nvPr/>
          </p:nvSpPr>
          <p:spPr>
            <a:xfrm>
              <a:off x="533400" y="2822440"/>
              <a:ext cx="457200" cy="256006"/>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228" name="TextBox 227"/>
            <p:cNvSpPr txBox="1"/>
            <p:nvPr/>
          </p:nvSpPr>
          <p:spPr>
            <a:xfrm>
              <a:off x="990600" y="2509048"/>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229" name="TextBox 228"/>
            <p:cNvSpPr txBox="1"/>
            <p:nvPr/>
          </p:nvSpPr>
          <p:spPr>
            <a:xfrm>
              <a:off x="990600" y="2810264"/>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230" name="TextBox 229"/>
            <p:cNvSpPr txBox="1"/>
            <p:nvPr/>
          </p:nvSpPr>
          <p:spPr>
            <a:xfrm>
              <a:off x="764663" y="2239189"/>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231" name="Rectangle 230"/>
            <p:cNvSpPr/>
            <p:nvPr/>
          </p:nvSpPr>
          <p:spPr>
            <a:xfrm>
              <a:off x="621196" y="226748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232" name="Straight Connector 231"/>
            <p:cNvCxnSpPr/>
            <p:nvPr/>
          </p:nvCxnSpPr>
          <p:spPr>
            <a:xfrm>
              <a:off x="621196" y="3939676"/>
              <a:ext cx="287696" cy="88091"/>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cxnSp>
          <p:nvCxnSpPr>
            <p:cNvPr id="233" name="Straight Connector 232"/>
            <p:cNvCxnSpPr/>
            <p:nvPr/>
          </p:nvCxnSpPr>
          <p:spPr>
            <a:xfrm>
              <a:off x="621196" y="4088421"/>
              <a:ext cx="287696" cy="66813"/>
            </a:xfrm>
            <a:prstGeom prst="line">
              <a:avLst/>
            </a:prstGeom>
            <a:noFill/>
            <a:ln w="38100" cap="flat" cmpd="sng" algn="ctr">
              <a:solidFill>
                <a:srgbClr val="008000"/>
              </a:solidFill>
              <a:prstDash val="solid"/>
            </a:ln>
            <a:effectLst>
              <a:outerShdw blurRad="40000" dist="20000" dir="5400000" rotWithShape="0">
                <a:srgbClr val="000000">
                  <a:alpha val="38000"/>
                </a:srgbClr>
              </a:outerShdw>
            </a:effectLst>
          </p:spPr>
        </p:cxnSp>
        <p:sp>
          <p:nvSpPr>
            <p:cNvPr id="234" name="TextBox 233"/>
            <p:cNvSpPr txBox="1"/>
            <p:nvPr/>
          </p:nvSpPr>
          <p:spPr>
            <a:xfrm>
              <a:off x="967740" y="3939676"/>
              <a:ext cx="102250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cxnSp>
          <p:nvCxnSpPr>
            <p:cNvPr id="235" name="Straight Connector 234"/>
            <p:cNvCxnSpPr/>
            <p:nvPr/>
          </p:nvCxnSpPr>
          <p:spPr>
            <a:xfrm>
              <a:off x="607848" y="4332630"/>
              <a:ext cx="287696" cy="88091"/>
            </a:xfrm>
            <a:prstGeom prst="line">
              <a:avLst/>
            </a:prstGeom>
            <a:noFill/>
            <a:ln w="57150" cap="flat" cmpd="sng" algn="ctr">
              <a:solidFill>
                <a:srgbClr val="0000FF"/>
              </a:solidFill>
              <a:prstDash val="solid"/>
            </a:ln>
            <a:effectLst>
              <a:outerShdw blurRad="40000" dist="20000" dir="5400000" rotWithShape="0">
                <a:srgbClr val="000000">
                  <a:alpha val="38000"/>
                </a:srgbClr>
              </a:outerShdw>
            </a:effectLst>
          </p:spPr>
        </p:cxnSp>
        <p:sp>
          <p:nvSpPr>
            <p:cNvPr id="236" name="TextBox 235"/>
            <p:cNvSpPr txBox="1"/>
            <p:nvPr/>
          </p:nvSpPr>
          <p:spPr>
            <a:xfrm>
              <a:off x="990600" y="4171950"/>
              <a:ext cx="1022502"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Connectivity Service</a:t>
              </a:r>
              <a:endParaRPr kumimoji="0" lang="en-US" sz="1000" b="0" i="0" u="none" strike="noStrike" kern="0" cap="none" spc="0" normalizeH="0" baseline="0" noProof="0" smtClean="0">
                <a:ln>
                  <a:noFill/>
                </a:ln>
                <a:solidFill>
                  <a:srgbClr val="000000"/>
                </a:solidFill>
                <a:effectLst/>
                <a:uLnTx/>
                <a:uFillTx/>
              </a:endParaRPr>
            </a:p>
          </p:txBody>
        </p:sp>
      </p:grpSp>
      <p:sp>
        <p:nvSpPr>
          <p:cNvPr id="237" name="Freeform 236"/>
          <p:cNvSpPr/>
          <p:nvPr/>
        </p:nvSpPr>
        <p:spPr>
          <a:xfrm>
            <a:off x="3069365" y="2781523"/>
            <a:ext cx="3236913" cy="433387"/>
          </a:xfrm>
          <a:custGeom>
            <a:avLst/>
            <a:gdLst>
              <a:gd name="connsiteX0" fmla="*/ 0 w 3236913"/>
              <a:gd name="connsiteY0" fmla="*/ 433387 h 433387"/>
              <a:gd name="connsiteX1" fmla="*/ 1447800 w 3236913"/>
              <a:gd name="connsiteY1" fmla="*/ 23812 h 433387"/>
              <a:gd name="connsiteX2" fmla="*/ 2981325 w 3236913"/>
              <a:gd name="connsiteY2" fmla="*/ 290512 h 433387"/>
              <a:gd name="connsiteX3" fmla="*/ 2981325 w 3236913"/>
              <a:gd name="connsiteY3" fmla="*/ 300037 h 433387"/>
            </a:gdLst>
            <a:ahLst/>
            <a:cxnLst>
              <a:cxn ang="0">
                <a:pos x="connsiteX0" y="connsiteY0"/>
              </a:cxn>
              <a:cxn ang="0">
                <a:pos x="connsiteX1" y="connsiteY1"/>
              </a:cxn>
              <a:cxn ang="0">
                <a:pos x="connsiteX2" y="connsiteY2"/>
              </a:cxn>
              <a:cxn ang="0">
                <a:pos x="connsiteX3" y="connsiteY3"/>
              </a:cxn>
            </a:cxnLst>
            <a:rect l="l" t="t" r="r" b="b"/>
            <a:pathLst>
              <a:path w="3236913" h="433387">
                <a:moveTo>
                  <a:pt x="0" y="433387"/>
                </a:moveTo>
                <a:cubicBezTo>
                  <a:pt x="475456" y="240505"/>
                  <a:pt x="950913" y="47624"/>
                  <a:pt x="1447800" y="23812"/>
                </a:cubicBezTo>
                <a:cubicBezTo>
                  <a:pt x="1944687" y="0"/>
                  <a:pt x="2725738" y="244475"/>
                  <a:pt x="2981325" y="290512"/>
                </a:cubicBezTo>
                <a:cubicBezTo>
                  <a:pt x="3236913" y="336550"/>
                  <a:pt x="3109119" y="318293"/>
                  <a:pt x="2981325" y="300037"/>
                </a:cubicBezTo>
              </a:path>
            </a:pathLst>
          </a:custGeom>
          <a:noFill/>
          <a:ln w="57150" cap="flat" cmpd="sng" algn="ctr">
            <a:solidFill>
              <a:srgbClr val="0000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41313"/>
              </a:solidFill>
              <a:effectLst/>
              <a:uLnTx/>
              <a:uFillTx/>
              <a:latin typeface="Arial"/>
              <a:ea typeface="+mn-ea"/>
              <a:cs typeface="+mn-cs"/>
            </a:endParaRPr>
          </a:p>
        </p:txBody>
      </p:sp>
      <p:cxnSp>
        <p:nvCxnSpPr>
          <p:cNvPr id="238" name="Straight Connector 237"/>
          <p:cNvCxnSpPr>
            <a:stCxn id="245" idx="3"/>
            <a:endCxn id="240" idx="1"/>
          </p:cNvCxnSpPr>
          <p:nvPr/>
        </p:nvCxnSpPr>
        <p:spPr>
          <a:xfrm flipV="1">
            <a:off x="3868991" y="3419340"/>
            <a:ext cx="278770" cy="3944"/>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cxnSp>
        <p:nvCxnSpPr>
          <p:cNvPr id="239" name="Straight Connector 238"/>
          <p:cNvCxnSpPr>
            <a:stCxn id="241" idx="3"/>
            <a:endCxn id="246" idx="1"/>
          </p:cNvCxnSpPr>
          <p:nvPr/>
        </p:nvCxnSpPr>
        <p:spPr>
          <a:xfrm>
            <a:off x="4962769" y="3180826"/>
            <a:ext cx="404192" cy="0"/>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240" name="Rectangle 239"/>
          <p:cNvSpPr/>
          <p:nvPr/>
        </p:nvSpPr>
        <p:spPr>
          <a:xfrm>
            <a:off x="4147761" y="334864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241" name="Rectangle 240"/>
          <p:cNvSpPr/>
          <p:nvPr/>
        </p:nvSpPr>
        <p:spPr>
          <a:xfrm>
            <a:off x="4821965" y="3110135"/>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242" name="Freeform 241"/>
          <p:cNvSpPr/>
          <p:nvPr/>
        </p:nvSpPr>
        <p:spPr>
          <a:xfrm>
            <a:off x="3840890" y="3019647"/>
            <a:ext cx="1581150" cy="347663"/>
          </a:xfrm>
          <a:custGeom>
            <a:avLst/>
            <a:gdLst>
              <a:gd name="connsiteX0" fmla="*/ 0 w 1581150"/>
              <a:gd name="connsiteY0" fmla="*/ 347663 h 347663"/>
              <a:gd name="connsiteX1" fmla="*/ 809625 w 1581150"/>
              <a:gd name="connsiteY1" fmla="*/ 42863 h 347663"/>
              <a:gd name="connsiteX2" fmla="*/ 1581150 w 1581150"/>
              <a:gd name="connsiteY2" fmla="*/ 90488 h 347663"/>
              <a:gd name="connsiteX3" fmla="*/ 1581150 w 1581150"/>
              <a:gd name="connsiteY3" fmla="*/ 90488 h 347663"/>
            </a:gdLst>
            <a:ahLst/>
            <a:cxnLst>
              <a:cxn ang="0">
                <a:pos x="connsiteX0" y="connsiteY0"/>
              </a:cxn>
              <a:cxn ang="0">
                <a:pos x="connsiteX1" y="connsiteY1"/>
              </a:cxn>
              <a:cxn ang="0">
                <a:pos x="connsiteX2" y="connsiteY2"/>
              </a:cxn>
              <a:cxn ang="0">
                <a:pos x="connsiteX3" y="connsiteY3"/>
              </a:cxn>
            </a:cxnLst>
            <a:rect l="l" t="t" r="r" b="b"/>
            <a:pathLst>
              <a:path w="1581150" h="347663">
                <a:moveTo>
                  <a:pt x="0" y="347663"/>
                </a:moveTo>
                <a:cubicBezTo>
                  <a:pt x="273050" y="216694"/>
                  <a:pt x="546100" y="85726"/>
                  <a:pt x="809625" y="42863"/>
                </a:cubicBezTo>
                <a:cubicBezTo>
                  <a:pt x="1073150" y="0"/>
                  <a:pt x="1581150" y="90488"/>
                  <a:pt x="1581150" y="90488"/>
                </a:cubicBezTo>
                <a:lnTo>
                  <a:pt x="1581150" y="90488"/>
                </a:lnTo>
              </a:path>
            </a:pathLst>
          </a:custGeom>
          <a:noFill/>
          <a:ln w="38100" cap="flat" cmpd="sng" algn="ctr">
            <a:solidFill>
              <a:srgbClr val="008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a:off x="5964965" y="304017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44" name="Oval 243"/>
          <p:cNvSpPr/>
          <p:nvPr/>
        </p:nvSpPr>
        <p:spPr>
          <a:xfrm>
            <a:off x="2841182" y="318633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1</a:t>
            </a:r>
            <a:r>
              <a:rPr kumimoji="0" lang="en-US" sz="600" b="1" i="0" u="none" strike="noStrike" kern="1200" cap="none" spc="0" normalizeH="0" baseline="0" noProof="0" smtClean="0">
                <a:ln>
                  <a:noFill/>
                </a:ln>
                <a:solidFill>
                  <a:srgbClr val="000000"/>
                </a:solidFill>
                <a:effectLst/>
                <a:uLnTx/>
                <a:uFillTx/>
                <a:latin typeface="Arial"/>
                <a:ea typeface="+mn-ea"/>
                <a:cs typeface="+mn-cs"/>
              </a:rPr>
              <a:t>.G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45" name="Rectangle 244"/>
          <p:cNvSpPr/>
          <p:nvPr/>
        </p:nvSpPr>
        <p:spPr>
          <a:xfrm>
            <a:off x="3728187" y="3352593"/>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246" name="Rectangle 245"/>
          <p:cNvSpPr/>
          <p:nvPr/>
        </p:nvSpPr>
        <p:spPr>
          <a:xfrm>
            <a:off x="5366961" y="3110135"/>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247" name="Oval 246"/>
          <p:cNvSpPr/>
          <p:nvPr/>
        </p:nvSpPr>
        <p:spPr>
          <a:xfrm>
            <a:off x="4593365" y="2701233"/>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a:t>
            </a:r>
          </a:p>
        </p:txBody>
      </p:sp>
      <p:sp>
        <p:nvSpPr>
          <p:cNvPr id="248" name="Oval 247"/>
          <p:cNvSpPr/>
          <p:nvPr/>
        </p:nvSpPr>
        <p:spPr>
          <a:xfrm>
            <a:off x="4319855" y="3033935"/>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13</a:t>
            </a:r>
          </a:p>
        </p:txBody>
      </p:sp>
      <p:cxnSp>
        <p:nvCxnSpPr>
          <p:cNvPr id="249" name="Straight Connector 248"/>
          <p:cNvCxnSpPr>
            <a:stCxn id="191" idx="2"/>
            <a:endCxn id="244" idx="6"/>
          </p:cNvCxnSpPr>
          <p:nvPr/>
        </p:nvCxnSpPr>
        <p:spPr>
          <a:xfrm flipH="1" flipV="1">
            <a:off x="3145982" y="3262535"/>
            <a:ext cx="429806" cy="403607"/>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67" name="Slide Number Placeholder 66"/>
          <p:cNvSpPr>
            <a:spLocks noGrp="1"/>
          </p:cNvSpPr>
          <p:nvPr>
            <p:ph type="sldNum" sz="quarter" idx="4"/>
          </p:nvPr>
        </p:nvSpPr>
        <p:spPr/>
        <p:txBody>
          <a:bodyPr/>
          <a:lstStyle/>
          <a:p>
            <a:fld id="{95FB27F1-C2FE-E646-9E41-8F3092BBAFAE}" type="slidenum">
              <a:rPr lang="en-US" smtClean="0"/>
              <a:pPr/>
              <a:t>50</a:t>
            </a:fld>
            <a:endParaRPr lang="en-US"/>
          </a:p>
        </p:txBody>
      </p:sp>
      <p:sp>
        <p:nvSpPr>
          <p:cNvPr id="68" name="Footer Placeholder 67"/>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46447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7"/>
                                        </p:tgtEl>
                                        <p:attrNameLst>
                                          <p:attrName>style.visibility</p:attrName>
                                        </p:attrNameLst>
                                      </p:cBhvr>
                                      <p:to>
                                        <p:strVal val="visible"/>
                                      </p:to>
                                    </p:set>
                                    <p:anim calcmode="lin" valueType="num">
                                      <p:cBhvr additive="base">
                                        <p:cTn id="7" dur="500" fill="hold"/>
                                        <p:tgtEl>
                                          <p:spTgt spid="247"/>
                                        </p:tgtEl>
                                        <p:attrNameLst>
                                          <p:attrName>ppt_x</p:attrName>
                                        </p:attrNameLst>
                                      </p:cBhvr>
                                      <p:tavLst>
                                        <p:tav tm="0">
                                          <p:val>
                                            <p:strVal val="#ppt_x"/>
                                          </p:val>
                                        </p:tav>
                                        <p:tav tm="100000">
                                          <p:val>
                                            <p:strVal val="#ppt_x"/>
                                          </p:val>
                                        </p:tav>
                                      </p:tavLst>
                                    </p:anim>
                                    <p:anim calcmode="lin" valueType="num">
                                      <p:cBhvr additive="base">
                                        <p:cTn id="8" dur="500" fill="hold"/>
                                        <p:tgtEl>
                                          <p:spTgt spid="2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3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48"/>
                                        </p:tgtEl>
                                        <p:attrNameLst>
                                          <p:attrName>style.visibility</p:attrName>
                                        </p:attrNameLst>
                                      </p:cBhvr>
                                      <p:to>
                                        <p:strVal val="visible"/>
                                      </p:to>
                                    </p:set>
                                    <p:anim calcmode="lin" valueType="num">
                                      <p:cBhvr additive="base">
                                        <p:cTn id="16" dur="500" fill="hold"/>
                                        <p:tgtEl>
                                          <p:spTgt spid="248"/>
                                        </p:tgtEl>
                                        <p:attrNameLst>
                                          <p:attrName>ppt_x</p:attrName>
                                        </p:attrNameLst>
                                      </p:cBhvr>
                                      <p:tavLst>
                                        <p:tav tm="0">
                                          <p:val>
                                            <p:strVal val="#ppt_x"/>
                                          </p:val>
                                        </p:tav>
                                        <p:tav tm="100000">
                                          <p:val>
                                            <p:strVal val="#ppt_x"/>
                                          </p:val>
                                        </p:tav>
                                      </p:tavLst>
                                    </p:anim>
                                    <p:anim calcmode="lin" valueType="num">
                                      <p:cBhvr additive="base">
                                        <p:cTn id="17" dur="500" fill="hold"/>
                                        <p:tgtEl>
                                          <p:spTgt spid="248"/>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2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p:bldP spid="240" grpId="0" animBg="1"/>
      <p:bldP spid="241" grpId="0" animBg="1"/>
      <p:bldP spid="242" grpId="0" animBg="1"/>
      <p:bldP spid="245" grpId="0" animBg="1"/>
      <p:bldP spid="246" grpId="0" animBg="1"/>
      <p:bldP spid="247" grpId="0" animBg="1"/>
      <p:bldP spid="24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96" y="374546"/>
            <a:ext cx="8229600" cy="503238"/>
          </a:xfrm>
        </p:spPr>
        <p:txBody>
          <a:bodyPr/>
          <a:lstStyle/>
          <a:p>
            <a:r>
              <a:rPr lang="en-US" smtClean="0"/>
              <a:t>10G EPL Service setup: MD Controller</a:t>
            </a:r>
            <a:br>
              <a:rPr lang="en-US" smtClean="0"/>
            </a:br>
            <a:r>
              <a:rPr lang="en-US" smtClean="0"/>
              <a:t>Internal view</a:t>
            </a:r>
            <a:endParaRPr lang="en-US"/>
          </a:p>
        </p:txBody>
      </p:sp>
      <p:sp>
        <p:nvSpPr>
          <p:cNvPr id="392" name="Rectangle 391"/>
          <p:cNvSpPr/>
          <p:nvPr/>
        </p:nvSpPr>
        <p:spPr>
          <a:xfrm>
            <a:off x="166290" y="1464942"/>
            <a:ext cx="8811805" cy="3533102"/>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393" name="Oval 392"/>
          <p:cNvSpPr/>
          <p:nvPr/>
        </p:nvSpPr>
        <p:spPr>
          <a:xfrm>
            <a:off x="748496" y="2331044"/>
            <a:ext cx="1230495" cy="1049533"/>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D1-e</a:t>
            </a:r>
          </a:p>
        </p:txBody>
      </p:sp>
      <p:cxnSp>
        <p:nvCxnSpPr>
          <p:cNvPr id="394" name="Straight Connector 393"/>
          <p:cNvCxnSpPr>
            <a:stCxn id="396" idx="6"/>
            <a:endCxn id="424" idx="2"/>
          </p:cNvCxnSpPr>
          <p:nvPr/>
        </p:nvCxnSpPr>
        <p:spPr>
          <a:xfrm flipV="1">
            <a:off x="1422428" y="2700197"/>
            <a:ext cx="6062643" cy="644054"/>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395" name="Oval 394"/>
          <p:cNvSpPr/>
          <p:nvPr/>
        </p:nvSpPr>
        <p:spPr>
          <a:xfrm>
            <a:off x="759791" y="3567511"/>
            <a:ext cx="1230495" cy="1049533"/>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D1-o</a:t>
            </a:r>
          </a:p>
        </p:txBody>
      </p:sp>
      <p:sp>
        <p:nvSpPr>
          <p:cNvPr id="396" name="TextBox 395"/>
          <p:cNvSpPr txBox="1"/>
          <p:nvPr/>
        </p:nvSpPr>
        <p:spPr>
          <a:xfrm>
            <a:off x="1281896" y="327935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397" name="Straight Connector 396"/>
          <p:cNvCxnSpPr>
            <a:stCxn id="396" idx="4"/>
            <a:endCxn id="398" idx="0"/>
          </p:cNvCxnSpPr>
          <p:nvPr/>
        </p:nvCxnSpPr>
        <p:spPr>
          <a:xfrm>
            <a:off x="1352162" y="3409147"/>
            <a:ext cx="0" cy="100052"/>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398" name="TextBox 397"/>
          <p:cNvSpPr txBox="1"/>
          <p:nvPr/>
        </p:nvSpPr>
        <p:spPr>
          <a:xfrm>
            <a:off x="1281896" y="350919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99" name="Oval 398"/>
          <p:cNvSpPr/>
          <p:nvPr/>
        </p:nvSpPr>
        <p:spPr>
          <a:xfrm>
            <a:off x="7464491" y="3982060"/>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D3-1o</a:t>
            </a:r>
          </a:p>
        </p:txBody>
      </p:sp>
      <p:sp>
        <p:nvSpPr>
          <p:cNvPr id="400" name="Oval 399"/>
          <p:cNvSpPr/>
          <p:nvPr/>
        </p:nvSpPr>
        <p:spPr>
          <a:xfrm>
            <a:off x="6622901" y="4388444"/>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D3-4o</a:t>
            </a:r>
          </a:p>
        </p:txBody>
      </p:sp>
      <p:sp>
        <p:nvSpPr>
          <p:cNvPr id="401" name="Oval 400"/>
          <p:cNvSpPr/>
          <p:nvPr/>
        </p:nvSpPr>
        <p:spPr>
          <a:xfrm>
            <a:off x="6631567" y="3521485"/>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D3-2o</a:t>
            </a:r>
          </a:p>
        </p:txBody>
      </p:sp>
      <p:sp>
        <p:nvSpPr>
          <p:cNvPr id="402" name="Oval 401"/>
          <p:cNvSpPr/>
          <p:nvPr/>
        </p:nvSpPr>
        <p:spPr>
          <a:xfrm>
            <a:off x="8532191" y="23396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3" name="Oval 402"/>
          <p:cNvSpPr/>
          <p:nvPr/>
        </p:nvSpPr>
        <p:spPr>
          <a:xfrm>
            <a:off x="8520896" y="256448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12</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4" name="Oval 403"/>
          <p:cNvSpPr/>
          <p:nvPr/>
        </p:nvSpPr>
        <p:spPr>
          <a:xfrm>
            <a:off x="8520896" y="280448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10.D3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5" name="Oval 404"/>
          <p:cNvSpPr/>
          <p:nvPr/>
        </p:nvSpPr>
        <p:spPr>
          <a:xfrm>
            <a:off x="8520896" y="303948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06" name="Oval 405"/>
          <p:cNvSpPr/>
          <p:nvPr/>
        </p:nvSpPr>
        <p:spPr>
          <a:xfrm>
            <a:off x="5888412" y="3917164"/>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D3-3o</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407" name="TextBox 406"/>
          <p:cNvSpPr txBox="1"/>
          <p:nvPr/>
        </p:nvSpPr>
        <p:spPr>
          <a:xfrm>
            <a:off x="6347577" y="416013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08" name="TextBox 407"/>
          <p:cNvSpPr txBox="1"/>
          <p:nvPr/>
        </p:nvSpPr>
        <p:spPr>
          <a:xfrm>
            <a:off x="6347577" y="391716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09" name="TextBox 408"/>
          <p:cNvSpPr txBox="1"/>
          <p:nvPr/>
        </p:nvSpPr>
        <p:spPr>
          <a:xfrm>
            <a:off x="6631567" y="440693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0" name="TextBox 409"/>
          <p:cNvSpPr txBox="1"/>
          <p:nvPr/>
        </p:nvSpPr>
        <p:spPr>
          <a:xfrm>
            <a:off x="6865593" y="429816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1" name="TextBox 410"/>
          <p:cNvSpPr txBox="1"/>
          <p:nvPr/>
        </p:nvSpPr>
        <p:spPr>
          <a:xfrm>
            <a:off x="7128685" y="439625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2" name="TextBox 411"/>
          <p:cNvSpPr txBox="1"/>
          <p:nvPr/>
        </p:nvSpPr>
        <p:spPr>
          <a:xfrm>
            <a:off x="7479137" y="399448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3" name="TextBox 412"/>
          <p:cNvSpPr txBox="1"/>
          <p:nvPr/>
        </p:nvSpPr>
        <p:spPr>
          <a:xfrm>
            <a:off x="7464491" y="419931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4" name="TextBox 413"/>
          <p:cNvSpPr txBox="1"/>
          <p:nvPr/>
        </p:nvSpPr>
        <p:spPr>
          <a:xfrm>
            <a:off x="7233354" y="366027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5" name="TextBox 414"/>
          <p:cNvSpPr txBox="1"/>
          <p:nvPr/>
        </p:nvSpPr>
        <p:spPr>
          <a:xfrm>
            <a:off x="6592338" y="364559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6" name="TextBox 415"/>
          <p:cNvSpPr txBox="1"/>
          <p:nvPr/>
        </p:nvSpPr>
        <p:spPr>
          <a:xfrm>
            <a:off x="6879898" y="381988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17" name="Straight Connector 416"/>
          <p:cNvCxnSpPr>
            <a:stCxn id="408" idx="7"/>
            <a:endCxn id="415" idx="3"/>
          </p:cNvCxnSpPr>
          <p:nvPr/>
        </p:nvCxnSpPr>
        <p:spPr>
          <a:xfrm flipV="1">
            <a:off x="6467529" y="3756383"/>
            <a:ext cx="145389" cy="17978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18" name="Straight Connector 417"/>
          <p:cNvCxnSpPr>
            <a:stCxn id="416" idx="4"/>
            <a:endCxn id="410" idx="0"/>
          </p:cNvCxnSpPr>
          <p:nvPr/>
        </p:nvCxnSpPr>
        <p:spPr>
          <a:xfrm flipH="1">
            <a:off x="6935859" y="3949682"/>
            <a:ext cx="14305" cy="34848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19" name="Straight Connector 418"/>
          <p:cNvCxnSpPr>
            <a:stCxn id="413" idx="3"/>
            <a:endCxn id="411" idx="7"/>
          </p:cNvCxnSpPr>
          <p:nvPr/>
        </p:nvCxnSpPr>
        <p:spPr>
          <a:xfrm flipH="1">
            <a:off x="7248637" y="4310095"/>
            <a:ext cx="236434" cy="10517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20" name="Straight Connector 419"/>
          <p:cNvCxnSpPr>
            <a:stCxn id="414" idx="5"/>
            <a:endCxn id="412" idx="1"/>
          </p:cNvCxnSpPr>
          <p:nvPr/>
        </p:nvCxnSpPr>
        <p:spPr>
          <a:xfrm>
            <a:off x="7353306" y="3771062"/>
            <a:ext cx="146411" cy="24243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21" name="Straight Connector 420"/>
          <p:cNvCxnSpPr>
            <a:stCxn id="407" idx="5"/>
            <a:endCxn id="409" idx="1"/>
          </p:cNvCxnSpPr>
          <p:nvPr/>
        </p:nvCxnSpPr>
        <p:spPr>
          <a:xfrm>
            <a:off x="6467529" y="4270920"/>
            <a:ext cx="184618" cy="155020"/>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422" name="Oval 421"/>
          <p:cNvSpPr/>
          <p:nvPr/>
        </p:nvSpPr>
        <p:spPr>
          <a:xfrm>
            <a:off x="6635571" y="2844781"/>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D3-2e</a:t>
            </a:r>
          </a:p>
        </p:txBody>
      </p:sp>
      <p:sp>
        <p:nvSpPr>
          <p:cNvPr id="423" name="Oval 422"/>
          <p:cNvSpPr/>
          <p:nvPr/>
        </p:nvSpPr>
        <p:spPr>
          <a:xfrm>
            <a:off x="7373886" y="2358936"/>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D3-1e</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424" name="TextBox 423"/>
          <p:cNvSpPr txBox="1"/>
          <p:nvPr/>
        </p:nvSpPr>
        <p:spPr>
          <a:xfrm>
            <a:off x="7485071" y="263530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25" name="TextBox 424"/>
          <p:cNvSpPr txBox="1"/>
          <p:nvPr/>
        </p:nvSpPr>
        <p:spPr>
          <a:xfrm>
            <a:off x="7881232" y="259901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26" name="TextBox 425"/>
          <p:cNvSpPr txBox="1"/>
          <p:nvPr/>
        </p:nvSpPr>
        <p:spPr>
          <a:xfrm>
            <a:off x="5895150" y="4183001"/>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27" name="TextBox 426"/>
          <p:cNvSpPr txBox="1"/>
          <p:nvPr/>
        </p:nvSpPr>
        <p:spPr>
          <a:xfrm>
            <a:off x="5888412" y="397288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28" name="TextBox 427"/>
          <p:cNvSpPr txBox="1"/>
          <p:nvPr/>
        </p:nvSpPr>
        <p:spPr>
          <a:xfrm>
            <a:off x="7176441" y="309868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29" name="TextBox 428"/>
          <p:cNvSpPr txBox="1"/>
          <p:nvPr/>
        </p:nvSpPr>
        <p:spPr>
          <a:xfrm>
            <a:off x="7193017" y="286326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30" name="Straight Connector 429"/>
          <p:cNvCxnSpPr>
            <a:stCxn id="444" idx="6"/>
            <a:endCxn id="402" idx="2"/>
          </p:cNvCxnSpPr>
          <p:nvPr/>
        </p:nvCxnSpPr>
        <p:spPr>
          <a:xfrm flipV="1">
            <a:off x="8033631" y="2415864"/>
            <a:ext cx="498560" cy="6619"/>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31" name="Straight Connector 430"/>
          <p:cNvCxnSpPr>
            <a:stCxn id="425" idx="6"/>
            <a:endCxn id="403" idx="2"/>
          </p:cNvCxnSpPr>
          <p:nvPr/>
        </p:nvCxnSpPr>
        <p:spPr>
          <a:xfrm flipV="1">
            <a:off x="8033631" y="2640683"/>
            <a:ext cx="487265" cy="21877"/>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32" name="Straight Connector 431"/>
          <p:cNvCxnSpPr>
            <a:stCxn id="429" idx="6"/>
            <a:endCxn id="404" idx="2"/>
          </p:cNvCxnSpPr>
          <p:nvPr/>
        </p:nvCxnSpPr>
        <p:spPr>
          <a:xfrm flipV="1">
            <a:off x="7345416" y="2880683"/>
            <a:ext cx="1175480" cy="4613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33" name="Straight Connector 432"/>
          <p:cNvCxnSpPr>
            <a:stCxn id="441" idx="6"/>
            <a:endCxn id="427" idx="2"/>
          </p:cNvCxnSpPr>
          <p:nvPr/>
        </p:nvCxnSpPr>
        <p:spPr>
          <a:xfrm>
            <a:off x="5472896" y="4013899"/>
            <a:ext cx="415516" cy="22530"/>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34" name="Straight Connector 433"/>
          <p:cNvCxnSpPr>
            <a:stCxn id="442" idx="6"/>
            <a:endCxn id="426" idx="2"/>
          </p:cNvCxnSpPr>
          <p:nvPr/>
        </p:nvCxnSpPr>
        <p:spPr>
          <a:xfrm flipV="1">
            <a:off x="5472896" y="4246548"/>
            <a:ext cx="422254" cy="1074"/>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35" name="Straight Connector 434"/>
          <p:cNvCxnSpPr>
            <a:stCxn id="405" idx="2"/>
            <a:endCxn id="428" idx="6"/>
          </p:cNvCxnSpPr>
          <p:nvPr/>
        </p:nvCxnSpPr>
        <p:spPr>
          <a:xfrm flipH="1">
            <a:off x="7328840" y="3115682"/>
            <a:ext cx="1192056" cy="46552"/>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436" name="TextBox 435"/>
          <p:cNvSpPr txBox="1"/>
          <p:nvPr/>
        </p:nvSpPr>
        <p:spPr>
          <a:xfrm>
            <a:off x="6879898" y="314958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37" name="TextBox 436"/>
          <p:cNvSpPr txBox="1"/>
          <p:nvPr/>
        </p:nvSpPr>
        <p:spPr>
          <a:xfrm>
            <a:off x="6879898" y="349667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38" name="Straight Connector 437"/>
          <p:cNvCxnSpPr>
            <a:stCxn id="436" idx="4"/>
            <a:endCxn id="437" idx="0"/>
          </p:cNvCxnSpPr>
          <p:nvPr/>
        </p:nvCxnSpPr>
        <p:spPr>
          <a:xfrm>
            <a:off x="6950164" y="3279374"/>
            <a:ext cx="0" cy="217297"/>
          </a:xfrm>
          <a:prstGeom prst="line">
            <a:avLst/>
          </a:prstGeom>
          <a:noFill/>
          <a:ln w="28575" cap="flat" cmpd="sng" algn="ctr">
            <a:solidFill>
              <a:srgbClr val="153276">
                <a:lumMod val="40000"/>
                <a:lumOff val="60000"/>
              </a:srgbClr>
            </a:solidFill>
            <a:prstDash val="solid"/>
            <a:headEnd type="none" w="med" len="sm"/>
            <a:tailEnd type="none" w="med" len="sm"/>
          </a:ln>
          <a:effectLst/>
        </p:spPr>
      </p:cxnSp>
      <p:cxnSp>
        <p:nvCxnSpPr>
          <p:cNvPr id="439" name="Straight Connector 438"/>
          <p:cNvCxnSpPr>
            <a:stCxn id="424" idx="4"/>
            <a:endCxn id="440" idx="0"/>
          </p:cNvCxnSpPr>
          <p:nvPr/>
        </p:nvCxnSpPr>
        <p:spPr>
          <a:xfrm>
            <a:off x="7555337" y="2765093"/>
            <a:ext cx="396161" cy="1166151"/>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440" name="TextBox 439"/>
          <p:cNvSpPr txBox="1"/>
          <p:nvPr/>
        </p:nvSpPr>
        <p:spPr>
          <a:xfrm>
            <a:off x="7881232" y="393124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1" name="Oval 440"/>
          <p:cNvSpPr/>
          <p:nvPr/>
        </p:nvSpPr>
        <p:spPr>
          <a:xfrm>
            <a:off x="5168096" y="3937699"/>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7</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42" name="Oval 441"/>
          <p:cNvSpPr/>
          <p:nvPr/>
        </p:nvSpPr>
        <p:spPr>
          <a:xfrm>
            <a:off x="5168096" y="417142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43" name="Oval 442"/>
          <p:cNvSpPr/>
          <p:nvPr/>
        </p:nvSpPr>
        <p:spPr>
          <a:xfrm>
            <a:off x="5320495" y="2123012"/>
            <a:ext cx="3276601" cy="2826734"/>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444" name="TextBox 443"/>
          <p:cNvSpPr txBox="1"/>
          <p:nvPr/>
        </p:nvSpPr>
        <p:spPr>
          <a:xfrm>
            <a:off x="7881232" y="235893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5" name="Oval 444"/>
          <p:cNvSpPr/>
          <p:nvPr/>
        </p:nvSpPr>
        <p:spPr>
          <a:xfrm>
            <a:off x="4034182" y="3764164"/>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D2-3o</a:t>
            </a:r>
          </a:p>
        </p:txBody>
      </p:sp>
      <p:sp>
        <p:nvSpPr>
          <p:cNvPr id="446" name="Oval 445"/>
          <p:cNvSpPr/>
          <p:nvPr/>
        </p:nvSpPr>
        <p:spPr>
          <a:xfrm>
            <a:off x="3438770" y="4354757"/>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D2-2o</a:t>
            </a:r>
          </a:p>
        </p:txBody>
      </p:sp>
      <p:sp>
        <p:nvSpPr>
          <p:cNvPr id="447" name="Oval 446"/>
          <p:cNvSpPr/>
          <p:nvPr/>
        </p:nvSpPr>
        <p:spPr>
          <a:xfrm>
            <a:off x="2433981" y="423664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6.D2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48" name="Oval 447"/>
          <p:cNvSpPr/>
          <p:nvPr/>
        </p:nvSpPr>
        <p:spPr>
          <a:xfrm>
            <a:off x="2433981" y="391828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5</a:t>
            </a:r>
            <a:r>
              <a:rPr kumimoji="0" lang="en-US" sz="600" b="1" i="0" u="none" strike="noStrike" kern="1200" cap="none" spc="0" normalizeH="0" baseline="0" noProof="0" smtClean="0">
                <a:ln>
                  <a:noFill/>
                </a:ln>
                <a:solidFill>
                  <a:srgbClr val="000000"/>
                </a:solidFill>
                <a:effectLst/>
                <a:uLnTx/>
                <a:uFillTx/>
                <a:latin typeface="Arial"/>
                <a:ea typeface="+mn-ea"/>
                <a:cs typeface="+mn-cs"/>
              </a:rPr>
              <a:t>.D2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49" name="Oval 448"/>
          <p:cNvSpPr/>
          <p:nvPr/>
        </p:nvSpPr>
        <p:spPr>
          <a:xfrm>
            <a:off x="4872382" y="417142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50" name="Oval 449"/>
          <p:cNvSpPr/>
          <p:nvPr/>
        </p:nvSpPr>
        <p:spPr>
          <a:xfrm>
            <a:off x="4872382" y="393124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7.D2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51" name="Oval 450"/>
          <p:cNvSpPr/>
          <p:nvPr/>
        </p:nvSpPr>
        <p:spPr>
          <a:xfrm>
            <a:off x="2873026" y="3696789"/>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D2-1o</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452" name="TextBox 451"/>
          <p:cNvSpPr txBox="1"/>
          <p:nvPr/>
        </p:nvSpPr>
        <p:spPr>
          <a:xfrm>
            <a:off x="3450637" y="378696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3" name="TextBox 452"/>
          <p:cNvSpPr txBox="1"/>
          <p:nvPr/>
        </p:nvSpPr>
        <p:spPr>
          <a:xfrm>
            <a:off x="3332191" y="3986909"/>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4" name="TextBox 453"/>
          <p:cNvSpPr txBox="1"/>
          <p:nvPr/>
        </p:nvSpPr>
        <p:spPr>
          <a:xfrm>
            <a:off x="4048828" y="398938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5" name="TextBox 454"/>
          <p:cNvSpPr txBox="1"/>
          <p:nvPr/>
        </p:nvSpPr>
        <p:spPr>
          <a:xfrm>
            <a:off x="4034182" y="378339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6" name="TextBox 455"/>
          <p:cNvSpPr txBox="1"/>
          <p:nvPr/>
        </p:nvSpPr>
        <p:spPr>
          <a:xfrm>
            <a:off x="3893650" y="431224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7" name="TextBox 456"/>
          <p:cNvSpPr txBox="1"/>
          <p:nvPr/>
        </p:nvSpPr>
        <p:spPr>
          <a:xfrm>
            <a:off x="3506716" y="433540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58" name="Straight Connector 457"/>
          <p:cNvCxnSpPr>
            <a:stCxn id="453" idx="4"/>
            <a:endCxn id="457" idx="1"/>
          </p:cNvCxnSpPr>
          <p:nvPr/>
        </p:nvCxnSpPr>
        <p:spPr>
          <a:xfrm>
            <a:off x="3402457" y="4116702"/>
            <a:ext cx="124839" cy="23770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59" name="Straight Connector 458"/>
          <p:cNvCxnSpPr>
            <a:stCxn id="456" idx="7"/>
            <a:endCxn id="454" idx="4"/>
          </p:cNvCxnSpPr>
          <p:nvPr/>
        </p:nvCxnSpPr>
        <p:spPr>
          <a:xfrm flipV="1">
            <a:off x="4013602" y="4119181"/>
            <a:ext cx="105492" cy="21207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60" name="Straight Connector 459"/>
          <p:cNvCxnSpPr>
            <a:stCxn id="452" idx="6"/>
            <a:endCxn id="455" idx="2"/>
          </p:cNvCxnSpPr>
          <p:nvPr/>
        </p:nvCxnSpPr>
        <p:spPr>
          <a:xfrm flipV="1">
            <a:off x="3591169" y="3848292"/>
            <a:ext cx="443013" cy="3570"/>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461" name="TextBox 460"/>
          <p:cNvSpPr txBox="1"/>
          <p:nvPr/>
        </p:nvSpPr>
        <p:spPr>
          <a:xfrm>
            <a:off x="2818582" y="384797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62" name="TextBox 461"/>
          <p:cNvSpPr txBox="1"/>
          <p:nvPr/>
        </p:nvSpPr>
        <p:spPr>
          <a:xfrm>
            <a:off x="3438770" y="4540844"/>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63" name="TextBox 462"/>
          <p:cNvSpPr txBox="1"/>
          <p:nvPr/>
        </p:nvSpPr>
        <p:spPr>
          <a:xfrm>
            <a:off x="4617727" y="389722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64" name="TextBox 463"/>
          <p:cNvSpPr txBox="1"/>
          <p:nvPr/>
        </p:nvSpPr>
        <p:spPr>
          <a:xfrm>
            <a:off x="3957983" y="452386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65" name="Straight Connector 464"/>
          <p:cNvCxnSpPr>
            <a:stCxn id="462" idx="2"/>
            <a:endCxn id="447" idx="6"/>
          </p:cNvCxnSpPr>
          <p:nvPr/>
        </p:nvCxnSpPr>
        <p:spPr>
          <a:xfrm flipH="1" flipV="1">
            <a:off x="2738781" y="4312846"/>
            <a:ext cx="699989" cy="291545"/>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66" name="Straight Connector 465"/>
          <p:cNvCxnSpPr>
            <a:stCxn id="461" idx="2"/>
            <a:endCxn id="448" idx="6"/>
          </p:cNvCxnSpPr>
          <p:nvPr/>
        </p:nvCxnSpPr>
        <p:spPr>
          <a:xfrm flipH="1">
            <a:off x="2738781" y="3911523"/>
            <a:ext cx="79801" cy="82962"/>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67" name="Straight Connector 466"/>
          <p:cNvCxnSpPr>
            <a:stCxn id="449" idx="2"/>
            <a:endCxn id="464" idx="6"/>
          </p:cNvCxnSpPr>
          <p:nvPr/>
        </p:nvCxnSpPr>
        <p:spPr>
          <a:xfrm flipH="1">
            <a:off x="4110382" y="4247622"/>
            <a:ext cx="762000" cy="339794"/>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68" name="Straight Connector 467"/>
          <p:cNvCxnSpPr>
            <a:stCxn id="450" idx="2"/>
            <a:endCxn id="463" idx="6"/>
          </p:cNvCxnSpPr>
          <p:nvPr/>
        </p:nvCxnSpPr>
        <p:spPr>
          <a:xfrm flipH="1" flipV="1">
            <a:off x="4770126" y="3960773"/>
            <a:ext cx="102256" cy="46671"/>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469" name="TextBox 468"/>
          <p:cNvSpPr txBox="1"/>
          <p:nvPr/>
        </p:nvSpPr>
        <p:spPr>
          <a:xfrm>
            <a:off x="3591169" y="3994485"/>
            <a:ext cx="38023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9900"/>
                </a:solidFill>
                <a:effectLst/>
                <a:uLnTx/>
                <a:uFillTx/>
              </a:rPr>
              <a:t>D2</a:t>
            </a:r>
          </a:p>
        </p:txBody>
      </p:sp>
      <p:sp>
        <p:nvSpPr>
          <p:cNvPr id="470" name="Oval 469"/>
          <p:cNvSpPr/>
          <p:nvPr/>
        </p:nvSpPr>
        <p:spPr>
          <a:xfrm>
            <a:off x="2662582" y="3474044"/>
            <a:ext cx="2235824" cy="1314843"/>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471" name="TextBox 470"/>
          <p:cNvSpPr txBox="1"/>
          <p:nvPr/>
        </p:nvSpPr>
        <p:spPr>
          <a:xfrm>
            <a:off x="5888412" y="3111649"/>
            <a:ext cx="380232"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9900"/>
                </a:solidFill>
                <a:effectLst/>
                <a:uLnTx/>
                <a:uFillTx/>
              </a:rPr>
              <a:t>D3</a:t>
            </a:r>
          </a:p>
        </p:txBody>
      </p:sp>
      <p:sp>
        <p:nvSpPr>
          <p:cNvPr id="472" name="Oval 471"/>
          <p:cNvSpPr/>
          <p:nvPr/>
        </p:nvSpPr>
        <p:spPr>
          <a:xfrm>
            <a:off x="291296" y="257310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2</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73" name="Oval 472"/>
          <p:cNvSpPr/>
          <p:nvPr/>
        </p:nvSpPr>
        <p:spPr>
          <a:xfrm>
            <a:off x="2120096" y="393124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5</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74" name="Oval 473"/>
          <p:cNvSpPr/>
          <p:nvPr/>
        </p:nvSpPr>
        <p:spPr>
          <a:xfrm>
            <a:off x="2120096" y="423664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6</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75" name="Oval 474"/>
          <p:cNvSpPr/>
          <p:nvPr/>
        </p:nvSpPr>
        <p:spPr>
          <a:xfrm>
            <a:off x="291296" y="281310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3</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76" name="Oval 475"/>
          <p:cNvSpPr/>
          <p:nvPr/>
        </p:nvSpPr>
        <p:spPr>
          <a:xfrm>
            <a:off x="291296" y="304810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4</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77" name="TextBox 476"/>
          <p:cNvSpPr txBox="1"/>
          <p:nvPr/>
        </p:nvSpPr>
        <p:spPr>
          <a:xfrm>
            <a:off x="748496" y="2573103"/>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8" name="TextBox 477"/>
          <p:cNvSpPr txBox="1"/>
          <p:nvPr/>
        </p:nvSpPr>
        <p:spPr>
          <a:xfrm>
            <a:off x="977095" y="237359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9" name="TextBox 478"/>
          <p:cNvSpPr txBox="1"/>
          <p:nvPr/>
        </p:nvSpPr>
        <p:spPr>
          <a:xfrm>
            <a:off x="1815296" y="433755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80" name="TextBox 479"/>
          <p:cNvSpPr txBox="1"/>
          <p:nvPr/>
        </p:nvSpPr>
        <p:spPr>
          <a:xfrm>
            <a:off x="748497" y="304810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81" name="TextBox 480"/>
          <p:cNvSpPr txBox="1"/>
          <p:nvPr/>
        </p:nvSpPr>
        <p:spPr>
          <a:xfrm>
            <a:off x="672296" y="281355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82" name="Straight Connector 481"/>
          <p:cNvCxnSpPr>
            <a:stCxn id="478" idx="2"/>
            <a:endCxn id="506" idx="6"/>
          </p:cNvCxnSpPr>
          <p:nvPr/>
        </p:nvCxnSpPr>
        <p:spPr>
          <a:xfrm flipH="1" flipV="1">
            <a:off x="587010" y="2424484"/>
            <a:ext cx="390085"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83" name="Straight Connector 482"/>
          <p:cNvCxnSpPr>
            <a:stCxn id="477" idx="2"/>
            <a:endCxn id="472" idx="6"/>
          </p:cNvCxnSpPr>
          <p:nvPr/>
        </p:nvCxnSpPr>
        <p:spPr>
          <a:xfrm flipH="1">
            <a:off x="596096" y="2636650"/>
            <a:ext cx="152400"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84" name="Straight Connector 483"/>
          <p:cNvCxnSpPr>
            <a:stCxn id="481" idx="2"/>
            <a:endCxn id="475" idx="6"/>
          </p:cNvCxnSpPr>
          <p:nvPr/>
        </p:nvCxnSpPr>
        <p:spPr>
          <a:xfrm flipH="1">
            <a:off x="596096" y="2877097"/>
            <a:ext cx="76200" cy="12206"/>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85" name="Straight Connector 484"/>
          <p:cNvCxnSpPr>
            <a:endCxn id="490" idx="6"/>
          </p:cNvCxnSpPr>
          <p:nvPr/>
        </p:nvCxnSpPr>
        <p:spPr>
          <a:xfrm flipH="1" flipV="1">
            <a:off x="1967695" y="3918591"/>
            <a:ext cx="141106"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86" name="Straight Connector 485"/>
          <p:cNvCxnSpPr>
            <a:stCxn id="500" idx="1"/>
            <a:endCxn id="479" idx="6"/>
          </p:cNvCxnSpPr>
          <p:nvPr/>
        </p:nvCxnSpPr>
        <p:spPr>
          <a:xfrm flipH="1">
            <a:off x="1967695" y="4318617"/>
            <a:ext cx="147858" cy="82480"/>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87" name="Straight Connector 486"/>
          <p:cNvCxnSpPr>
            <a:stCxn id="476" idx="6"/>
            <a:endCxn id="480" idx="2"/>
          </p:cNvCxnSpPr>
          <p:nvPr/>
        </p:nvCxnSpPr>
        <p:spPr>
          <a:xfrm flipV="1">
            <a:off x="596096" y="3111649"/>
            <a:ext cx="152401" cy="126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488" name="Oval 487"/>
          <p:cNvSpPr/>
          <p:nvPr/>
        </p:nvSpPr>
        <p:spPr>
          <a:xfrm>
            <a:off x="510810" y="2123012"/>
            <a:ext cx="1685486" cy="2612745"/>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489" name="TextBox 488"/>
          <p:cNvSpPr txBox="1"/>
          <p:nvPr/>
        </p:nvSpPr>
        <p:spPr>
          <a:xfrm>
            <a:off x="1720046" y="3364854"/>
            <a:ext cx="365806"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smtClean="0">
                <a:ln>
                  <a:noFill/>
                </a:ln>
                <a:solidFill>
                  <a:srgbClr val="FF9900"/>
                </a:solidFill>
                <a:effectLst/>
                <a:uLnTx/>
                <a:uFillTx/>
              </a:rPr>
              <a:t>D1</a:t>
            </a:r>
          </a:p>
        </p:txBody>
      </p:sp>
      <p:sp>
        <p:nvSpPr>
          <p:cNvPr id="490" name="TextBox 489"/>
          <p:cNvSpPr txBox="1"/>
          <p:nvPr/>
        </p:nvSpPr>
        <p:spPr>
          <a:xfrm>
            <a:off x="1815296" y="3855044"/>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91" name="TextBox 490"/>
          <p:cNvSpPr txBox="1"/>
          <p:nvPr/>
        </p:nvSpPr>
        <p:spPr>
          <a:xfrm>
            <a:off x="2454645" y="1416644"/>
            <a:ext cx="324685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MD Controller Internal View (not exposed)</a:t>
            </a:r>
          </a:p>
        </p:txBody>
      </p:sp>
      <p:sp>
        <p:nvSpPr>
          <p:cNvPr id="492" name="Content Placeholder 196"/>
          <p:cNvSpPr txBox="1">
            <a:spLocks/>
          </p:cNvSpPr>
          <p:nvPr/>
        </p:nvSpPr>
        <p:spPr>
          <a:xfrm>
            <a:off x="198089" y="5142428"/>
            <a:ext cx="5274807" cy="220584"/>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Tx/>
              <a:buNone/>
              <a:tabLst/>
              <a:defRPr/>
            </a:pPr>
            <a:r>
              <a:rPr kumimoji="0" lang="en-US" sz="1000" b="0" i="0" u="none" strike="noStrike" kern="1200" cap="none" spc="0" normalizeH="0" baseline="0" noProof="0" smtClean="0">
                <a:ln>
                  <a:noFill/>
                </a:ln>
                <a:solidFill>
                  <a:srgbClr val="FF0000"/>
                </a:solidFill>
                <a:effectLst/>
                <a:uLnTx/>
                <a:uFillTx/>
                <a:latin typeface="Arial"/>
                <a:ea typeface="+mn-ea"/>
                <a:cs typeface="+mn-cs"/>
              </a:rPr>
              <a:t>* An controller internal model may not be based on TAPI </a:t>
            </a:r>
          </a:p>
        </p:txBody>
      </p:sp>
      <p:sp>
        <p:nvSpPr>
          <p:cNvPr id="493" name="Oval 492"/>
          <p:cNvSpPr/>
          <p:nvPr/>
        </p:nvSpPr>
        <p:spPr>
          <a:xfrm>
            <a:off x="-24799" y="257110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2</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94" name="Oval 493"/>
          <p:cNvSpPr/>
          <p:nvPr/>
        </p:nvSpPr>
        <p:spPr>
          <a:xfrm>
            <a:off x="-24799" y="281110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3</a:t>
            </a:r>
            <a:r>
              <a:rPr kumimoji="0" lang="en-US" sz="600" b="1" i="0" u="none" strike="noStrike" kern="1200" cap="none" spc="0" normalizeH="0" baseline="0" noProof="0" smtClean="0">
                <a:ln>
                  <a:noFill/>
                </a:ln>
                <a:solidFill>
                  <a:srgbClr val="000000"/>
                </a:solidFill>
                <a:effectLst/>
                <a:uLnTx/>
                <a:uFillTx/>
                <a:latin typeface="Arial"/>
                <a:ea typeface="+mn-ea"/>
                <a:cs typeface="+mn-cs"/>
              </a:rPr>
              <a:t>.G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95" name="Oval 494"/>
          <p:cNvSpPr/>
          <p:nvPr/>
        </p:nvSpPr>
        <p:spPr>
          <a:xfrm>
            <a:off x="-24799" y="3046101"/>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4</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96" name="Oval 495"/>
          <p:cNvSpPr/>
          <p:nvPr/>
        </p:nvSpPr>
        <p:spPr>
          <a:xfrm>
            <a:off x="8827905" y="256448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12</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97" name="Oval 496"/>
          <p:cNvSpPr/>
          <p:nvPr/>
        </p:nvSpPr>
        <p:spPr>
          <a:xfrm>
            <a:off x="8827905" y="280448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10</a:t>
            </a:r>
            <a:r>
              <a:rPr kumimoji="0" lang="en-US" sz="600" b="1" i="0" u="none" strike="noStrike" kern="1200" cap="none" spc="0" normalizeH="0" baseline="0" noProof="0" smtClean="0">
                <a:ln>
                  <a:noFill/>
                </a:ln>
                <a:solidFill>
                  <a:srgbClr val="000000"/>
                </a:solidFill>
                <a:effectLst/>
                <a:uLnTx/>
                <a:uFillTx/>
                <a:latin typeface="Arial"/>
                <a:ea typeface="+mn-ea"/>
                <a:cs typeface="+mn-cs"/>
              </a:rPr>
              <a:t>.G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98" name="Oval 497"/>
          <p:cNvSpPr/>
          <p:nvPr/>
        </p:nvSpPr>
        <p:spPr>
          <a:xfrm>
            <a:off x="8827905" y="3039482"/>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r>
              <a:rPr kumimoji="0" lang="en-US" sz="600" b="1" i="0" u="none" strike="noStrike" kern="1200" cap="none" spc="0" normalizeH="0" baseline="0" noProof="0" smtClean="0">
                <a:ln>
                  <a:noFill/>
                </a:ln>
                <a:solidFill>
                  <a:srgbClr val="000000"/>
                </a:solidFill>
                <a:effectLst/>
                <a:uLnTx/>
                <a:uFillTx/>
                <a:latin typeface="Arial"/>
                <a:ea typeface="+mn-ea"/>
                <a:cs typeface="+mn-cs"/>
              </a:rPr>
              <a:t>.R</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99" name="Rectangle 498"/>
          <p:cNvSpPr/>
          <p:nvPr/>
        </p:nvSpPr>
        <p:spPr>
          <a:xfrm>
            <a:off x="2120096" y="3902485"/>
            <a:ext cx="618685" cy="181160"/>
          </a:xfrm>
          <a:prstGeom prst="rect">
            <a:avLst/>
          </a:prstGeom>
          <a:noFill/>
          <a:ln w="9525" cap="flat" cmpd="sng" algn="ctr">
            <a:solidFill>
              <a:srgbClr val="00B8D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00" name="Rectangle 499"/>
          <p:cNvSpPr/>
          <p:nvPr/>
        </p:nvSpPr>
        <p:spPr>
          <a:xfrm>
            <a:off x="2115553" y="4221966"/>
            <a:ext cx="618685" cy="193302"/>
          </a:xfrm>
          <a:prstGeom prst="rect">
            <a:avLst/>
          </a:prstGeom>
          <a:noFill/>
          <a:ln w="9525" cap="flat" cmpd="sng" algn="ctr">
            <a:solidFill>
              <a:srgbClr val="00B8D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01" name="Rectangle 500"/>
          <p:cNvSpPr/>
          <p:nvPr/>
        </p:nvSpPr>
        <p:spPr>
          <a:xfrm>
            <a:off x="4872382" y="4159844"/>
            <a:ext cx="618685" cy="193302"/>
          </a:xfrm>
          <a:prstGeom prst="rect">
            <a:avLst/>
          </a:prstGeom>
          <a:noFill/>
          <a:ln w="9525" cap="flat" cmpd="sng" algn="ctr">
            <a:solidFill>
              <a:srgbClr val="00B8D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02" name="Rectangle 501"/>
          <p:cNvSpPr/>
          <p:nvPr/>
        </p:nvSpPr>
        <p:spPr>
          <a:xfrm>
            <a:off x="4863296" y="3890342"/>
            <a:ext cx="618685" cy="193302"/>
          </a:xfrm>
          <a:prstGeom prst="rect">
            <a:avLst/>
          </a:prstGeom>
          <a:noFill/>
          <a:ln w="9525" cap="flat" cmpd="sng" algn="ctr">
            <a:solidFill>
              <a:srgbClr val="00B8D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03" name="Oval 502"/>
          <p:cNvSpPr/>
          <p:nvPr/>
        </p:nvSpPr>
        <p:spPr>
          <a:xfrm>
            <a:off x="-33885" y="234628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04" name="Oval 503"/>
          <p:cNvSpPr/>
          <p:nvPr/>
        </p:nvSpPr>
        <p:spPr>
          <a:xfrm>
            <a:off x="8839200" y="233966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11.G</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05" name="Freeform 504"/>
          <p:cNvSpPr/>
          <p:nvPr/>
        </p:nvSpPr>
        <p:spPr>
          <a:xfrm>
            <a:off x="443696" y="2331044"/>
            <a:ext cx="1947863" cy="1638300"/>
          </a:xfrm>
          <a:custGeom>
            <a:avLst/>
            <a:gdLst>
              <a:gd name="connsiteX0" fmla="*/ 0 w 1947863"/>
              <a:gd name="connsiteY0" fmla="*/ 14287 h 1585912"/>
              <a:gd name="connsiteX1" fmla="*/ 1647825 w 1947863"/>
              <a:gd name="connsiteY1" fmla="*/ 261937 h 1585912"/>
              <a:gd name="connsiteX2" fmla="*/ 1800225 w 1947863"/>
              <a:gd name="connsiteY2" fmla="*/ 1585912 h 1585912"/>
            </a:gdLst>
            <a:ahLst/>
            <a:cxnLst>
              <a:cxn ang="0">
                <a:pos x="connsiteX0" y="connsiteY0"/>
              </a:cxn>
              <a:cxn ang="0">
                <a:pos x="connsiteX1" y="connsiteY1"/>
              </a:cxn>
              <a:cxn ang="0">
                <a:pos x="connsiteX2" y="connsiteY2"/>
              </a:cxn>
            </a:cxnLst>
            <a:rect l="l" t="t" r="r" b="b"/>
            <a:pathLst>
              <a:path w="1947863" h="1585912">
                <a:moveTo>
                  <a:pt x="0" y="14287"/>
                </a:moveTo>
                <a:cubicBezTo>
                  <a:pt x="673894" y="7143"/>
                  <a:pt x="1347788" y="0"/>
                  <a:pt x="1647825" y="261937"/>
                </a:cubicBezTo>
                <a:cubicBezTo>
                  <a:pt x="1947863" y="523875"/>
                  <a:pt x="1874044" y="1054893"/>
                  <a:pt x="1800225" y="1585912"/>
                </a:cubicBezTo>
              </a:path>
            </a:pathLst>
          </a:custGeom>
          <a:noFill/>
          <a:ln w="38100" cap="flat" cmpd="sng" algn="ctr">
            <a:solidFill>
              <a:srgbClr val="0000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41313"/>
              </a:solidFill>
              <a:effectLst/>
              <a:uLnTx/>
              <a:uFillTx/>
              <a:latin typeface="Arial"/>
              <a:ea typeface="+mn-ea"/>
              <a:cs typeface="+mn-cs"/>
            </a:endParaRPr>
          </a:p>
        </p:txBody>
      </p:sp>
      <p:sp>
        <p:nvSpPr>
          <p:cNvPr id="506" name="Oval 505"/>
          <p:cNvSpPr/>
          <p:nvPr/>
        </p:nvSpPr>
        <p:spPr>
          <a:xfrm>
            <a:off x="282210" y="234828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07" name="Freeform 506"/>
          <p:cNvSpPr/>
          <p:nvPr/>
        </p:nvSpPr>
        <p:spPr>
          <a:xfrm>
            <a:off x="2577296" y="3413719"/>
            <a:ext cx="2457450" cy="527050"/>
          </a:xfrm>
          <a:custGeom>
            <a:avLst/>
            <a:gdLst>
              <a:gd name="connsiteX0" fmla="*/ 0 w 2457450"/>
              <a:gd name="connsiteY0" fmla="*/ 527050 h 527050"/>
              <a:gd name="connsiteX1" fmla="*/ 952500 w 2457450"/>
              <a:gd name="connsiteY1" fmla="*/ 3175 h 527050"/>
              <a:gd name="connsiteX2" fmla="*/ 2457450 w 2457450"/>
              <a:gd name="connsiteY2" fmla="*/ 508000 h 527050"/>
            </a:gdLst>
            <a:ahLst/>
            <a:cxnLst>
              <a:cxn ang="0">
                <a:pos x="connsiteX0" y="connsiteY0"/>
              </a:cxn>
              <a:cxn ang="0">
                <a:pos x="connsiteX1" y="connsiteY1"/>
              </a:cxn>
              <a:cxn ang="0">
                <a:pos x="connsiteX2" y="connsiteY2"/>
              </a:cxn>
            </a:cxnLst>
            <a:rect l="l" t="t" r="r" b="b"/>
            <a:pathLst>
              <a:path w="2457450" h="527050">
                <a:moveTo>
                  <a:pt x="0" y="527050"/>
                </a:moveTo>
                <a:cubicBezTo>
                  <a:pt x="271462" y="266700"/>
                  <a:pt x="542925" y="6350"/>
                  <a:pt x="952500" y="3175"/>
                </a:cubicBezTo>
                <a:cubicBezTo>
                  <a:pt x="1362075" y="0"/>
                  <a:pt x="1909762" y="254000"/>
                  <a:pt x="2457450" y="508000"/>
                </a:cubicBezTo>
              </a:path>
            </a:pathLst>
          </a:custGeom>
          <a:noFill/>
          <a:ln w="38100" cap="flat" cmpd="sng" algn="ctr">
            <a:solidFill>
              <a:srgbClr val="0000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41313"/>
              </a:solidFill>
              <a:effectLst/>
              <a:uLnTx/>
              <a:uFillTx/>
              <a:latin typeface="Arial"/>
              <a:ea typeface="+mn-ea"/>
              <a:cs typeface="+mn-cs"/>
            </a:endParaRPr>
          </a:p>
        </p:txBody>
      </p:sp>
      <p:cxnSp>
        <p:nvCxnSpPr>
          <p:cNvPr id="508" name="Straight Connector 507"/>
          <p:cNvCxnSpPr>
            <a:stCxn id="525" idx="3"/>
            <a:endCxn id="509" idx="1"/>
          </p:cNvCxnSpPr>
          <p:nvPr/>
        </p:nvCxnSpPr>
        <p:spPr>
          <a:xfrm flipV="1">
            <a:off x="3111785" y="3870078"/>
            <a:ext cx="220406" cy="45386"/>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509" name="Rectangle 508"/>
          <p:cNvSpPr/>
          <p:nvPr/>
        </p:nvSpPr>
        <p:spPr>
          <a:xfrm>
            <a:off x="3332191" y="3799387"/>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510" name="Straight Connector 509"/>
          <p:cNvCxnSpPr>
            <a:stCxn id="511" idx="3"/>
            <a:endCxn id="524" idx="1"/>
          </p:cNvCxnSpPr>
          <p:nvPr/>
        </p:nvCxnSpPr>
        <p:spPr>
          <a:xfrm>
            <a:off x="4315518" y="3870078"/>
            <a:ext cx="161405" cy="90695"/>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511" name="Rectangle 510"/>
          <p:cNvSpPr/>
          <p:nvPr/>
        </p:nvSpPr>
        <p:spPr>
          <a:xfrm>
            <a:off x="4174714" y="3799387"/>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512" name="Straight Connector 511"/>
          <p:cNvCxnSpPr>
            <a:stCxn id="514" idx="3"/>
            <a:endCxn id="513" idx="1"/>
          </p:cNvCxnSpPr>
          <p:nvPr/>
        </p:nvCxnSpPr>
        <p:spPr>
          <a:xfrm>
            <a:off x="6111213" y="4060079"/>
            <a:ext cx="157431" cy="75788"/>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513" name="Rectangle 512"/>
          <p:cNvSpPr/>
          <p:nvPr/>
        </p:nvSpPr>
        <p:spPr>
          <a:xfrm>
            <a:off x="6268644" y="4065176"/>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14" name="Rectangle 513"/>
          <p:cNvSpPr/>
          <p:nvPr/>
        </p:nvSpPr>
        <p:spPr>
          <a:xfrm>
            <a:off x="5970409" y="3989388"/>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515" name="Straight Connector 514"/>
          <p:cNvCxnSpPr>
            <a:stCxn id="517" idx="3"/>
            <a:endCxn id="516" idx="1"/>
          </p:cNvCxnSpPr>
          <p:nvPr/>
        </p:nvCxnSpPr>
        <p:spPr>
          <a:xfrm>
            <a:off x="6832900" y="4580272"/>
            <a:ext cx="259650" cy="7144"/>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516" name="Rectangle 515"/>
          <p:cNvSpPr/>
          <p:nvPr/>
        </p:nvSpPr>
        <p:spPr>
          <a:xfrm>
            <a:off x="7092550" y="4516725"/>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17" name="Rectangle 516"/>
          <p:cNvSpPr/>
          <p:nvPr/>
        </p:nvSpPr>
        <p:spPr>
          <a:xfrm>
            <a:off x="6692096" y="4509581"/>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518" name="Straight Connector 517"/>
          <p:cNvCxnSpPr>
            <a:stCxn id="520" idx="3"/>
            <a:endCxn id="519" idx="1"/>
          </p:cNvCxnSpPr>
          <p:nvPr/>
        </p:nvCxnSpPr>
        <p:spPr>
          <a:xfrm flipV="1">
            <a:off x="7714511" y="4141376"/>
            <a:ext cx="178316" cy="111755"/>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519" name="Rectangle 518"/>
          <p:cNvSpPr/>
          <p:nvPr/>
        </p:nvSpPr>
        <p:spPr>
          <a:xfrm>
            <a:off x="7892827" y="4070685"/>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20" name="Rectangle 519"/>
          <p:cNvSpPr/>
          <p:nvPr/>
        </p:nvSpPr>
        <p:spPr>
          <a:xfrm>
            <a:off x="7573707" y="4182440"/>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21" name="Rectangle 520"/>
          <p:cNvSpPr/>
          <p:nvPr/>
        </p:nvSpPr>
        <p:spPr>
          <a:xfrm>
            <a:off x="7454096" y="2494462"/>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22" name="Freeform 521"/>
          <p:cNvSpPr/>
          <p:nvPr/>
        </p:nvSpPr>
        <p:spPr>
          <a:xfrm>
            <a:off x="3024971" y="3558182"/>
            <a:ext cx="1514475" cy="344487"/>
          </a:xfrm>
          <a:custGeom>
            <a:avLst/>
            <a:gdLst>
              <a:gd name="connsiteX0" fmla="*/ 0 w 1514475"/>
              <a:gd name="connsiteY0" fmla="*/ 277812 h 344487"/>
              <a:gd name="connsiteX1" fmla="*/ 790575 w 1514475"/>
              <a:gd name="connsiteY1" fmla="*/ 11112 h 344487"/>
              <a:gd name="connsiteX2" fmla="*/ 1514475 w 1514475"/>
              <a:gd name="connsiteY2" fmla="*/ 344487 h 344487"/>
            </a:gdLst>
            <a:ahLst/>
            <a:cxnLst>
              <a:cxn ang="0">
                <a:pos x="connsiteX0" y="connsiteY0"/>
              </a:cxn>
              <a:cxn ang="0">
                <a:pos x="connsiteX1" y="connsiteY1"/>
              </a:cxn>
              <a:cxn ang="0">
                <a:pos x="connsiteX2" y="connsiteY2"/>
              </a:cxn>
            </a:cxnLst>
            <a:rect l="l" t="t" r="r" b="b"/>
            <a:pathLst>
              <a:path w="1514475" h="344487">
                <a:moveTo>
                  <a:pt x="0" y="277812"/>
                </a:moveTo>
                <a:cubicBezTo>
                  <a:pt x="269081" y="138906"/>
                  <a:pt x="538163" y="0"/>
                  <a:pt x="790575" y="11112"/>
                </a:cubicBezTo>
                <a:cubicBezTo>
                  <a:pt x="1042987" y="22224"/>
                  <a:pt x="1278731" y="183355"/>
                  <a:pt x="1514475" y="344487"/>
                </a:cubicBezTo>
              </a:path>
            </a:pathLst>
          </a:custGeom>
          <a:noFill/>
          <a:ln w="38100" cap="flat" cmpd="sng" algn="ctr">
            <a:solidFill>
              <a:srgbClr val="008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3" name="Oval 522"/>
          <p:cNvSpPr/>
          <p:nvPr/>
        </p:nvSpPr>
        <p:spPr>
          <a:xfrm>
            <a:off x="2194249" y="2900212"/>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3</a:t>
            </a:r>
          </a:p>
        </p:txBody>
      </p:sp>
      <p:sp>
        <p:nvSpPr>
          <p:cNvPr id="524" name="Rectangle 523"/>
          <p:cNvSpPr/>
          <p:nvPr/>
        </p:nvSpPr>
        <p:spPr>
          <a:xfrm>
            <a:off x="4476923" y="3890082"/>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25" name="Rectangle 524"/>
          <p:cNvSpPr/>
          <p:nvPr/>
        </p:nvSpPr>
        <p:spPr>
          <a:xfrm>
            <a:off x="2970981" y="3844773"/>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26" name="Rectangle 525"/>
          <p:cNvSpPr/>
          <p:nvPr/>
        </p:nvSpPr>
        <p:spPr>
          <a:xfrm>
            <a:off x="7770492" y="2369145"/>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27" name="Oval 526"/>
          <p:cNvSpPr/>
          <p:nvPr/>
        </p:nvSpPr>
        <p:spPr>
          <a:xfrm>
            <a:off x="3205147" y="3341183"/>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6</a:t>
            </a:r>
          </a:p>
        </p:txBody>
      </p:sp>
      <p:sp>
        <p:nvSpPr>
          <p:cNvPr id="528" name="Oval 527"/>
          <p:cNvSpPr/>
          <p:nvPr/>
        </p:nvSpPr>
        <p:spPr>
          <a:xfrm>
            <a:off x="3670033" y="3474044"/>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8</a:t>
            </a:r>
          </a:p>
        </p:txBody>
      </p:sp>
      <p:sp>
        <p:nvSpPr>
          <p:cNvPr id="529" name="Freeform 528"/>
          <p:cNvSpPr/>
          <p:nvPr/>
        </p:nvSpPr>
        <p:spPr>
          <a:xfrm>
            <a:off x="1243796" y="1907181"/>
            <a:ext cx="6610350" cy="538163"/>
          </a:xfrm>
          <a:custGeom>
            <a:avLst/>
            <a:gdLst>
              <a:gd name="connsiteX0" fmla="*/ 0 w 6610350"/>
              <a:gd name="connsiteY0" fmla="*/ 538163 h 538163"/>
              <a:gd name="connsiteX1" fmla="*/ 3781425 w 6610350"/>
              <a:gd name="connsiteY1" fmla="*/ 14288 h 538163"/>
              <a:gd name="connsiteX2" fmla="*/ 6610350 w 6610350"/>
              <a:gd name="connsiteY2" fmla="*/ 452438 h 538163"/>
            </a:gdLst>
            <a:ahLst/>
            <a:cxnLst>
              <a:cxn ang="0">
                <a:pos x="connsiteX0" y="connsiteY0"/>
              </a:cxn>
              <a:cxn ang="0">
                <a:pos x="connsiteX1" y="connsiteY1"/>
              </a:cxn>
              <a:cxn ang="0">
                <a:pos x="connsiteX2" y="connsiteY2"/>
              </a:cxn>
            </a:cxnLst>
            <a:rect l="l" t="t" r="r" b="b"/>
            <a:pathLst>
              <a:path w="6610350" h="538163">
                <a:moveTo>
                  <a:pt x="0" y="538163"/>
                </a:moveTo>
                <a:cubicBezTo>
                  <a:pt x="1339850" y="283369"/>
                  <a:pt x="2679700" y="28576"/>
                  <a:pt x="3781425" y="14288"/>
                </a:cubicBezTo>
                <a:cubicBezTo>
                  <a:pt x="4883150" y="0"/>
                  <a:pt x="5746750" y="226219"/>
                  <a:pt x="6610350" y="452438"/>
                </a:cubicBezTo>
              </a:path>
            </a:pathLst>
          </a:custGeom>
          <a:noFill/>
          <a:ln w="38100" cap="flat" cmpd="sng" algn="ctr">
            <a:solidFill>
              <a:srgbClr val="008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  </a:t>
            </a:r>
            <a:endParaRPr kumimoji="0" lang="en-US" sz="1800" b="0" i="0" u="none" strike="noStrike" kern="0" cap="none" spc="0" normalizeH="0" baseline="0" noProof="0">
              <a:ln>
                <a:noFill/>
              </a:ln>
              <a:solidFill>
                <a:sysClr val="windowText" lastClr="000000"/>
              </a:solidFill>
              <a:effectLst/>
              <a:uLnTx/>
              <a:uFillTx/>
            </a:endParaRPr>
          </a:p>
        </p:txBody>
      </p:sp>
      <p:sp>
        <p:nvSpPr>
          <p:cNvPr id="530" name="Oval 529"/>
          <p:cNvSpPr/>
          <p:nvPr/>
        </p:nvSpPr>
        <p:spPr>
          <a:xfrm>
            <a:off x="3527296" y="1942710"/>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12</a:t>
            </a:r>
          </a:p>
        </p:txBody>
      </p:sp>
      <p:sp>
        <p:nvSpPr>
          <p:cNvPr id="531" name="Freeform 530"/>
          <p:cNvSpPr/>
          <p:nvPr/>
        </p:nvSpPr>
        <p:spPr>
          <a:xfrm>
            <a:off x="5339546" y="2178644"/>
            <a:ext cx="3209925" cy="1771038"/>
          </a:xfrm>
          <a:custGeom>
            <a:avLst/>
            <a:gdLst>
              <a:gd name="connsiteX0" fmla="*/ 0 w 3209925"/>
              <a:gd name="connsiteY0" fmla="*/ 1689100 h 1689100"/>
              <a:gd name="connsiteX1" fmla="*/ 647700 w 3209925"/>
              <a:gd name="connsiteY1" fmla="*/ 250825 h 1689100"/>
              <a:gd name="connsiteX2" fmla="*/ 3209925 w 3209925"/>
              <a:gd name="connsiteY2" fmla="*/ 184150 h 1689100"/>
            </a:gdLst>
            <a:ahLst/>
            <a:cxnLst>
              <a:cxn ang="0">
                <a:pos x="connsiteX0" y="connsiteY0"/>
              </a:cxn>
              <a:cxn ang="0">
                <a:pos x="connsiteX1" y="connsiteY1"/>
              </a:cxn>
              <a:cxn ang="0">
                <a:pos x="connsiteX2" y="connsiteY2"/>
              </a:cxn>
            </a:cxnLst>
            <a:rect l="l" t="t" r="r" b="b"/>
            <a:pathLst>
              <a:path w="3209925" h="1689100">
                <a:moveTo>
                  <a:pt x="0" y="1689100"/>
                </a:moveTo>
                <a:cubicBezTo>
                  <a:pt x="56356" y="1095375"/>
                  <a:pt x="112712" y="501650"/>
                  <a:pt x="647700" y="250825"/>
                </a:cubicBezTo>
                <a:cubicBezTo>
                  <a:pt x="1182688" y="0"/>
                  <a:pt x="2196306" y="92075"/>
                  <a:pt x="3209925" y="184150"/>
                </a:cubicBezTo>
              </a:path>
            </a:pathLst>
          </a:custGeom>
          <a:noFill/>
          <a:ln w="38100" cap="flat" cmpd="sng" algn="ctr">
            <a:solidFill>
              <a:srgbClr val="0000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41313"/>
              </a:solidFill>
              <a:effectLst/>
              <a:uLnTx/>
              <a:uFillTx/>
              <a:latin typeface="Arial"/>
              <a:ea typeface="+mn-ea"/>
              <a:cs typeface="+mn-cs"/>
            </a:endParaRPr>
          </a:p>
        </p:txBody>
      </p:sp>
      <p:sp>
        <p:nvSpPr>
          <p:cNvPr id="532" name="Oval 531"/>
          <p:cNvSpPr/>
          <p:nvPr/>
        </p:nvSpPr>
        <p:spPr>
          <a:xfrm>
            <a:off x="5701496" y="2446430"/>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9</a:t>
            </a:r>
          </a:p>
        </p:txBody>
      </p:sp>
      <p:sp>
        <p:nvSpPr>
          <p:cNvPr id="533" name="Freeform 532"/>
          <p:cNvSpPr/>
          <p:nvPr/>
        </p:nvSpPr>
        <p:spPr>
          <a:xfrm>
            <a:off x="186521" y="1719857"/>
            <a:ext cx="8801100" cy="620712"/>
          </a:xfrm>
          <a:custGeom>
            <a:avLst/>
            <a:gdLst>
              <a:gd name="connsiteX0" fmla="*/ 0 w 8801100"/>
              <a:gd name="connsiteY0" fmla="*/ 620712 h 620712"/>
              <a:gd name="connsiteX1" fmla="*/ 5105400 w 8801100"/>
              <a:gd name="connsiteY1" fmla="*/ 1587 h 620712"/>
              <a:gd name="connsiteX2" fmla="*/ 8801100 w 8801100"/>
              <a:gd name="connsiteY2" fmla="*/ 611187 h 620712"/>
            </a:gdLst>
            <a:ahLst/>
            <a:cxnLst>
              <a:cxn ang="0">
                <a:pos x="connsiteX0" y="connsiteY0"/>
              </a:cxn>
              <a:cxn ang="0">
                <a:pos x="connsiteX1" y="connsiteY1"/>
              </a:cxn>
              <a:cxn ang="0">
                <a:pos x="connsiteX2" y="connsiteY2"/>
              </a:cxn>
            </a:cxnLst>
            <a:rect l="l" t="t" r="r" b="b"/>
            <a:pathLst>
              <a:path w="8801100" h="620712">
                <a:moveTo>
                  <a:pt x="0" y="620712"/>
                </a:moveTo>
                <a:cubicBezTo>
                  <a:pt x="1819275" y="311943"/>
                  <a:pt x="3638550" y="3174"/>
                  <a:pt x="5105400" y="1587"/>
                </a:cubicBezTo>
                <a:cubicBezTo>
                  <a:pt x="6572250" y="0"/>
                  <a:pt x="7686675" y="305593"/>
                  <a:pt x="8801100" y="611187"/>
                </a:cubicBezTo>
              </a:path>
            </a:pathLst>
          </a:custGeom>
          <a:noFill/>
          <a:ln w="57150" cap="flat" cmpd="sng" algn="ctr">
            <a:solidFill>
              <a:srgbClr val="0000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41313"/>
              </a:solidFill>
              <a:effectLst/>
              <a:uLnTx/>
              <a:uFillTx/>
              <a:latin typeface="Arial"/>
              <a:ea typeface="+mn-ea"/>
              <a:cs typeface="+mn-cs"/>
            </a:endParaRPr>
          </a:p>
        </p:txBody>
      </p:sp>
      <p:sp>
        <p:nvSpPr>
          <p:cNvPr id="534" name="Oval 533"/>
          <p:cNvSpPr/>
          <p:nvPr/>
        </p:nvSpPr>
        <p:spPr>
          <a:xfrm>
            <a:off x="3506716" y="1708839"/>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2</a:t>
            </a:r>
          </a:p>
        </p:txBody>
      </p:sp>
      <p:sp>
        <p:nvSpPr>
          <p:cNvPr id="535" name="Freeform 534"/>
          <p:cNvSpPr/>
          <p:nvPr/>
        </p:nvSpPr>
        <p:spPr>
          <a:xfrm>
            <a:off x="6092021" y="4140794"/>
            <a:ext cx="1895475" cy="746125"/>
          </a:xfrm>
          <a:custGeom>
            <a:avLst/>
            <a:gdLst>
              <a:gd name="connsiteX0" fmla="*/ 0 w 1895475"/>
              <a:gd name="connsiteY0" fmla="*/ 0 h 746125"/>
              <a:gd name="connsiteX1" fmla="*/ 857250 w 1895475"/>
              <a:gd name="connsiteY1" fmla="*/ 733425 h 746125"/>
              <a:gd name="connsiteX2" fmla="*/ 1895475 w 1895475"/>
              <a:gd name="connsiteY2" fmla="*/ 76200 h 746125"/>
            </a:gdLst>
            <a:ahLst/>
            <a:cxnLst>
              <a:cxn ang="0">
                <a:pos x="connsiteX0" y="connsiteY0"/>
              </a:cxn>
              <a:cxn ang="0">
                <a:pos x="connsiteX1" y="connsiteY1"/>
              </a:cxn>
              <a:cxn ang="0">
                <a:pos x="connsiteX2" y="connsiteY2"/>
              </a:cxn>
            </a:cxnLst>
            <a:rect l="l" t="t" r="r" b="b"/>
            <a:pathLst>
              <a:path w="1895475" h="746125">
                <a:moveTo>
                  <a:pt x="0" y="0"/>
                </a:moveTo>
                <a:cubicBezTo>
                  <a:pt x="270669" y="360362"/>
                  <a:pt x="541338" y="720725"/>
                  <a:pt x="857250" y="733425"/>
                </a:cubicBezTo>
                <a:cubicBezTo>
                  <a:pt x="1173162" y="746125"/>
                  <a:pt x="1534318" y="411162"/>
                  <a:pt x="1895475" y="76200"/>
                </a:cubicBezTo>
              </a:path>
            </a:pathLst>
          </a:custGeom>
          <a:noFill/>
          <a:ln w="38100" cap="flat" cmpd="sng" algn="ctr">
            <a:solidFill>
              <a:srgbClr val="008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6" name="Oval 535"/>
          <p:cNvSpPr/>
          <p:nvPr/>
        </p:nvSpPr>
        <p:spPr>
          <a:xfrm>
            <a:off x="6895240" y="4769444"/>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11</a:t>
            </a:r>
          </a:p>
        </p:txBody>
      </p:sp>
      <p:sp>
        <p:nvSpPr>
          <p:cNvPr id="537" name="Oval 536"/>
          <p:cNvSpPr/>
          <p:nvPr/>
        </p:nvSpPr>
        <p:spPr>
          <a:xfrm>
            <a:off x="7656836" y="2536581"/>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11</a:t>
            </a:r>
          </a:p>
        </p:txBody>
      </p:sp>
      <p:sp>
        <p:nvSpPr>
          <p:cNvPr id="538" name="Oval 537"/>
          <p:cNvSpPr/>
          <p:nvPr/>
        </p:nvSpPr>
        <p:spPr>
          <a:xfrm>
            <a:off x="3957983" y="2990363"/>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12</a:t>
            </a:r>
          </a:p>
        </p:txBody>
      </p:sp>
      <p:sp>
        <p:nvSpPr>
          <p:cNvPr id="539" name="Freeform 538"/>
          <p:cNvSpPr/>
          <p:nvPr/>
        </p:nvSpPr>
        <p:spPr>
          <a:xfrm>
            <a:off x="1352162" y="3759794"/>
            <a:ext cx="386934" cy="234691"/>
          </a:xfrm>
          <a:custGeom>
            <a:avLst/>
            <a:gdLst>
              <a:gd name="connsiteX0" fmla="*/ 0 w 400050"/>
              <a:gd name="connsiteY0" fmla="*/ 0 h 323850"/>
              <a:gd name="connsiteX1" fmla="*/ 104775 w 400050"/>
              <a:gd name="connsiteY1" fmla="*/ 285750 h 323850"/>
              <a:gd name="connsiteX2" fmla="*/ 400050 w 400050"/>
              <a:gd name="connsiteY2" fmla="*/ 228600 h 323850"/>
            </a:gdLst>
            <a:ahLst/>
            <a:cxnLst>
              <a:cxn ang="0">
                <a:pos x="connsiteX0" y="connsiteY0"/>
              </a:cxn>
              <a:cxn ang="0">
                <a:pos x="connsiteX1" y="connsiteY1"/>
              </a:cxn>
              <a:cxn ang="0">
                <a:pos x="connsiteX2" y="connsiteY2"/>
              </a:cxn>
            </a:cxnLst>
            <a:rect l="l" t="t" r="r" b="b"/>
            <a:pathLst>
              <a:path w="400050" h="323850">
                <a:moveTo>
                  <a:pt x="0" y="0"/>
                </a:moveTo>
                <a:cubicBezTo>
                  <a:pt x="19050" y="123825"/>
                  <a:pt x="38100" y="247650"/>
                  <a:pt x="104775" y="285750"/>
                </a:cubicBezTo>
                <a:cubicBezTo>
                  <a:pt x="171450" y="323850"/>
                  <a:pt x="285750" y="276225"/>
                  <a:pt x="400050" y="228600"/>
                </a:cubicBezTo>
              </a:path>
            </a:pathLst>
          </a:custGeom>
          <a:noFill/>
          <a:ln w="38100" cap="flat" cmpd="sng" algn="ctr">
            <a:solidFill>
              <a:srgbClr val="008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0" name="Oval 539"/>
          <p:cNvSpPr/>
          <p:nvPr/>
        </p:nvSpPr>
        <p:spPr>
          <a:xfrm>
            <a:off x="1380551" y="3866655"/>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5</a:t>
            </a:r>
          </a:p>
        </p:txBody>
      </p:sp>
      <p:sp>
        <p:nvSpPr>
          <p:cNvPr id="541" name="Rectangle 540"/>
          <p:cNvSpPr/>
          <p:nvPr/>
        </p:nvSpPr>
        <p:spPr>
          <a:xfrm>
            <a:off x="1281896" y="3637462"/>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42" name="Freeform 541"/>
          <p:cNvSpPr/>
          <p:nvPr/>
        </p:nvSpPr>
        <p:spPr>
          <a:xfrm>
            <a:off x="1129493" y="2531069"/>
            <a:ext cx="161927" cy="695325"/>
          </a:xfrm>
          <a:custGeom>
            <a:avLst/>
            <a:gdLst>
              <a:gd name="connsiteX0" fmla="*/ 128587 w 271462"/>
              <a:gd name="connsiteY0" fmla="*/ 0 h 695325"/>
              <a:gd name="connsiteX1" fmla="*/ 23812 w 271462"/>
              <a:gd name="connsiteY1" fmla="*/ 390525 h 695325"/>
              <a:gd name="connsiteX2" fmla="*/ 271462 w 271462"/>
              <a:gd name="connsiteY2" fmla="*/ 695325 h 695325"/>
            </a:gdLst>
            <a:ahLst/>
            <a:cxnLst>
              <a:cxn ang="0">
                <a:pos x="connsiteX0" y="connsiteY0"/>
              </a:cxn>
              <a:cxn ang="0">
                <a:pos x="connsiteX1" y="connsiteY1"/>
              </a:cxn>
              <a:cxn ang="0">
                <a:pos x="connsiteX2" y="connsiteY2"/>
              </a:cxn>
            </a:cxnLst>
            <a:rect l="l" t="t" r="r" b="b"/>
            <a:pathLst>
              <a:path w="271462" h="695325">
                <a:moveTo>
                  <a:pt x="128587" y="0"/>
                </a:moveTo>
                <a:cubicBezTo>
                  <a:pt x="64293" y="137319"/>
                  <a:pt x="0" y="274638"/>
                  <a:pt x="23812" y="390525"/>
                </a:cubicBezTo>
                <a:cubicBezTo>
                  <a:pt x="47624" y="506412"/>
                  <a:pt x="159543" y="600868"/>
                  <a:pt x="271462" y="695325"/>
                </a:cubicBezTo>
              </a:path>
            </a:pathLst>
          </a:custGeom>
          <a:noFill/>
          <a:ln w="38100" cap="flat" cmpd="sng" algn="ctr">
            <a:solidFill>
              <a:srgbClr val="008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3" name="Oval 542"/>
          <p:cNvSpPr/>
          <p:nvPr/>
        </p:nvSpPr>
        <p:spPr>
          <a:xfrm>
            <a:off x="1008386" y="2836542"/>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5</a:t>
            </a:r>
          </a:p>
        </p:txBody>
      </p:sp>
      <p:sp>
        <p:nvSpPr>
          <p:cNvPr id="544" name="Rectangle 543"/>
          <p:cNvSpPr/>
          <p:nvPr/>
        </p:nvSpPr>
        <p:spPr>
          <a:xfrm>
            <a:off x="1674492" y="3840832"/>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45" name="Rectangle 544"/>
          <p:cNvSpPr/>
          <p:nvPr/>
        </p:nvSpPr>
        <p:spPr>
          <a:xfrm>
            <a:off x="1129494" y="241533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46" name="Rectangle 545"/>
          <p:cNvSpPr/>
          <p:nvPr/>
        </p:nvSpPr>
        <p:spPr>
          <a:xfrm>
            <a:off x="1281896" y="3149581"/>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47" name="Freeform 546"/>
          <p:cNvSpPr/>
          <p:nvPr/>
        </p:nvSpPr>
        <p:spPr>
          <a:xfrm>
            <a:off x="7520771" y="2373907"/>
            <a:ext cx="247650" cy="128587"/>
          </a:xfrm>
          <a:custGeom>
            <a:avLst/>
            <a:gdLst>
              <a:gd name="connsiteX0" fmla="*/ 0 w 247650"/>
              <a:gd name="connsiteY0" fmla="*/ 128587 h 128587"/>
              <a:gd name="connsiteX1" fmla="*/ 76200 w 247650"/>
              <a:gd name="connsiteY1" fmla="*/ 14287 h 128587"/>
              <a:gd name="connsiteX2" fmla="*/ 247650 w 247650"/>
              <a:gd name="connsiteY2" fmla="*/ 42862 h 128587"/>
            </a:gdLst>
            <a:ahLst/>
            <a:cxnLst>
              <a:cxn ang="0">
                <a:pos x="connsiteX0" y="connsiteY0"/>
              </a:cxn>
              <a:cxn ang="0">
                <a:pos x="connsiteX1" y="connsiteY1"/>
              </a:cxn>
              <a:cxn ang="0">
                <a:pos x="connsiteX2" y="connsiteY2"/>
              </a:cxn>
            </a:cxnLst>
            <a:rect l="l" t="t" r="r" b="b"/>
            <a:pathLst>
              <a:path w="247650" h="128587">
                <a:moveTo>
                  <a:pt x="0" y="128587"/>
                </a:moveTo>
                <a:cubicBezTo>
                  <a:pt x="17462" y="78581"/>
                  <a:pt x="34925" y="28575"/>
                  <a:pt x="76200" y="14287"/>
                </a:cubicBezTo>
                <a:cubicBezTo>
                  <a:pt x="117475" y="0"/>
                  <a:pt x="182562" y="21431"/>
                  <a:pt x="247650" y="42862"/>
                </a:cubicBezTo>
              </a:path>
            </a:pathLst>
          </a:custGeom>
          <a:noFill/>
          <a:ln w="38100" cap="flat" cmpd="sng" algn="ctr">
            <a:solidFill>
              <a:srgbClr val="008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9" name="Slide Number Placeholder 158"/>
          <p:cNvSpPr>
            <a:spLocks noGrp="1"/>
          </p:cNvSpPr>
          <p:nvPr>
            <p:ph type="sldNum" sz="quarter" idx="4"/>
          </p:nvPr>
        </p:nvSpPr>
        <p:spPr/>
        <p:txBody>
          <a:bodyPr/>
          <a:lstStyle/>
          <a:p>
            <a:fld id="{95FB27F1-C2FE-E646-9E41-8F3092BBAFAE}" type="slidenum">
              <a:rPr lang="en-US" smtClean="0"/>
              <a:pPr/>
              <a:t>51</a:t>
            </a:fld>
            <a:endParaRPr lang="en-US"/>
          </a:p>
        </p:txBody>
      </p:sp>
      <p:sp>
        <p:nvSpPr>
          <p:cNvPr id="160" name="Footer Placeholder 159"/>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60876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4"/>
                                        </p:tgtEl>
                                        <p:attrNameLst>
                                          <p:attrName>style.visibility</p:attrName>
                                        </p:attrNameLst>
                                      </p:cBhvr>
                                      <p:to>
                                        <p:strVal val="visible"/>
                                      </p:to>
                                    </p:set>
                                    <p:anim calcmode="lin" valueType="num">
                                      <p:cBhvr additive="base">
                                        <p:cTn id="7" dur="500" fill="hold"/>
                                        <p:tgtEl>
                                          <p:spTgt spid="534"/>
                                        </p:tgtEl>
                                        <p:attrNameLst>
                                          <p:attrName>ppt_x</p:attrName>
                                        </p:attrNameLst>
                                      </p:cBhvr>
                                      <p:tavLst>
                                        <p:tav tm="0">
                                          <p:val>
                                            <p:strVal val="#ppt_x"/>
                                          </p:val>
                                        </p:tav>
                                        <p:tav tm="100000">
                                          <p:val>
                                            <p:strVal val="#ppt_x"/>
                                          </p:val>
                                        </p:tav>
                                      </p:tavLst>
                                    </p:anim>
                                    <p:anim calcmode="lin" valueType="num">
                                      <p:cBhvr additive="base">
                                        <p:cTn id="8" dur="500" fill="hold"/>
                                        <p:tgtEl>
                                          <p:spTgt spid="5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53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23"/>
                                        </p:tgtEl>
                                        <p:attrNameLst>
                                          <p:attrName>style.visibility</p:attrName>
                                        </p:attrNameLst>
                                      </p:cBhvr>
                                      <p:to>
                                        <p:strVal val="visible"/>
                                      </p:to>
                                    </p:set>
                                    <p:anim calcmode="lin" valueType="num">
                                      <p:cBhvr additive="base">
                                        <p:cTn id="16" dur="500" fill="hold"/>
                                        <p:tgtEl>
                                          <p:spTgt spid="523"/>
                                        </p:tgtEl>
                                        <p:attrNameLst>
                                          <p:attrName>ppt_x</p:attrName>
                                        </p:attrNameLst>
                                      </p:cBhvr>
                                      <p:tavLst>
                                        <p:tav tm="0">
                                          <p:val>
                                            <p:strVal val="#ppt_x"/>
                                          </p:val>
                                        </p:tav>
                                        <p:tav tm="100000">
                                          <p:val>
                                            <p:strVal val="#ppt_x"/>
                                          </p:val>
                                        </p:tav>
                                      </p:tavLst>
                                    </p:anim>
                                    <p:anim calcmode="lin" valueType="num">
                                      <p:cBhvr additive="base">
                                        <p:cTn id="17" dur="500" fill="hold"/>
                                        <p:tgtEl>
                                          <p:spTgt spid="523"/>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5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40"/>
                                        </p:tgtEl>
                                        <p:attrNameLst>
                                          <p:attrName>style.visibility</p:attrName>
                                        </p:attrNameLst>
                                      </p:cBhvr>
                                      <p:to>
                                        <p:strVal val="visible"/>
                                      </p:to>
                                    </p:set>
                                    <p:anim calcmode="lin" valueType="num">
                                      <p:cBhvr additive="base">
                                        <p:cTn id="25" dur="500" fill="hold"/>
                                        <p:tgtEl>
                                          <p:spTgt spid="540"/>
                                        </p:tgtEl>
                                        <p:attrNameLst>
                                          <p:attrName>ppt_x</p:attrName>
                                        </p:attrNameLst>
                                      </p:cBhvr>
                                      <p:tavLst>
                                        <p:tav tm="0">
                                          <p:val>
                                            <p:strVal val="#ppt_x"/>
                                          </p:val>
                                        </p:tav>
                                        <p:tav tm="100000">
                                          <p:val>
                                            <p:strVal val="#ppt_x"/>
                                          </p:val>
                                        </p:tav>
                                      </p:tavLst>
                                    </p:anim>
                                    <p:anim calcmode="lin" valueType="num">
                                      <p:cBhvr additive="base">
                                        <p:cTn id="26" dur="500" fill="hold"/>
                                        <p:tgtEl>
                                          <p:spTgt spid="540"/>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539"/>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nodeType="afterEffect">
                                  <p:stCondLst>
                                    <p:cond delay="0"/>
                                  </p:stCondLst>
                                  <p:childTnLst>
                                    <p:set>
                                      <p:cBhvr>
                                        <p:cTn id="32" dur="1" fill="hold">
                                          <p:stCondLst>
                                            <p:cond delay="0"/>
                                          </p:stCondLst>
                                        </p:cTn>
                                        <p:tgtEl>
                                          <p:spTgt spid="541"/>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544"/>
                                        </p:tgtEl>
                                        <p:attrNameLst>
                                          <p:attrName>style.visibility</p:attrName>
                                        </p:attrNameLst>
                                      </p:cBhvr>
                                      <p:to>
                                        <p:strVal val="visible"/>
                                      </p:to>
                                    </p:set>
                                  </p:childTnLst>
                                </p:cTn>
                              </p:par>
                              <p:par>
                                <p:cTn id="36" presetID="2" presetClass="entr" presetSubtype="4" fill="hold" nodeType="withEffect">
                                  <p:stCondLst>
                                    <p:cond delay="0"/>
                                  </p:stCondLst>
                                  <p:childTnLst>
                                    <p:set>
                                      <p:cBhvr>
                                        <p:cTn id="37" dur="1" fill="hold">
                                          <p:stCondLst>
                                            <p:cond delay="0"/>
                                          </p:stCondLst>
                                        </p:cTn>
                                        <p:tgtEl>
                                          <p:spTgt spid="543"/>
                                        </p:tgtEl>
                                        <p:attrNameLst>
                                          <p:attrName>style.visibility</p:attrName>
                                        </p:attrNameLst>
                                      </p:cBhvr>
                                      <p:to>
                                        <p:strVal val="visible"/>
                                      </p:to>
                                    </p:set>
                                    <p:anim calcmode="lin" valueType="num">
                                      <p:cBhvr additive="base">
                                        <p:cTn id="38" dur="2000" fill="hold"/>
                                        <p:tgtEl>
                                          <p:spTgt spid="543"/>
                                        </p:tgtEl>
                                        <p:attrNameLst>
                                          <p:attrName>ppt_x</p:attrName>
                                        </p:attrNameLst>
                                      </p:cBhvr>
                                      <p:tavLst>
                                        <p:tav tm="0">
                                          <p:val>
                                            <p:strVal val="#ppt_x"/>
                                          </p:val>
                                        </p:tav>
                                        <p:tav tm="100000">
                                          <p:val>
                                            <p:strVal val="#ppt_x"/>
                                          </p:val>
                                        </p:tav>
                                      </p:tavLst>
                                    </p:anim>
                                    <p:anim calcmode="lin" valueType="num">
                                      <p:cBhvr additive="base">
                                        <p:cTn id="39" dur="2000" fill="hold"/>
                                        <p:tgtEl>
                                          <p:spTgt spid="543"/>
                                        </p:tgtEl>
                                        <p:attrNameLst>
                                          <p:attrName>ppt_y</p:attrName>
                                        </p:attrNameLst>
                                      </p:cBhvr>
                                      <p:tavLst>
                                        <p:tav tm="0">
                                          <p:val>
                                            <p:strVal val="1+#ppt_h/2"/>
                                          </p:val>
                                        </p:tav>
                                        <p:tav tm="100000">
                                          <p:val>
                                            <p:strVal val="#ppt_y"/>
                                          </p:val>
                                        </p:tav>
                                      </p:tavLst>
                                    </p:anim>
                                  </p:childTnLst>
                                </p:cTn>
                              </p:par>
                            </p:childTnLst>
                          </p:cTn>
                        </p:par>
                        <p:par>
                          <p:cTn id="40" fill="hold">
                            <p:stCondLst>
                              <p:cond delay="2500"/>
                            </p:stCondLst>
                            <p:childTnLst>
                              <p:par>
                                <p:cTn id="41" presetID="1" presetClass="entr" presetSubtype="0" fill="hold" grpId="0" nodeType="afterEffect">
                                  <p:stCondLst>
                                    <p:cond delay="0"/>
                                  </p:stCondLst>
                                  <p:childTnLst>
                                    <p:set>
                                      <p:cBhvr>
                                        <p:cTn id="42" dur="1" fill="hold">
                                          <p:stCondLst>
                                            <p:cond delay="0"/>
                                          </p:stCondLst>
                                        </p:cTn>
                                        <p:tgtEl>
                                          <p:spTgt spid="542"/>
                                        </p:tgtEl>
                                        <p:attrNameLst>
                                          <p:attrName>style.visibility</p:attrName>
                                        </p:attrNameLst>
                                      </p:cBhvr>
                                      <p:to>
                                        <p:strVal val="visible"/>
                                      </p:to>
                                    </p:set>
                                  </p:childTnLst>
                                </p:cTn>
                              </p:par>
                            </p:childTnLst>
                          </p:cTn>
                        </p:par>
                        <p:par>
                          <p:cTn id="43" fill="hold">
                            <p:stCondLst>
                              <p:cond delay="2500"/>
                            </p:stCondLst>
                            <p:childTnLst>
                              <p:par>
                                <p:cTn id="44" presetID="1" presetClass="entr" presetSubtype="0" fill="hold" nodeType="afterEffect">
                                  <p:stCondLst>
                                    <p:cond delay="0"/>
                                  </p:stCondLst>
                                  <p:childTnLst>
                                    <p:set>
                                      <p:cBhvr>
                                        <p:cTn id="45" dur="1" fill="hold">
                                          <p:stCondLst>
                                            <p:cond delay="0"/>
                                          </p:stCondLst>
                                        </p:cTn>
                                        <p:tgtEl>
                                          <p:spTgt spid="545"/>
                                        </p:tgtEl>
                                        <p:attrNameLst>
                                          <p:attrName>style.visibility</p:attrName>
                                        </p:attrNameLst>
                                      </p:cBhvr>
                                      <p:to>
                                        <p:strVal val="visible"/>
                                      </p:to>
                                    </p:set>
                                  </p:childTnLst>
                                </p:cTn>
                              </p:par>
                            </p:childTnLst>
                          </p:cTn>
                        </p:par>
                        <p:par>
                          <p:cTn id="46" fill="hold">
                            <p:stCondLst>
                              <p:cond delay="2500"/>
                            </p:stCondLst>
                            <p:childTnLst>
                              <p:par>
                                <p:cTn id="47" presetID="1" presetClass="entr" presetSubtype="0" fill="hold" nodeType="afterEffect">
                                  <p:stCondLst>
                                    <p:cond delay="0"/>
                                  </p:stCondLst>
                                  <p:childTnLst>
                                    <p:set>
                                      <p:cBhvr>
                                        <p:cTn id="48" dur="1" fill="hold">
                                          <p:stCondLst>
                                            <p:cond delay="0"/>
                                          </p:stCondLst>
                                        </p:cTn>
                                        <p:tgtEl>
                                          <p:spTgt spid="5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27"/>
                                        </p:tgtEl>
                                        <p:attrNameLst>
                                          <p:attrName>style.visibility</p:attrName>
                                        </p:attrNameLst>
                                      </p:cBhvr>
                                      <p:to>
                                        <p:strVal val="visible"/>
                                      </p:to>
                                    </p:set>
                                    <p:anim calcmode="lin" valueType="num">
                                      <p:cBhvr additive="base">
                                        <p:cTn id="53" dur="500" fill="hold"/>
                                        <p:tgtEl>
                                          <p:spTgt spid="527"/>
                                        </p:tgtEl>
                                        <p:attrNameLst>
                                          <p:attrName>ppt_x</p:attrName>
                                        </p:attrNameLst>
                                      </p:cBhvr>
                                      <p:tavLst>
                                        <p:tav tm="0">
                                          <p:val>
                                            <p:strVal val="#ppt_x"/>
                                          </p:val>
                                        </p:tav>
                                        <p:tav tm="100000">
                                          <p:val>
                                            <p:strVal val="#ppt_x"/>
                                          </p:val>
                                        </p:tav>
                                      </p:tavLst>
                                    </p:anim>
                                    <p:anim calcmode="lin" valueType="num">
                                      <p:cBhvr additive="base">
                                        <p:cTn id="54" dur="500" fill="hold"/>
                                        <p:tgtEl>
                                          <p:spTgt spid="527"/>
                                        </p:tgtEl>
                                        <p:attrNameLst>
                                          <p:attrName>ppt_y</p:attrName>
                                        </p:attrNameLst>
                                      </p:cBhvr>
                                      <p:tavLst>
                                        <p:tav tm="0">
                                          <p:val>
                                            <p:strVal val="1+#ppt_h/2"/>
                                          </p:val>
                                        </p:tav>
                                        <p:tav tm="100000">
                                          <p:val>
                                            <p:strVal val="#ppt_y"/>
                                          </p:val>
                                        </p:tav>
                                      </p:tavLst>
                                    </p:anim>
                                  </p:childTnLst>
                                </p:cTn>
                              </p:par>
                            </p:childTnLst>
                          </p:cTn>
                        </p:par>
                        <p:par>
                          <p:cTn id="55" fill="hold">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50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528"/>
                                        </p:tgtEl>
                                        <p:attrNameLst>
                                          <p:attrName>style.visibility</p:attrName>
                                        </p:attrNameLst>
                                      </p:cBhvr>
                                      <p:to>
                                        <p:strVal val="visible"/>
                                      </p:to>
                                    </p:set>
                                    <p:anim calcmode="lin" valueType="num">
                                      <p:cBhvr additive="base">
                                        <p:cTn id="62" dur="500" fill="hold"/>
                                        <p:tgtEl>
                                          <p:spTgt spid="528"/>
                                        </p:tgtEl>
                                        <p:attrNameLst>
                                          <p:attrName>ppt_x</p:attrName>
                                        </p:attrNameLst>
                                      </p:cBhvr>
                                      <p:tavLst>
                                        <p:tav tm="0">
                                          <p:val>
                                            <p:strVal val="#ppt_x"/>
                                          </p:val>
                                        </p:tav>
                                        <p:tav tm="100000">
                                          <p:val>
                                            <p:strVal val="#ppt_x"/>
                                          </p:val>
                                        </p:tav>
                                      </p:tavLst>
                                    </p:anim>
                                    <p:anim calcmode="lin" valueType="num">
                                      <p:cBhvr additive="base">
                                        <p:cTn id="63" dur="500" fill="hold"/>
                                        <p:tgtEl>
                                          <p:spTgt spid="528"/>
                                        </p:tgtEl>
                                        <p:attrNameLst>
                                          <p:attrName>ppt_y</p:attrName>
                                        </p:attrNameLst>
                                      </p:cBhvr>
                                      <p:tavLst>
                                        <p:tav tm="0">
                                          <p:val>
                                            <p:strVal val="1+#ppt_h/2"/>
                                          </p:val>
                                        </p:tav>
                                        <p:tav tm="100000">
                                          <p:val>
                                            <p:strVal val="#ppt_y"/>
                                          </p:val>
                                        </p:tav>
                                      </p:tavLst>
                                    </p:anim>
                                  </p:childTnLst>
                                </p:cTn>
                              </p:par>
                            </p:childTnLst>
                          </p:cTn>
                        </p:par>
                        <p:par>
                          <p:cTn id="64" fill="hold">
                            <p:stCondLst>
                              <p:cond delay="500"/>
                            </p:stCondLst>
                            <p:childTnLst>
                              <p:par>
                                <p:cTn id="65" presetID="1" presetClass="entr" presetSubtype="0" fill="hold" grpId="0" nodeType="afterEffect">
                                  <p:stCondLst>
                                    <p:cond delay="0"/>
                                  </p:stCondLst>
                                  <p:childTnLst>
                                    <p:set>
                                      <p:cBhvr>
                                        <p:cTn id="66" dur="1" fill="hold">
                                          <p:stCondLst>
                                            <p:cond delay="0"/>
                                          </p:stCondLst>
                                        </p:cTn>
                                        <p:tgtEl>
                                          <p:spTgt spid="525"/>
                                        </p:tgtEl>
                                        <p:attrNameLst>
                                          <p:attrName>style.visibility</p:attrName>
                                        </p:attrNameLst>
                                      </p:cBhvr>
                                      <p:to>
                                        <p:strVal val="visible"/>
                                      </p:to>
                                    </p:set>
                                  </p:childTnLst>
                                </p:cTn>
                              </p:par>
                            </p:childTnLst>
                          </p:cTn>
                        </p:par>
                        <p:par>
                          <p:cTn id="67" fill="hold">
                            <p:stCondLst>
                              <p:cond delay="500"/>
                            </p:stCondLst>
                            <p:childTnLst>
                              <p:par>
                                <p:cTn id="68" presetID="1" presetClass="entr" presetSubtype="0" fill="hold" grpId="0" nodeType="afterEffect">
                                  <p:stCondLst>
                                    <p:cond delay="0"/>
                                  </p:stCondLst>
                                  <p:childTnLst>
                                    <p:set>
                                      <p:cBhvr>
                                        <p:cTn id="69" dur="1" fill="hold">
                                          <p:stCondLst>
                                            <p:cond delay="0"/>
                                          </p:stCondLst>
                                        </p:cTn>
                                        <p:tgtEl>
                                          <p:spTgt spid="509"/>
                                        </p:tgtEl>
                                        <p:attrNameLst>
                                          <p:attrName>style.visibility</p:attrName>
                                        </p:attrNameLst>
                                      </p:cBhvr>
                                      <p:to>
                                        <p:strVal val="visible"/>
                                      </p:to>
                                    </p:set>
                                  </p:childTnLst>
                                </p:cTn>
                              </p:par>
                            </p:childTnLst>
                          </p:cTn>
                        </p:par>
                        <p:par>
                          <p:cTn id="70" fill="hold">
                            <p:stCondLst>
                              <p:cond delay="500"/>
                            </p:stCondLst>
                            <p:childTnLst>
                              <p:par>
                                <p:cTn id="71" presetID="1" presetClass="entr" presetSubtype="0" fill="hold" nodeType="afterEffect">
                                  <p:stCondLst>
                                    <p:cond delay="0"/>
                                  </p:stCondLst>
                                  <p:childTnLst>
                                    <p:set>
                                      <p:cBhvr>
                                        <p:cTn id="72" dur="1" fill="hold">
                                          <p:stCondLst>
                                            <p:cond delay="0"/>
                                          </p:stCondLst>
                                        </p:cTn>
                                        <p:tgtEl>
                                          <p:spTgt spid="508"/>
                                        </p:tgtEl>
                                        <p:attrNameLst>
                                          <p:attrName>style.visibility</p:attrName>
                                        </p:attrNameLst>
                                      </p:cBhvr>
                                      <p:to>
                                        <p:strVal val="visible"/>
                                      </p:to>
                                    </p:set>
                                  </p:childTnLst>
                                </p:cTn>
                              </p:par>
                            </p:childTnLst>
                          </p:cTn>
                        </p:par>
                        <p:par>
                          <p:cTn id="73" fill="hold">
                            <p:stCondLst>
                              <p:cond delay="500"/>
                            </p:stCondLst>
                            <p:childTnLst>
                              <p:par>
                                <p:cTn id="74" presetID="1" presetClass="entr" presetSubtype="0" fill="hold" grpId="0" nodeType="afterEffect">
                                  <p:stCondLst>
                                    <p:cond delay="0"/>
                                  </p:stCondLst>
                                  <p:childTnLst>
                                    <p:set>
                                      <p:cBhvr>
                                        <p:cTn id="75" dur="1" fill="hold">
                                          <p:stCondLst>
                                            <p:cond delay="0"/>
                                          </p:stCondLst>
                                        </p:cTn>
                                        <p:tgtEl>
                                          <p:spTgt spid="511"/>
                                        </p:tgtEl>
                                        <p:attrNameLst>
                                          <p:attrName>style.visibility</p:attrName>
                                        </p:attrNameLst>
                                      </p:cBhvr>
                                      <p:to>
                                        <p:strVal val="visible"/>
                                      </p:to>
                                    </p:se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0"/>
                                          </p:stCondLst>
                                        </p:cTn>
                                        <p:tgtEl>
                                          <p:spTgt spid="524"/>
                                        </p:tgtEl>
                                        <p:attrNameLst>
                                          <p:attrName>style.visibility</p:attrName>
                                        </p:attrNameLst>
                                      </p:cBhvr>
                                      <p:to>
                                        <p:strVal val="visible"/>
                                      </p:to>
                                    </p:se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510"/>
                                        </p:tgtEl>
                                        <p:attrNameLst>
                                          <p:attrName>style.visibility</p:attrName>
                                        </p:attrNameLst>
                                      </p:cBhvr>
                                      <p:to>
                                        <p:strVal val="visible"/>
                                      </p:to>
                                    </p:set>
                                  </p:childTnLst>
                                </p:cTn>
                              </p:par>
                            </p:childTnLst>
                          </p:cTn>
                        </p:par>
                        <p:par>
                          <p:cTn id="82" fill="hold">
                            <p:stCondLst>
                              <p:cond delay="500"/>
                            </p:stCondLst>
                            <p:childTnLst>
                              <p:par>
                                <p:cTn id="83" presetID="1" presetClass="entr" presetSubtype="0" fill="hold" grpId="0" nodeType="afterEffect">
                                  <p:stCondLst>
                                    <p:cond delay="0"/>
                                  </p:stCondLst>
                                  <p:childTnLst>
                                    <p:set>
                                      <p:cBhvr>
                                        <p:cTn id="84" dur="1" fill="hold">
                                          <p:stCondLst>
                                            <p:cond delay="0"/>
                                          </p:stCondLst>
                                        </p:cTn>
                                        <p:tgtEl>
                                          <p:spTgt spid="52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532"/>
                                        </p:tgtEl>
                                        <p:attrNameLst>
                                          <p:attrName>style.visibility</p:attrName>
                                        </p:attrNameLst>
                                      </p:cBhvr>
                                      <p:to>
                                        <p:strVal val="visible"/>
                                      </p:to>
                                    </p:set>
                                    <p:anim calcmode="lin" valueType="num">
                                      <p:cBhvr additive="base">
                                        <p:cTn id="89" dur="500" fill="hold"/>
                                        <p:tgtEl>
                                          <p:spTgt spid="532"/>
                                        </p:tgtEl>
                                        <p:attrNameLst>
                                          <p:attrName>ppt_x</p:attrName>
                                        </p:attrNameLst>
                                      </p:cBhvr>
                                      <p:tavLst>
                                        <p:tav tm="0">
                                          <p:val>
                                            <p:strVal val="#ppt_x"/>
                                          </p:val>
                                        </p:tav>
                                        <p:tav tm="100000">
                                          <p:val>
                                            <p:strVal val="#ppt_x"/>
                                          </p:val>
                                        </p:tav>
                                      </p:tavLst>
                                    </p:anim>
                                    <p:anim calcmode="lin" valueType="num">
                                      <p:cBhvr additive="base">
                                        <p:cTn id="90" dur="500" fill="hold"/>
                                        <p:tgtEl>
                                          <p:spTgt spid="532"/>
                                        </p:tgtEl>
                                        <p:attrNameLst>
                                          <p:attrName>ppt_y</p:attrName>
                                        </p:attrNameLst>
                                      </p:cBhvr>
                                      <p:tavLst>
                                        <p:tav tm="0">
                                          <p:val>
                                            <p:strVal val="1+#ppt_h/2"/>
                                          </p:val>
                                        </p:tav>
                                        <p:tav tm="100000">
                                          <p:val>
                                            <p:strVal val="#ppt_y"/>
                                          </p:val>
                                        </p:tav>
                                      </p:tavLst>
                                    </p:anim>
                                  </p:childTnLst>
                                </p:cTn>
                              </p:par>
                            </p:childTnLst>
                          </p:cTn>
                        </p:par>
                        <p:par>
                          <p:cTn id="91" fill="hold">
                            <p:stCondLst>
                              <p:cond delay="500"/>
                            </p:stCondLst>
                            <p:childTnLst>
                              <p:par>
                                <p:cTn id="92" presetID="1" presetClass="entr" presetSubtype="0" fill="hold" grpId="0" nodeType="afterEffect">
                                  <p:stCondLst>
                                    <p:cond delay="0"/>
                                  </p:stCondLst>
                                  <p:childTnLst>
                                    <p:set>
                                      <p:cBhvr>
                                        <p:cTn id="93" dur="1" fill="hold">
                                          <p:stCondLst>
                                            <p:cond delay="0"/>
                                          </p:stCondLst>
                                        </p:cTn>
                                        <p:tgtEl>
                                          <p:spTgt spid="531"/>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536"/>
                                        </p:tgtEl>
                                        <p:attrNameLst>
                                          <p:attrName>style.visibility</p:attrName>
                                        </p:attrNameLst>
                                      </p:cBhvr>
                                      <p:to>
                                        <p:strVal val="visible"/>
                                      </p:to>
                                    </p:set>
                                    <p:anim calcmode="lin" valueType="num">
                                      <p:cBhvr additive="base">
                                        <p:cTn id="98" dur="500" fill="hold"/>
                                        <p:tgtEl>
                                          <p:spTgt spid="536"/>
                                        </p:tgtEl>
                                        <p:attrNameLst>
                                          <p:attrName>ppt_x</p:attrName>
                                        </p:attrNameLst>
                                      </p:cBhvr>
                                      <p:tavLst>
                                        <p:tav tm="0">
                                          <p:val>
                                            <p:strVal val="#ppt_x"/>
                                          </p:val>
                                        </p:tav>
                                        <p:tav tm="100000">
                                          <p:val>
                                            <p:strVal val="#ppt_x"/>
                                          </p:val>
                                        </p:tav>
                                      </p:tavLst>
                                    </p:anim>
                                    <p:anim calcmode="lin" valueType="num">
                                      <p:cBhvr additive="base">
                                        <p:cTn id="99" dur="500" fill="hold"/>
                                        <p:tgtEl>
                                          <p:spTgt spid="536"/>
                                        </p:tgtEl>
                                        <p:attrNameLst>
                                          <p:attrName>ppt_y</p:attrName>
                                        </p:attrNameLst>
                                      </p:cBhvr>
                                      <p:tavLst>
                                        <p:tav tm="0">
                                          <p:val>
                                            <p:strVal val="1+#ppt_h/2"/>
                                          </p:val>
                                        </p:tav>
                                        <p:tav tm="100000">
                                          <p:val>
                                            <p:strVal val="#ppt_y"/>
                                          </p:val>
                                        </p:tav>
                                      </p:tavLst>
                                    </p:anim>
                                  </p:childTnLst>
                                </p:cTn>
                              </p:par>
                            </p:childTnLst>
                          </p:cTn>
                        </p:par>
                        <p:par>
                          <p:cTn id="100" fill="hold">
                            <p:stCondLst>
                              <p:cond delay="500"/>
                            </p:stCondLst>
                            <p:childTnLst>
                              <p:par>
                                <p:cTn id="101" presetID="1" presetClass="entr" presetSubtype="0" fill="hold" grpId="0" nodeType="afterEffect">
                                  <p:stCondLst>
                                    <p:cond delay="0"/>
                                  </p:stCondLst>
                                  <p:childTnLst>
                                    <p:set>
                                      <p:cBhvr>
                                        <p:cTn id="102" dur="1" fill="hold">
                                          <p:stCondLst>
                                            <p:cond delay="0"/>
                                          </p:stCondLst>
                                        </p:cTn>
                                        <p:tgtEl>
                                          <p:spTgt spid="535"/>
                                        </p:tgtEl>
                                        <p:attrNameLst>
                                          <p:attrName>style.visibility</p:attrName>
                                        </p:attrNameLst>
                                      </p:cBhvr>
                                      <p:to>
                                        <p:strVal val="visible"/>
                                      </p:to>
                                    </p:set>
                                  </p:childTnLst>
                                </p:cTn>
                              </p:par>
                            </p:childTnLst>
                          </p:cTn>
                        </p:par>
                        <p:par>
                          <p:cTn id="103" fill="hold">
                            <p:stCondLst>
                              <p:cond delay="500"/>
                            </p:stCondLst>
                            <p:childTnLst>
                              <p:par>
                                <p:cTn id="104" presetID="1" presetClass="entr" presetSubtype="0" fill="hold" grpId="0" nodeType="afterEffect">
                                  <p:stCondLst>
                                    <p:cond delay="0"/>
                                  </p:stCondLst>
                                  <p:childTnLst>
                                    <p:set>
                                      <p:cBhvr>
                                        <p:cTn id="105" dur="1" fill="hold">
                                          <p:stCondLst>
                                            <p:cond delay="0"/>
                                          </p:stCondLst>
                                        </p:cTn>
                                        <p:tgtEl>
                                          <p:spTgt spid="513"/>
                                        </p:tgtEl>
                                        <p:attrNameLst>
                                          <p:attrName>style.visibility</p:attrName>
                                        </p:attrNameLst>
                                      </p:cBhvr>
                                      <p:to>
                                        <p:strVal val="visible"/>
                                      </p:to>
                                    </p:set>
                                  </p:childTnLst>
                                </p:cTn>
                              </p:par>
                            </p:childTnLst>
                          </p:cTn>
                        </p:par>
                        <p:par>
                          <p:cTn id="106" fill="hold">
                            <p:stCondLst>
                              <p:cond delay="500"/>
                            </p:stCondLst>
                            <p:childTnLst>
                              <p:par>
                                <p:cTn id="107" presetID="1" presetClass="entr" presetSubtype="0" fill="hold" grpId="0" nodeType="afterEffect">
                                  <p:stCondLst>
                                    <p:cond delay="0"/>
                                  </p:stCondLst>
                                  <p:childTnLst>
                                    <p:set>
                                      <p:cBhvr>
                                        <p:cTn id="108" dur="1" fill="hold">
                                          <p:stCondLst>
                                            <p:cond delay="0"/>
                                          </p:stCondLst>
                                        </p:cTn>
                                        <p:tgtEl>
                                          <p:spTgt spid="514"/>
                                        </p:tgtEl>
                                        <p:attrNameLst>
                                          <p:attrName>style.visibility</p:attrName>
                                        </p:attrNameLst>
                                      </p:cBhvr>
                                      <p:to>
                                        <p:strVal val="visible"/>
                                      </p:to>
                                    </p:set>
                                  </p:childTnLst>
                                </p:cTn>
                              </p:par>
                            </p:childTnLst>
                          </p:cTn>
                        </p:par>
                        <p:par>
                          <p:cTn id="109" fill="hold">
                            <p:stCondLst>
                              <p:cond delay="500"/>
                            </p:stCondLst>
                            <p:childTnLst>
                              <p:par>
                                <p:cTn id="110" presetID="1" presetClass="entr" presetSubtype="0" fill="hold" nodeType="afterEffect">
                                  <p:stCondLst>
                                    <p:cond delay="0"/>
                                  </p:stCondLst>
                                  <p:childTnLst>
                                    <p:set>
                                      <p:cBhvr>
                                        <p:cTn id="111" dur="1" fill="hold">
                                          <p:stCondLst>
                                            <p:cond delay="0"/>
                                          </p:stCondLst>
                                        </p:cTn>
                                        <p:tgtEl>
                                          <p:spTgt spid="512"/>
                                        </p:tgtEl>
                                        <p:attrNameLst>
                                          <p:attrName>style.visibility</p:attrName>
                                        </p:attrNameLst>
                                      </p:cBhvr>
                                      <p:to>
                                        <p:strVal val="visible"/>
                                      </p:to>
                                    </p:set>
                                  </p:childTnLst>
                                </p:cTn>
                              </p:par>
                            </p:childTnLst>
                          </p:cTn>
                        </p:par>
                        <p:par>
                          <p:cTn id="112" fill="hold">
                            <p:stCondLst>
                              <p:cond delay="500"/>
                            </p:stCondLst>
                            <p:childTnLst>
                              <p:par>
                                <p:cTn id="113" presetID="1" presetClass="entr" presetSubtype="0" fill="hold" grpId="0" nodeType="afterEffect">
                                  <p:stCondLst>
                                    <p:cond delay="0"/>
                                  </p:stCondLst>
                                  <p:childTnLst>
                                    <p:set>
                                      <p:cBhvr>
                                        <p:cTn id="114" dur="1" fill="hold">
                                          <p:stCondLst>
                                            <p:cond delay="0"/>
                                          </p:stCondLst>
                                        </p:cTn>
                                        <p:tgtEl>
                                          <p:spTgt spid="519"/>
                                        </p:tgtEl>
                                        <p:attrNameLst>
                                          <p:attrName>style.visibility</p:attrName>
                                        </p:attrNameLst>
                                      </p:cBhvr>
                                      <p:to>
                                        <p:strVal val="visible"/>
                                      </p:to>
                                    </p:set>
                                  </p:childTnLst>
                                </p:cTn>
                              </p:par>
                            </p:childTnLst>
                          </p:cTn>
                        </p:par>
                        <p:par>
                          <p:cTn id="115" fill="hold">
                            <p:stCondLst>
                              <p:cond delay="500"/>
                            </p:stCondLst>
                            <p:childTnLst>
                              <p:par>
                                <p:cTn id="116" presetID="1" presetClass="entr" presetSubtype="0" fill="hold" grpId="0" nodeType="afterEffect">
                                  <p:stCondLst>
                                    <p:cond delay="0"/>
                                  </p:stCondLst>
                                  <p:childTnLst>
                                    <p:set>
                                      <p:cBhvr>
                                        <p:cTn id="117" dur="1" fill="hold">
                                          <p:stCondLst>
                                            <p:cond delay="0"/>
                                          </p:stCondLst>
                                        </p:cTn>
                                        <p:tgtEl>
                                          <p:spTgt spid="520"/>
                                        </p:tgtEl>
                                        <p:attrNameLst>
                                          <p:attrName>style.visibility</p:attrName>
                                        </p:attrNameLst>
                                      </p:cBhvr>
                                      <p:to>
                                        <p:strVal val="visible"/>
                                      </p:to>
                                    </p:set>
                                  </p:childTnLst>
                                </p:cTn>
                              </p:par>
                            </p:childTnLst>
                          </p:cTn>
                        </p:par>
                        <p:par>
                          <p:cTn id="118" fill="hold">
                            <p:stCondLst>
                              <p:cond delay="500"/>
                            </p:stCondLst>
                            <p:childTnLst>
                              <p:par>
                                <p:cTn id="119" presetID="1" presetClass="entr" presetSubtype="0" fill="hold" nodeType="afterEffect">
                                  <p:stCondLst>
                                    <p:cond delay="0"/>
                                  </p:stCondLst>
                                  <p:childTnLst>
                                    <p:set>
                                      <p:cBhvr>
                                        <p:cTn id="120" dur="1" fill="hold">
                                          <p:stCondLst>
                                            <p:cond delay="0"/>
                                          </p:stCondLst>
                                        </p:cTn>
                                        <p:tgtEl>
                                          <p:spTgt spid="518"/>
                                        </p:tgtEl>
                                        <p:attrNameLst>
                                          <p:attrName>style.visibility</p:attrName>
                                        </p:attrNameLst>
                                      </p:cBhvr>
                                      <p:to>
                                        <p:strVal val="visible"/>
                                      </p:to>
                                    </p:set>
                                  </p:childTnLst>
                                </p:cTn>
                              </p:par>
                            </p:childTnLst>
                          </p:cTn>
                        </p:par>
                        <p:par>
                          <p:cTn id="121" fill="hold">
                            <p:stCondLst>
                              <p:cond delay="500"/>
                            </p:stCondLst>
                            <p:childTnLst>
                              <p:par>
                                <p:cTn id="122" presetID="1" presetClass="entr" presetSubtype="0" fill="hold" grpId="0" nodeType="afterEffect">
                                  <p:stCondLst>
                                    <p:cond delay="0"/>
                                  </p:stCondLst>
                                  <p:childTnLst>
                                    <p:set>
                                      <p:cBhvr>
                                        <p:cTn id="123" dur="1" fill="hold">
                                          <p:stCondLst>
                                            <p:cond delay="0"/>
                                          </p:stCondLst>
                                        </p:cTn>
                                        <p:tgtEl>
                                          <p:spTgt spid="516"/>
                                        </p:tgtEl>
                                        <p:attrNameLst>
                                          <p:attrName>style.visibility</p:attrName>
                                        </p:attrNameLst>
                                      </p:cBhvr>
                                      <p:to>
                                        <p:strVal val="visible"/>
                                      </p:to>
                                    </p:set>
                                  </p:childTnLst>
                                </p:cTn>
                              </p:par>
                            </p:childTnLst>
                          </p:cTn>
                        </p:par>
                        <p:par>
                          <p:cTn id="124" fill="hold">
                            <p:stCondLst>
                              <p:cond delay="500"/>
                            </p:stCondLst>
                            <p:childTnLst>
                              <p:par>
                                <p:cTn id="125" presetID="1" presetClass="entr" presetSubtype="0" fill="hold" grpId="0" nodeType="afterEffect">
                                  <p:stCondLst>
                                    <p:cond delay="0"/>
                                  </p:stCondLst>
                                  <p:childTnLst>
                                    <p:set>
                                      <p:cBhvr>
                                        <p:cTn id="126" dur="1" fill="hold">
                                          <p:stCondLst>
                                            <p:cond delay="0"/>
                                          </p:stCondLst>
                                        </p:cTn>
                                        <p:tgtEl>
                                          <p:spTgt spid="517"/>
                                        </p:tgtEl>
                                        <p:attrNameLst>
                                          <p:attrName>style.visibility</p:attrName>
                                        </p:attrNameLst>
                                      </p:cBhvr>
                                      <p:to>
                                        <p:strVal val="visible"/>
                                      </p:to>
                                    </p:set>
                                  </p:childTnLst>
                                </p:cTn>
                              </p:par>
                            </p:childTnLst>
                          </p:cTn>
                        </p:par>
                        <p:par>
                          <p:cTn id="127" fill="hold">
                            <p:stCondLst>
                              <p:cond delay="500"/>
                            </p:stCondLst>
                            <p:childTnLst>
                              <p:par>
                                <p:cTn id="128" presetID="1" presetClass="entr" presetSubtype="0" fill="hold" nodeType="afterEffect">
                                  <p:stCondLst>
                                    <p:cond delay="0"/>
                                  </p:stCondLst>
                                  <p:childTnLst>
                                    <p:set>
                                      <p:cBhvr>
                                        <p:cTn id="129" dur="1" fill="hold">
                                          <p:stCondLst>
                                            <p:cond delay="0"/>
                                          </p:stCondLst>
                                        </p:cTn>
                                        <p:tgtEl>
                                          <p:spTgt spid="515"/>
                                        </p:tgtEl>
                                        <p:attrNameLst>
                                          <p:attrName>style.visibility</p:attrName>
                                        </p:attrNameLst>
                                      </p:cBhvr>
                                      <p:to>
                                        <p:strVal val="visible"/>
                                      </p:to>
                                    </p:set>
                                  </p:childTnLst>
                                </p:cTn>
                              </p:par>
                            </p:childTnLst>
                          </p:cTn>
                        </p:par>
                        <p:par>
                          <p:cTn id="130" fill="hold">
                            <p:stCondLst>
                              <p:cond delay="500"/>
                            </p:stCondLst>
                            <p:childTnLst>
                              <p:par>
                                <p:cTn id="131" presetID="2" presetClass="entr" presetSubtype="4" fill="hold" grpId="0" nodeType="afterEffect">
                                  <p:stCondLst>
                                    <p:cond delay="0"/>
                                  </p:stCondLst>
                                  <p:childTnLst>
                                    <p:set>
                                      <p:cBhvr>
                                        <p:cTn id="132" dur="1" fill="hold">
                                          <p:stCondLst>
                                            <p:cond delay="0"/>
                                          </p:stCondLst>
                                        </p:cTn>
                                        <p:tgtEl>
                                          <p:spTgt spid="537"/>
                                        </p:tgtEl>
                                        <p:attrNameLst>
                                          <p:attrName>style.visibility</p:attrName>
                                        </p:attrNameLst>
                                      </p:cBhvr>
                                      <p:to>
                                        <p:strVal val="visible"/>
                                      </p:to>
                                    </p:set>
                                    <p:anim calcmode="lin" valueType="num">
                                      <p:cBhvr additive="base">
                                        <p:cTn id="133" dur="2000" fill="hold"/>
                                        <p:tgtEl>
                                          <p:spTgt spid="537"/>
                                        </p:tgtEl>
                                        <p:attrNameLst>
                                          <p:attrName>ppt_x</p:attrName>
                                        </p:attrNameLst>
                                      </p:cBhvr>
                                      <p:tavLst>
                                        <p:tav tm="0">
                                          <p:val>
                                            <p:strVal val="#ppt_x"/>
                                          </p:val>
                                        </p:tav>
                                        <p:tav tm="100000">
                                          <p:val>
                                            <p:strVal val="#ppt_x"/>
                                          </p:val>
                                        </p:tav>
                                      </p:tavLst>
                                    </p:anim>
                                    <p:anim calcmode="lin" valueType="num">
                                      <p:cBhvr additive="base">
                                        <p:cTn id="134" dur="2000" fill="hold"/>
                                        <p:tgtEl>
                                          <p:spTgt spid="537"/>
                                        </p:tgtEl>
                                        <p:attrNameLst>
                                          <p:attrName>ppt_y</p:attrName>
                                        </p:attrNameLst>
                                      </p:cBhvr>
                                      <p:tavLst>
                                        <p:tav tm="0">
                                          <p:val>
                                            <p:strVal val="1+#ppt_h/2"/>
                                          </p:val>
                                        </p:tav>
                                        <p:tav tm="100000">
                                          <p:val>
                                            <p:strVal val="#ppt_y"/>
                                          </p:val>
                                        </p:tav>
                                      </p:tavLst>
                                    </p:anim>
                                  </p:childTnLst>
                                </p:cTn>
                              </p:par>
                            </p:childTnLst>
                          </p:cTn>
                        </p:par>
                        <p:par>
                          <p:cTn id="135" fill="hold">
                            <p:stCondLst>
                              <p:cond delay="2500"/>
                            </p:stCondLst>
                            <p:childTnLst>
                              <p:par>
                                <p:cTn id="136" presetID="1" presetClass="entr" presetSubtype="0" fill="hold" grpId="0" nodeType="afterEffect">
                                  <p:stCondLst>
                                    <p:cond delay="0"/>
                                  </p:stCondLst>
                                  <p:childTnLst>
                                    <p:set>
                                      <p:cBhvr>
                                        <p:cTn id="137" dur="1" fill="hold">
                                          <p:stCondLst>
                                            <p:cond delay="0"/>
                                          </p:stCondLst>
                                        </p:cTn>
                                        <p:tgtEl>
                                          <p:spTgt spid="547"/>
                                        </p:tgtEl>
                                        <p:attrNameLst>
                                          <p:attrName>style.visibility</p:attrName>
                                        </p:attrNameLst>
                                      </p:cBhvr>
                                      <p:to>
                                        <p:strVal val="visible"/>
                                      </p:to>
                                    </p:set>
                                  </p:childTnLst>
                                </p:cTn>
                              </p:par>
                            </p:childTnLst>
                          </p:cTn>
                        </p:par>
                        <p:par>
                          <p:cTn id="138" fill="hold">
                            <p:stCondLst>
                              <p:cond delay="2500"/>
                            </p:stCondLst>
                            <p:childTnLst>
                              <p:par>
                                <p:cTn id="139" presetID="1" presetClass="entr" presetSubtype="0" fill="hold" grpId="0" nodeType="afterEffect">
                                  <p:stCondLst>
                                    <p:cond delay="0"/>
                                  </p:stCondLst>
                                  <p:childTnLst>
                                    <p:set>
                                      <p:cBhvr>
                                        <p:cTn id="140" dur="1" fill="hold">
                                          <p:stCondLst>
                                            <p:cond delay="0"/>
                                          </p:stCondLst>
                                        </p:cTn>
                                        <p:tgtEl>
                                          <p:spTgt spid="521"/>
                                        </p:tgtEl>
                                        <p:attrNameLst>
                                          <p:attrName>style.visibility</p:attrName>
                                        </p:attrNameLst>
                                      </p:cBhvr>
                                      <p:to>
                                        <p:strVal val="visible"/>
                                      </p:to>
                                    </p:set>
                                  </p:childTnLst>
                                </p:cTn>
                              </p:par>
                            </p:childTnLst>
                          </p:cTn>
                        </p:par>
                        <p:par>
                          <p:cTn id="141" fill="hold">
                            <p:stCondLst>
                              <p:cond delay="2500"/>
                            </p:stCondLst>
                            <p:childTnLst>
                              <p:par>
                                <p:cTn id="142" presetID="1" presetClass="entr" presetSubtype="0" fill="hold" grpId="0" nodeType="afterEffect">
                                  <p:stCondLst>
                                    <p:cond delay="0"/>
                                  </p:stCondLst>
                                  <p:childTnLst>
                                    <p:set>
                                      <p:cBhvr>
                                        <p:cTn id="143" dur="1" fill="hold">
                                          <p:stCondLst>
                                            <p:cond delay="0"/>
                                          </p:stCondLst>
                                        </p:cTn>
                                        <p:tgtEl>
                                          <p:spTgt spid="526"/>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538"/>
                                        </p:tgtEl>
                                        <p:attrNameLst>
                                          <p:attrName>style.visibility</p:attrName>
                                        </p:attrNameLst>
                                      </p:cBhvr>
                                      <p:to>
                                        <p:strVal val="visible"/>
                                      </p:to>
                                    </p:set>
                                    <p:anim calcmode="lin" valueType="num">
                                      <p:cBhvr additive="base">
                                        <p:cTn id="148" dur="500" fill="hold"/>
                                        <p:tgtEl>
                                          <p:spTgt spid="538"/>
                                        </p:tgtEl>
                                        <p:attrNameLst>
                                          <p:attrName>ppt_x</p:attrName>
                                        </p:attrNameLst>
                                      </p:cBhvr>
                                      <p:tavLst>
                                        <p:tav tm="0">
                                          <p:val>
                                            <p:strVal val="#ppt_x"/>
                                          </p:val>
                                        </p:tav>
                                        <p:tav tm="100000">
                                          <p:val>
                                            <p:strVal val="#ppt_x"/>
                                          </p:val>
                                        </p:tav>
                                      </p:tavLst>
                                    </p:anim>
                                    <p:anim calcmode="lin" valueType="num">
                                      <p:cBhvr additive="base">
                                        <p:cTn id="149" dur="500" fill="hold"/>
                                        <p:tgtEl>
                                          <p:spTgt spid="538"/>
                                        </p:tgtEl>
                                        <p:attrNameLst>
                                          <p:attrName>ppt_y</p:attrName>
                                        </p:attrNameLst>
                                      </p:cBhvr>
                                      <p:tavLst>
                                        <p:tav tm="0">
                                          <p:val>
                                            <p:strVal val="1+#ppt_h/2"/>
                                          </p:val>
                                        </p:tav>
                                        <p:tav tm="100000">
                                          <p:val>
                                            <p:strVal val="#ppt_y"/>
                                          </p:val>
                                        </p:tav>
                                      </p:tavLst>
                                    </p:anim>
                                  </p:childTnLst>
                                </p:cTn>
                              </p:par>
                            </p:childTnLst>
                          </p:cTn>
                        </p:par>
                        <p:par>
                          <p:cTn id="150" fill="hold">
                            <p:stCondLst>
                              <p:cond delay="500"/>
                            </p:stCondLst>
                            <p:childTnLst>
                              <p:par>
                                <p:cTn id="151" presetID="1" presetClass="entr" presetSubtype="0" fill="hold" nodeType="afterEffect">
                                  <p:stCondLst>
                                    <p:cond delay="0"/>
                                  </p:stCondLst>
                                  <p:childTnLst>
                                    <p:set>
                                      <p:cBhvr>
                                        <p:cTn id="152" dur="1" fill="hold">
                                          <p:stCondLst>
                                            <p:cond delay="0"/>
                                          </p:stCondLst>
                                        </p:cTn>
                                        <p:tgtEl>
                                          <p:spTgt spid="394"/>
                                        </p:tgtEl>
                                        <p:attrNameLst>
                                          <p:attrName>style.visibility</p:attrName>
                                        </p:attrNameLst>
                                      </p:cBhvr>
                                      <p:to>
                                        <p:strVal val="visible"/>
                                      </p:to>
                                    </p:set>
                                  </p:childTnLst>
                                </p:cTn>
                              </p:par>
                            </p:childTnLst>
                          </p:cTn>
                        </p:par>
                        <p:par>
                          <p:cTn id="153" fill="hold">
                            <p:stCondLst>
                              <p:cond delay="500"/>
                            </p:stCondLst>
                            <p:childTnLst>
                              <p:par>
                                <p:cTn id="154" presetID="2" presetClass="entr" presetSubtype="4" fill="hold" grpId="0" nodeType="afterEffect">
                                  <p:stCondLst>
                                    <p:cond delay="0"/>
                                  </p:stCondLst>
                                  <p:childTnLst>
                                    <p:set>
                                      <p:cBhvr>
                                        <p:cTn id="155" dur="1" fill="hold">
                                          <p:stCondLst>
                                            <p:cond delay="0"/>
                                          </p:stCondLst>
                                        </p:cTn>
                                        <p:tgtEl>
                                          <p:spTgt spid="530"/>
                                        </p:tgtEl>
                                        <p:attrNameLst>
                                          <p:attrName>style.visibility</p:attrName>
                                        </p:attrNameLst>
                                      </p:cBhvr>
                                      <p:to>
                                        <p:strVal val="visible"/>
                                      </p:to>
                                    </p:set>
                                    <p:anim calcmode="lin" valueType="num">
                                      <p:cBhvr additive="base">
                                        <p:cTn id="156" dur="2000" fill="hold"/>
                                        <p:tgtEl>
                                          <p:spTgt spid="530"/>
                                        </p:tgtEl>
                                        <p:attrNameLst>
                                          <p:attrName>ppt_x</p:attrName>
                                        </p:attrNameLst>
                                      </p:cBhvr>
                                      <p:tavLst>
                                        <p:tav tm="0">
                                          <p:val>
                                            <p:strVal val="#ppt_x"/>
                                          </p:val>
                                        </p:tav>
                                        <p:tav tm="100000">
                                          <p:val>
                                            <p:strVal val="#ppt_x"/>
                                          </p:val>
                                        </p:tav>
                                      </p:tavLst>
                                    </p:anim>
                                    <p:anim calcmode="lin" valueType="num">
                                      <p:cBhvr additive="base">
                                        <p:cTn id="157" dur="2000" fill="hold"/>
                                        <p:tgtEl>
                                          <p:spTgt spid="530"/>
                                        </p:tgtEl>
                                        <p:attrNameLst>
                                          <p:attrName>ppt_y</p:attrName>
                                        </p:attrNameLst>
                                      </p:cBhvr>
                                      <p:tavLst>
                                        <p:tav tm="0">
                                          <p:val>
                                            <p:strVal val="1+#ppt_h/2"/>
                                          </p:val>
                                        </p:tav>
                                        <p:tav tm="100000">
                                          <p:val>
                                            <p:strVal val="#ppt_y"/>
                                          </p:val>
                                        </p:tav>
                                      </p:tavLst>
                                    </p:anim>
                                  </p:childTnLst>
                                </p:cTn>
                              </p:par>
                            </p:childTnLst>
                          </p:cTn>
                        </p:par>
                        <p:par>
                          <p:cTn id="158" fill="hold">
                            <p:stCondLst>
                              <p:cond delay="2500"/>
                            </p:stCondLst>
                            <p:childTnLst>
                              <p:par>
                                <p:cTn id="159" presetID="1" presetClass="entr" presetSubtype="0" fill="hold" grpId="0" nodeType="afterEffect">
                                  <p:stCondLst>
                                    <p:cond delay="0"/>
                                  </p:stCondLst>
                                  <p:childTnLst>
                                    <p:set>
                                      <p:cBhvr>
                                        <p:cTn id="160" dur="1" fill="hold">
                                          <p:stCondLst>
                                            <p:cond delay="0"/>
                                          </p:stCondLst>
                                        </p:cTn>
                                        <p:tgtEl>
                                          <p:spTgt spid="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 grpId="0" animBg="1"/>
      <p:bldP spid="507" grpId="0" animBg="1"/>
      <p:bldP spid="509" grpId="0" animBg="1"/>
      <p:bldP spid="511" grpId="0" animBg="1"/>
      <p:bldP spid="513" grpId="0" animBg="1"/>
      <p:bldP spid="514" grpId="0" animBg="1"/>
      <p:bldP spid="516" grpId="0" animBg="1"/>
      <p:bldP spid="517" grpId="0" animBg="1"/>
      <p:bldP spid="519" grpId="0" animBg="1"/>
      <p:bldP spid="520" grpId="0" animBg="1"/>
      <p:bldP spid="521" grpId="0" animBg="1"/>
      <p:bldP spid="522" grpId="0" animBg="1"/>
      <p:bldP spid="523" grpId="0" animBg="1"/>
      <p:bldP spid="524" grpId="0" animBg="1"/>
      <p:bldP spid="525" grpId="0" animBg="1"/>
      <p:bldP spid="526" grpId="0" animBg="1"/>
      <p:bldP spid="527" grpId="0" animBg="1"/>
      <p:bldP spid="528" grpId="0" animBg="1"/>
      <p:bldP spid="529" grpId="0" animBg="1"/>
      <p:bldP spid="530" grpId="0" animBg="1"/>
      <p:bldP spid="531" grpId="0" animBg="1"/>
      <p:bldP spid="532" grpId="0" animBg="1"/>
      <p:bldP spid="533" grpId="0" animBg="1"/>
      <p:bldP spid="534" grpId="0" animBg="1"/>
      <p:bldP spid="535" grpId="0" animBg="1"/>
      <p:bldP spid="536" grpId="0" animBg="1"/>
      <p:bldP spid="537" grpId="0" animBg="1"/>
      <p:bldP spid="538" grpId="0" animBg="1"/>
      <p:bldP spid="539" grpId="0" animBg="1"/>
      <p:bldP spid="540" grpId="0" animBg="1"/>
      <p:bldP spid="542" grpId="0" animBg="1"/>
      <p:bldP spid="54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10G EPL Service setup: DC1/Context1 view</a:t>
            </a:r>
            <a:endParaRPr lang="en-US"/>
          </a:p>
        </p:txBody>
      </p:sp>
      <p:sp>
        <p:nvSpPr>
          <p:cNvPr id="305" name="Rectangle 304"/>
          <p:cNvSpPr/>
          <p:nvPr/>
        </p:nvSpPr>
        <p:spPr>
          <a:xfrm>
            <a:off x="2593008" y="1504951"/>
            <a:ext cx="2066487" cy="2971800"/>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306" name="Oval 305"/>
          <p:cNvSpPr/>
          <p:nvPr/>
        </p:nvSpPr>
        <p:spPr>
          <a:xfrm>
            <a:off x="3048000" y="3198617"/>
            <a:ext cx="1230495" cy="1049533"/>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D1-o</a:t>
            </a:r>
          </a:p>
        </p:txBody>
      </p:sp>
      <p:sp>
        <p:nvSpPr>
          <p:cNvPr id="307" name="Oval 306"/>
          <p:cNvSpPr/>
          <p:nvPr/>
        </p:nvSpPr>
        <p:spPr>
          <a:xfrm>
            <a:off x="3036705" y="1962150"/>
            <a:ext cx="1230495" cy="1049533"/>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000000"/>
                </a:solidFill>
                <a:effectLst/>
                <a:uLnTx/>
                <a:uFillTx/>
                <a:latin typeface="Arial"/>
                <a:ea typeface="+mn-ea"/>
                <a:cs typeface="+mn-cs"/>
              </a:rPr>
              <a:t>D1-e</a:t>
            </a:r>
          </a:p>
        </p:txBody>
      </p:sp>
      <p:sp>
        <p:nvSpPr>
          <p:cNvPr id="308" name="Oval 307"/>
          <p:cNvSpPr/>
          <p:nvPr/>
        </p:nvSpPr>
        <p:spPr>
          <a:xfrm>
            <a:off x="2525895" y="2204209"/>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2</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09" name="Oval 308"/>
          <p:cNvSpPr/>
          <p:nvPr/>
        </p:nvSpPr>
        <p:spPr>
          <a:xfrm>
            <a:off x="4507095" y="3803603"/>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6</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10" name="Oval 309"/>
          <p:cNvSpPr/>
          <p:nvPr/>
        </p:nvSpPr>
        <p:spPr>
          <a:xfrm>
            <a:off x="2525895" y="2444209"/>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3</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11" name="Oval 310"/>
          <p:cNvSpPr/>
          <p:nvPr/>
        </p:nvSpPr>
        <p:spPr>
          <a:xfrm>
            <a:off x="2525895" y="2679208"/>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4</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12" name="TextBox 311"/>
          <p:cNvSpPr txBox="1"/>
          <p:nvPr/>
        </p:nvSpPr>
        <p:spPr>
          <a:xfrm>
            <a:off x="3048001" y="220420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3" name="TextBox 312"/>
          <p:cNvSpPr txBox="1"/>
          <p:nvPr/>
        </p:nvSpPr>
        <p:spPr>
          <a:xfrm>
            <a:off x="3287894" y="200469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4" name="TextBox 313"/>
          <p:cNvSpPr txBox="1"/>
          <p:nvPr/>
        </p:nvSpPr>
        <p:spPr>
          <a:xfrm>
            <a:off x="4126096" y="381625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5" name="TextBox 314"/>
          <p:cNvSpPr txBox="1"/>
          <p:nvPr/>
        </p:nvSpPr>
        <p:spPr>
          <a:xfrm>
            <a:off x="3048001" y="267920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16" name="TextBox 315"/>
          <p:cNvSpPr txBox="1"/>
          <p:nvPr/>
        </p:nvSpPr>
        <p:spPr>
          <a:xfrm>
            <a:off x="2971801" y="244465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317" name="Straight Connector 316"/>
          <p:cNvCxnSpPr>
            <a:stCxn id="313" idx="2"/>
            <a:endCxn id="412" idx="6"/>
          </p:cNvCxnSpPr>
          <p:nvPr/>
        </p:nvCxnSpPr>
        <p:spPr>
          <a:xfrm flipH="1" flipV="1">
            <a:off x="2821609" y="2055590"/>
            <a:ext cx="466285"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18" name="Straight Connector 317"/>
          <p:cNvCxnSpPr>
            <a:stCxn id="312" idx="2"/>
            <a:endCxn id="308" idx="6"/>
          </p:cNvCxnSpPr>
          <p:nvPr/>
        </p:nvCxnSpPr>
        <p:spPr>
          <a:xfrm flipH="1">
            <a:off x="2830695" y="2267756"/>
            <a:ext cx="217306"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19" name="Straight Connector 318"/>
          <p:cNvCxnSpPr>
            <a:stCxn id="316" idx="2"/>
            <a:endCxn id="310" idx="6"/>
          </p:cNvCxnSpPr>
          <p:nvPr/>
        </p:nvCxnSpPr>
        <p:spPr>
          <a:xfrm flipH="1">
            <a:off x="2830695" y="2508203"/>
            <a:ext cx="141106" cy="12206"/>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20" name="Straight Connector 319"/>
          <p:cNvCxnSpPr>
            <a:stCxn id="411" idx="2"/>
            <a:endCxn id="325" idx="6"/>
          </p:cNvCxnSpPr>
          <p:nvPr/>
        </p:nvCxnSpPr>
        <p:spPr>
          <a:xfrm flipH="1">
            <a:off x="4354694" y="3625897"/>
            <a:ext cx="141106" cy="0"/>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21" name="Straight Connector 320"/>
          <p:cNvCxnSpPr>
            <a:stCxn id="309" idx="2"/>
            <a:endCxn id="314" idx="6"/>
          </p:cNvCxnSpPr>
          <p:nvPr/>
        </p:nvCxnSpPr>
        <p:spPr>
          <a:xfrm flipH="1">
            <a:off x="4278495" y="3879803"/>
            <a:ext cx="228600" cy="0"/>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322" name="Straight Connector 321"/>
          <p:cNvCxnSpPr>
            <a:stCxn id="311" idx="6"/>
            <a:endCxn id="315" idx="2"/>
          </p:cNvCxnSpPr>
          <p:nvPr/>
        </p:nvCxnSpPr>
        <p:spPr>
          <a:xfrm flipV="1">
            <a:off x="2830695" y="2742755"/>
            <a:ext cx="217306" cy="1265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23" name="Oval 322"/>
          <p:cNvSpPr/>
          <p:nvPr/>
        </p:nvSpPr>
        <p:spPr>
          <a:xfrm>
            <a:off x="2821609" y="1754118"/>
            <a:ext cx="1685486" cy="2722632"/>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324" name="TextBox 323"/>
          <p:cNvSpPr txBox="1"/>
          <p:nvPr/>
        </p:nvSpPr>
        <p:spPr>
          <a:xfrm>
            <a:off x="3516495" y="1733550"/>
            <a:ext cx="365806"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smtClean="0">
                <a:ln>
                  <a:noFill/>
                </a:ln>
                <a:solidFill>
                  <a:srgbClr val="FF9900"/>
                </a:solidFill>
                <a:effectLst/>
                <a:uLnTx/>
                <a:uFillTx/>
              </a:rPr>
              <a:t>D1</a:t>
            </a:r>
          </a:p>
        </p:txBody>
      </p:sp>
      <p:sp>
        <p:nvSpPr>
          <p:cNvPr id="325" name="TextBox 324"/>
          <p:cNvSpPr txBox="1"/>
          <p:nvPr/>
        </p:nvSpPr>
        <p:spPr>
          <a:xfrm>
            <a:off x="4202295" y="356235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26" name="TextBox 325"/>
          <p:cNvSpPr txBox="1"/>
          <p:nvPr/>
        </p:nvSpPr>
        <p:spPr>
          <a:xfrm>
            <a:off x="2514600" y="1456551"/>
            <a:ext cx="127611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TAPI Context-1</a:t>
            </a:r>
          </a:p>
        </p:txBody>
      </p:sp>
      <p:sp>
        <p:nvSpPr>
          <p:cNvPr id="327" name="TextBox 326"/>
          <p:cNvSpPr txBox="1"/>
          <p:nvPr/>
        </p:nvSpPr>
        <p:spPr>
          <a:xfrm>
            <a:off x="3593268" y="291046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28" name="TextBox 327"/>
          <p:cNvSpPr txBox="1"/>
          <p:nvPr/>
        </p:nvSpPr>
        <p:spPr>
          <a:xfrm>
            <a:off x="3593268" y="312775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329" name="Straight Connector 328"/>
          <p:cNvCxnSpPr>
            <a:stCxn id="327" idx="4"/>
            <a:endCxn id="328" idx="0"/>
          </p:cNvCxnSpPr>
          <p:nvPr/>
        </p:nvCxnSpPr>
        <p:spPr>
          <a:xfrm>
            <a:off x="3663534" y="3040253"/>
            <a:ext cx="0" cy="87504"/>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330" name="TextBox 329"/>
          <p:cNvSpPr txBox="1"/>
          <p:nvPr/>
        </p:nvSpPr>
        <p:spPr>
          <a:xfrm>
            <a:off x="228600" y="4611529"/>
            <a:ext cx="6019800" cy="246221"/>
          </a:xfrm>
          <a:prstGeom prst="rect">
            <a:avLst/>
          </a:prstGeom>
          <a:noFill/>
        </p:spPr>
        <p:txBody>
          <a:bodyPr wrap="square"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FF0000"/>
                </a:solidFill>
                <a:effectLst/>
                <a:uLnTx/>
                <a:uFillTx/>
              </a:rPr>
              <a:t>*The multi-domain controller may have to invoke more than one retrieval API operation to get this view</a:t>
            </a:r>
          </a:p>
        </p:txBody>
      </p:sp>
      <p:cxnSp>
        <p:nvCxnSpPr>
          <p:cNvPr id="331" name="Straight Connector 330"/>
          <p:cNvCxnSpPr/>
          <p:nvPr/>
        </p:nvCxnSpPr>
        <p:spPr>
          <a:xfrm>
            <a:off x="8365238" y="2235288"/>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cxnSp>
        <p:nvCxnSpPr>
          <p:cNvPr id="332" name="Straight Connector 331"/>
          <p:cNvCxnSpPr>
            <a:endCxn id="357" idx="3"/>
          </p:cNvCxnSpPr>
          <p:nvPr/>
        </p:nvCxnSpPr>
        <p:spPr>
          <a:xfrm flipH="1">
            <a:off x="6732180" y="3419756"/>
            <a:ext cx="1010488" cy="0"/>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333" name="Oval 332"/>
          <p:cNvSpPr/>
          <p:nvPr/>
        </p:nvSpPr>
        <p:spPr>
          <a:xfrm>
            <a:off x="6096000" y="2080957"/>
            <a:ext cx="2193038" cy="1264598"/>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334" name="Rectangle 333"/>
          <p:cNvSpPr/>
          <p:nvPr/>
        </p:nvSpPr>
        <p:spPr>
          <a:xfrm>
            <a:off x="7651822" y="2550249"/>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D1-3</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335" name="Rectangle 334"/>
          <p:cNvSpPr/>
          <p:nvPr/>
        </p:nvSpPr>
        <p:spPr>
          <a:xfrm>
            <a:off x="6217252" y="2504699"/>
            <a:ext cx="455838"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D1-1</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336" name="Rectangle 335"/>
          <p:cNvSpPr/>
          <p:nvPr/>
        </p:nvSpPr>
        <p:spPr>
          <a:xfrm>
            <a:off x="6951146" y="2856320"/>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D1-2</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337" name="Rectangle 336"/>
          <p:cNvSpPr/>
          <p:nvPr/>
        </p:nvSpPr>
        <p:spPr>
          <a:xfrm>
            <a:off x="6951146" y="2202554"/>
            <a:ext cx="451266" cy="331137"/>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D1-4</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38" name="Straight Connector 337"/>
          <p:cNvCxnSpPr>
            <a:stCxn id="359" idx="6"/>
            <a:endCxn id="377" idx="3"/>
          </p:cNvCxnSpPr>
          <p:nvPr/>
        </p:nvCxnSpPr>
        <p:spPr>
          <a:xfrm flipV="1">
            <a:off x="6737422" y="2453978"/>
            <a:ext cx="164038" cy="126556"/>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39" name="Straight Connector 338"/>
          <p:cNvCxnSpPr>
            <a:stCxn id="376" idx="4"/>
            <a:endCxn id="361" idx="0"/>
          </p:cNvCxnSpPr>
          <p:nvPr/>
        </p:nvCxnSpPr>
        <p:spPr>
          <a:xfrm>
            <a:off x="7185172" y="2575763"/>
            <a:ext cx="0" cy="192494"/>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40" name="Straight Connector 339"/>
          <p:cNvCxnSpPr>
            <a:stCxn id="364" idx="3"/>
            <a:endCxn id="362" idx="6"/>
          </p:cNvCxnSpPr>
          <p:nvPr/>
        </p:nvCxnSpPr>
        <p:spPr>
          <a:xfrm flipH="1">
            <a:off x="7478374" y="2896143"/>
            <a:ext cx="129696" cy="8941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341" name="Straight Connector 340"/>
          <p:cNvCxnSpPr>
            <a:stCxn id="378" idx="5"/>
            <a:endCxn id="363" idx="2"/>
          </p:cNvCxnSpPr>
          <p:nvPr/>
        </p:nvCxnSpPr>
        <p:spPr>
          <a:xfrm>
            <a:off x="7439354" y="2476585"/>
            <a:ext cx="162782" cy="16884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342" name="Rectangle 341"/>
          <p:cNvSpPr/>
          <p:nvPr/>
        </p:nvSpPr>
        <p:spPr>
          <a:xfrm>
            <a:off x="5336288" y="2774055"/>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R-1</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43" name="Straight Connector 342"/>
          <p:cNvCxnSpPr>
            <a:stCxn id="351" idx="6"/>
            <a:endCxn id="352" idx="2"/>
          </p:cNvCxnSpPr>
          <p:nvPr/>
        </p:nvCxnSpPr>
        <p:spPr>
          <a:xfrm flipV="1">
            <a:off x="5863435" y="2822154"/>
            <a:ext cx="274290" cy="15427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344" name="Rectangle 343"/>
          <p:cNvSpPr/>
          <p:nvPr/>
        </p:nvSpPr>
        <p:spPr>
          <a:xfrm>
            <a:off x="7243202" y="3652909"/>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45" name="Straight Connector 344"/>
          <p:cNvCxnSpPr>
            <a:stCxn id="371" idx="0"/>
            <a:endCxn id="368" idx="0"/>
          </p:cNvCxnSpPr>
          <p:nvPr/>
        </p:nvCxnSpPr>
        <p:spPr>
          <a:xfrm flipH="1" flipV="1">
            <a:off x="7319402" y="3155055"/>
            <a:ext cx="169743" cy="437402"/>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346" name="TextBox 345"/>
          <p:cNvSpPr txBox="1"/>
          <p:nvPr/>
        </p:nvSpPr>
        <p:spPr>
          <a:xfrm>
            <a:off x="6596890" y="275860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47" name="Rectangle 346"/>
          <p:cNvSpPr/>
          <p:nvPr/>
        </p:nvSpPr>
        <p:spPr>
          <a:xfrm>
            <a:off x="5336288" y="2343192"/>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G-1</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48" name="Rectangle 347"/>
          <p:cNvSpPr/>
          <p:nvPr/>
        </p:nvSpPr>
        <p:spPr>
          <a:xfrm>
            <a:off x="6709802" y="3652909"/>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349" name="Straight Connector 348"/>
          <p:cNvCxnSpPr>
            <a:stCxn id="369" idx="0"/>
            <a:endCxn id="370" idx="0"/>
          </p:cNvCxnSpPr>
          <p:nvPr/>
        </p:nvCxnSpPr>
        <p:spPr>
          <a:xfrm flipH="1">
            <a:off x="6917915" y="3166246"/>
            <a:ext cx="172888" cy="41866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350" name="Straight Connector 349"/>
          <p:cNvCxnSpPr>
            <a:stCxn id="365" idx="2"/>
            <a:endCxn id="358" idx="6"/>
          </p:cNvCxnSpPr>
          <p:nvPr/>
        </p:nvCxnSpPr>
        <p:spPr>
          <a:xfrm flipH="1" flipV="1">
            <a:off x="5863435" y="2533694"/>
            <a:ext cx="274292" cy="3081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
        <p:nvSpPr>
          <p:cNvPr id="351" name="TextBox 350"/>
          <p:cNvSpPr txBox="1"/>
          <p:nvPr/>
        </p:nvSpPr>
        <p:spPr>
          <a:xfrm>
            <a:off x="5723541" y="2908410"/>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52" name="TextBox 351"/>
          <p:cNvSpPr txBox="1"/>
          <p:nvPr/>
        </p:nvSpPr>
        <p:spPr>
          <a:xfrm>
            <a:off x="6137725" y="275860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53" name="Oval 352"/>
          <p:cNvSpPr/>
          <p:nvPr/>
        </p:nvSpPr>
        <p:spPr>
          <a:xfrm>
            <a:off x="6917915" y="334810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54" name="Oval 353"/>
          <p:cNvSpPr/>
          <p:nvPr/>
        </p:nvSpPr>
        <p:spPr>
          <a:xfrm>
            <a:off x="7342998" y="334810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4</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355" name="Straight Connector 354"/>
          <p:cNvCxnSpPr>
            <a:stCxn id="356" idx="2"/>
          </p:cNvCxnSpPr>
          <p:nvPr/>
        </p:nvCxnSpPr>
        <p:spPr>
          <a:xfrm>
            <a:off x="6034885" y="2202555"/>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356" name="TextBox 355"/>
          <p:cNvSpPr txBox="1"/>
          <p:nvPr/>
        </p:nvSpPr>
        <p:spPr>
          <a:xfrm>
            <a:off x="5761932" y="1956334"/>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357" name="TextBox 356"/>
          <p:cNvSpPr txBox="1"/>
          <p:nvPr/>
        </p:nvSpPr>
        <p:spPr>
          <a:xfrm>
            <a:off x="6186274" y="3296645"/>
            <a:ext cx="545906" cy="246221"/>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358" name="TextBox 357"/>
          <p:cNvSpPr txBox="1"/>
          <p:nvPr/>
        </p:nvSpPr>
        <p:spPr>
          <a:xfrm>
            <a:off x="5723541" y="2465692"/>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59" name="TextBox 358"/>
          <p:cNvSpPr txBox="1"/>
          <p:nvPr/>
        </p:nvSpPr>
        <p:spPr>
          <a:xfrm>
            <a:off x="6596890" y="251563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0" name="TextBox 359"/>
          <p:cNvSpPr txBox="1"/>
          <p:nvPr/>
        </p:nvSpPr>
        <p:spPr>
          <a:xfrm>
            <a:off x="6880880" y="287702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1" name="TextBox 360"/>
          <p:cNvSpPr txBox="1"/>
          <p:nvPr/>
        </p:nvSpPr>
        <p:spPr>
          <a:xfrm>
            <a:off x="7114906" y="276825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2" name="TextBox 361"/>
          <p:cNvSpPr txBox="1"/>
          <p:nvPr/>
        </p:nvSpPr>
        <p:spPr>
          <a:xfrm>
            <a:off x="7337842" y="292065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3" name="TextBox 362"/>
          <p:cNvSpPr txBox="1"/>
          <p:nvPr/>
        </p:nvSpPr>
        <p:spPr>
          <a:xfrm>
            <a:off x="7602136" y="258053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4" name="TextBox 363"/>
          <p:cNvSpPr txBox="1"/>
          <p:nvPr/>
        </p:nvSpPr>
        <p:spPr>
          <a:xfrm>
            <a:off x="7587490" y="278535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5" name="TextBox 364"/>
          <p:cNvSpPr txBox="1"/>
          <p:nvPr/>
        </p:nvSpPr>
        <p:spPr>
          <a:xfrm>
            <a:off x="6137727" y="250095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6" name="TextBox 365"/>
          <p:cNvSpPr txBox="1"/>
          <p:nvPr/>
        </p:nvSpPr>
        <p:spPr>
          <a:xfrm>
            <a:off x="8043674" y="256450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7" name="TextBox 366"/>
          <p:cNvSpPr txBox="1"/>
          <p:nvPr/>
        </p:nvSpPr>
        <p:spPr>
          <a:xfrm>
            <a:off x="8043674" y="280718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8" name="TextBox 367"/>
          <p:cNvSpPr txBox="1"/>
          <p:nvPr/>
        </p:nvSpPr>
        <p:spPr>
          <a:xfrm>
            <a:off x="7243202" y="315505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69" name="TextBox 368"/>
          <p:cNvSpPr txBox="1"/>
          <p:nvPr/>
        </p:nvSpPr>
        <p:spPr>
          <a:xfrm>
            <a:off x="7014603" y="316624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0" name="TextBox 369"/>
          <p:cNvSpPr txBox="1"/>
          <p:nvPr/>
        </p:nvSpPr>
        <p:spPr>
          <a:xfrm>
            <a:off x="6847968" y="3584907"/>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1" name="TextBox 370"/>
          <p:cNvSpPr txBox="1"/>
          <p:nvPr/>
        </p:nvSpPr>
        <p:spPr>
          <a:xfrm>
            <a:off x="7419198" y="3592457"/>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2" name="TextBox 371"/>
          <p:cNvSpPr txBox="1"/>
          <p:nvPr/>
        </p:nvSpPr>
        <p:spPr>
          <a:xfrm>
            <a:off x="6772626" y="1831735"/>
            <a:ext cx="96500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Domain-1</a:t>
            </a:r>
            <a:endParaRPr kumimoji="0" lang="en-US" sz="1200" b="0" i="0" u="none" strike="noStrike" kern="0" cap="none" spc="0" normalizeH="0" baseline="0" noProof="0" smtClean="0">
              <a:ln>
                <a:noFill/>
              </a:ln>
              <a:solidFill>
                <a:srgbClr val="000000"/>
              </a:solidFill>
              <a:effectLst/>
              <a:uLnTx/>
              <a:uFillTx/>
            </a:endParaRPr>
          </a:p>
        </p:txBody>
      </p:sp>
      <p:sp>
        <p:nvSpPr>
          <p:cNvPr id="373" name="Oval 372"/>
          <p:cNvSpPr/>
          <p:nvPr/>
        </p:nvSpPr>
        <p:spPr>
          <a:xfrm>
            <a:off x="5945888" y="243934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74" name="Oval 373"/>
          <p:cNvSpPr/>
          <p:nvPr/>
        </p:nvSpPr>
        <p:spPr>
          <a:xfrm>
            <a:off x="5945888" y="2833154"/>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375" name="Straight Connector 374"/>
          <p:cNvCxnSpPr>
            <a:stCxn id="346" idx="6"/>
            <a:endCxn id="360" idx="2"/>
          </p:cNvCxnSpPr>
          <p:nvPr/>
        </p:nvCxnSpPr>
        <p:spPr>
          <a:xfrm>
            <a:off x="6737422" y="2823505"/>
            <a:ext cx="143458" cy="11841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376" name="TextBox 375"/>
          <p:cNvSpPr txBox="1"/>
          <p:nvPr/>
        </p:nvSpPr>
        <p:spPr>
          <a:xfrm>
            <a:off x="7114906" y="244597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7" name="TextBox 376"/>
          <p:cNvSpPr txBox="1"/>
          <p:nvPr/>
        </p:nvSpPr>
        <p:spPr>
          <a:xfrm>
            <a:off x="6880880" y="234319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8" name="TextBox 377"/>
          <p:cNvSpPr txBox="1"/>
          <p:nvPr/>
        </p:nvSpPr>
        <p:spPr>
          <a:xfrm>
            <a:off x="7319402" y="236580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79" name="TextBox 378"/>
          <p:cNvSpPr txBox="1"/>
          <p:nvPr/>
        </p:nvSpPr>
        <p:spPr>
          <a:xfrm>
            <a:off x="6316761" y="1504594"/>
            <a:ext cx="223535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Physical Box View (internal)</a:t>
            </a:r>
          </a:p>
        </p:txBody>
      </p:sp>
      <p:cxnSp>
        <p:nvCxnSpPr>
          <p:cNvPr id="380" name="Straight Connector 379"/>
          <p:cNvCxnSpPr>
            <a:stCxn id="366" idx="6"/>
          </p:cNvCxnSpPr>
          <p:nvPr/>
        </p:nvCxnSpPr>
        <p:spPr>
          <a:xfrm>
            <a:off x="8196073" y="2628052"/>
            <a:ext cx="416814" cy="17378"/>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cxnSp>
        <p:nvCxnSpPr>
          <p:cNvPr id="381" name="Straight Connector 380"/>
          <p:cNvCxnSpPr>
            <a:stCxn id="367" idx="6"/>
          </p:cNvCxnSpPr>
          <p:nvPr/>
        </p:nvCxnSpPr>
        <p:spPr>
          <a:xfrm>
            <a:off x="8196073" y="2870734"/>
            <a:ext cx="416814" cy="32023"/>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382" name="Oval 381"/>
          <p:cNvSpPr/>
          <p:nvPr/>
        </p:nvSpPr>
        <p:spPr>
          <a:xfrm>
            <a:off x="8289038" y="2565934"/>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5</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83" name="Oval 382"/>
          <p:cNvSpPr/>
          <p:nvPr/>
        </p:nvSpPr>
        <p:spPr>
          <a:xfrm>
            <a:off x="8289038" y="2812155"/>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6</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grpSp>
        <p:nvGrpSpPr>
          <p:cNvPr id="384" name="Group 152"/>
          <p:cNvGrpSpPr/>
          <p:nvPr/>
        </p:nvGrpSpPr>
        <p:grpSpPr>
          <a:xfrm>
            <a:off x="533400" y="1581150"/>
            <a:ext cx="1939057" cy="2914710"/>
            <a:chOff x="533400" y="1657350"/>
            <a:chExt cx="1939057" cy="2914710"/>
          </a:xfrm>
        </p:grpSpPr>
        <p:sp>
          <p:nvSpPr>
            <p:cNvPr id="385" name="Oval 384"/>
            <p:cNvSpPr/>
            <p:nvPr/>
          </p:nvSpPr>
          <p:spPr>
            <a:xfrm>
              <a:off x="609600" y="1851758"/>
              <a:ext cx="152400" cy="14754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386" name="TextBox 385"/>
            <p:cNvSpPr txBox="1"/>
            <p:nvPr/>
          </p:nvSpPr>
          <p:spPr>
            <a:xfrm>
              <a:off x="764664" y="1871296"/>
              <a:ext cx="170779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387" name="Oval 386"/>
            <p:cNvSpPr/>
            <p:nvPr/>
          </p:nvSpPr>
          <p:spPr>
            <a:xfrm>
              <a:off x="609600" y="2069022"/>
              <a:ext cx="152400" cy="147549"/>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388" name="TextBox 387"/>
            <p:cNvSpPr txBox="1"/>
            <p:nvPr/>
          </p:nvSpPr>
          <p:spPr>
            <a:xfrm>
              <a:off x="764663" y="2058326"/>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389" name="Oval 388"/>
            <p:cNvSpPr/>
            <p:nvPr/>
          </p:nvSpPr>
          <p:spPr>
            <a:xfrm>
              <a:off x="609600" y="1657350"/>
              <a:ext cx="152400" cy="147549"/>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390" name="TextBox 389"/>
            <p:cNvSpPr txBox="1"/>
            <p:nvPr/>
          </p:nvSpPr>
          <p:spPr>
            <a:xfrm>
              <a:off x="764663" y="1657350"/>
              <a:ext cx="170779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391" name="Straight Connector 390"/>
            <p:cNvCxnSpPr/>
            <p:nvPr/>
          </p:nvCxnSpPr>
          <p:spPr>
            <a:xfrm flipH="1">
              <a:off x="649408" y="3381246"/>
              <a:ext cx="216024" cy="142240"/>
            </a:xfrm>
            <a:prstGeom prst="line">
              <a:avLst/>
            </a:prstGeom>
            <a:noFill/>
            <a:ln w="28575" cap="flat" cmpd="sng" algn="ctr">
              <a:solidFill>
                <a:srgbClr val="0033CC"/>
              </a:solidFill>
              <a:prstDash val="solid"/>
              <a:headEnd type="none" w="med" len="sm"/>
              <a:tailEnd type="none" w="med" len="sm"/>
            </a:ln>
            <a:effectLst/>
          </p:spPr>
        </p:cxnSp>
        <p:sp>
          <p:nvSpPr>
            <p:cNvPr id="392" name="TextBox 391"/>
            <p:cNvSpPr txBox="1"/>
            <p:nvPr/>
          </p:nvSpPr>
          <p:spPr>
            <a:xfrm>
              <a:off x="984350" y="3330329"/>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393" name="Straight Connector 392"/>
            <p:cNvCxnSpPr/>
            <p:nvPr/>
          </p:nvCxnSpPr>
          <p:spPr>
            <a:xfrm flipH="1">
              <a:off x="607848" y="3673664"/>
              <a:ext cx="216024" cy="142240"/>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394" name="TextBox 393"/>
            <p:cNvSpPr txBox="1"/>
            <p:nvPr/>
          </p:nvSpPr>
          <p:spPr>
            <a:xfrm>
              <a:off x="950683" y="3622747"/>
              <a:ext cx="139597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395" name="Straight Connector 394"/>
            <p:cNvCxnSpPr/>
            <p:nvPr/>
          </p:nvCxnSpPr>
          <p:spPr>
            <a:xfrm flipH="1">
              <a:off x="650476" y="3171114"/>
              <a:ext cx="216024" cy="142240"/>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96" name="TextBox 395"/>
            <p:cNvSpPr txBox="1"/>
            <p:nvPr/>
          </p:nvSpPr>
          <p:spPr>
            <a:xfrm>
              <a:off x="977524" y="3091172"/>
              <a:ext cx="827856"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397" name="Oval 396"/>
            <p:cNvSpPr/>
            <p:nvPr/>
          </p:nvSpPr>
          <p:spPr>
            <a:xfrm>
              <a:off x="533400" y="2509048"/>
              <a:ext cx="457200" cy="256006"/>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ndParaRPr>
            </a:p>
          </p:txBody>
        </p:sp>
        <p:sp>
          <p:nvSpPr>
            <p:cNvPr id="398" name="Oval 397"/>
            <p:cNvSpPr/>
            <p:nvPr/>
          </p:nvSpPr>
          <p:spPr>
            <a:xfrm>
              <a:off x="533400" y="2822440"/>
              <a:ext cx="457200" cy="256006"/>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99" name="TextBox 398"/>
            <p:cNvSpPr txBox="1"/>
            <p:nvPr/>
          </p:nvSpPr>
          <p:spPr>
            <a:xfrm>
              <a:off x="990600" y="2509048"/>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400" name="TextBox 399"/>
            <p:cNvSpPr txBox="1"/>
            <p:nvPr/>
          </p:nvSpPr>
          <p:spPr>
            <a:xfrm>
              <a:off x="990600" y="2810264"/>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401" name="TextBox 400"/>
            <p:cNvSpPr txBox="1"/>
            <p:nvPr/>
          </p:nvSpPr>
          <p:spPr>
            <a:xfrm>
              <a:off x="764663" y="2239189"/>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402" name="Rectangle 401"/>
            <p:cNvSpPr/>
            <p:nvPr/>
          </p:nvSpPr>
          <p:spPr>
            <a:xfrm>
              <a:off x="621196" y="226748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403" name="Straight Connector 402"/>
            <p:cNvCxnSpPr/>
            <p:nvPr/>
          </p:nvCxnSpPr>
          <p:spPr>
            <a:xfrm>
              <a:off x="621196" y="3939676"/>
              <a:ext cx="287696" cy="88091"/>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404" name="Straight Connector 403"/>
            <p:cNvCxnSpPr/>
            <p:nvPr/>
          </p:nvCxnSpPr>
          <p:spPr>
            <a:xfrm>
              <a:off x="621196" y="4088421"/>
              <a:ext cx="287696" cy="66813"/>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405" name="TextBox 404"/>
            <p:cNvSpPr txBox="1"/>
            <p:nvPr/>
          </p:nvSpPr>
          <p:spPr>
            <a:xfrm>
              <a:off x="967740" y="3939676"/>
              <a:ext cx="102250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cxnSp>
          <p:nvCxnSpPr>
            <p:cNvPr id="406" name="Straight Connector 405"/>
            <p:cNvCxnSpPr/>
            <p:nvPr/>
          </p:nvCxnSpPr>
          <p:spPr>
            <a:xfrm>
              <a:off x="607848" y="4332630"/>
              <a:ext cx="287696" cy="88091"/>
            </a:xfrm>
            <a:prstGeom prst="line">
              <a:avLst/>
            </a:prstGeom>
            <a:noFill/>
            <a:ln w="38100" cap="flat" cmpd="sng" algn="ctr">
              <a:solidFill>
                <a:srgbClr val="0000FF"/>
              </a:solidFill>
              <a:prstDash val="solid"/>
            </a:ln>
            <a:effectLst>
              <a:outerShdw blurRad="40000" dist="20000" dir="5400000" rotWithShape="0">
                <a:srgbClr val="000000">
                  <a:alpha val="38000"/>
                </a:srgbClr>
              </a:outerShdw>
            </a:effectLst>
          </p:spPr>
        </p:cxnSp>
        <p:sp>
          <p:nvSpPr>
            <p:cNvPr id="407" name="TextBox 406"/>
            <p:cNvSpPr txBox="1"/>
            <p:nvPr/>
          </p:nvSpPr>
          <p:spPr>
            <a:xfrm>
              <a:off x="990600" y="4171950"/>
              <a:ext cx="1022502"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Connectivity Service</a:t>
              </a:r>
              <a:endParaRPr kumimoji="0" lang="en-US" sz="1000" b="0" i="0" u="none" strike="noStrike" kern="0" cap="none" spc="0" normalizeH="0" baseline="0" noProof="0" smtClean="0">
                <a:ln>
                  <a:noFill/>
                </a:ln>
                <a:solidFill>
                  <a:srgbClr val="000000"/>
                </a:solidFill>
                <a:effectLst/>
                <a:uLnTx/>
                <a:uFillTx/>
              </a:endParaRPr>
            </a:p>
          </p:txBody>
        </p:sp>
      </p:grpSp>
      <p:sp>
        <p:nvSpPr>
          <p:cNvPr id="408" name="TextBox 407"/>
          <p:cNvSpPr txBox="1"/>
          <p:nvPr/>
        </p:nvSpPr>
        <p:spPr>
          <a:xfrm>
            <a:off x="8092285" y="2004696"/>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NNI</a:t>
            </a:r>
            <a:endParaRPr kumimoji="0" lang="en-US" sz="1000" b="1" i="0" u="none" strike="noStrike" kern="0" cap="none" spc="0" normalizeH="0" baseline="0" noProof="0" smtClean="0">
              <a:ln>
                <a:noFill/>
              </a:ln>
              <a:solidFill>
                <a:srgbClr val="00B0F0"/>
              </a:solidFill>
              <a:effectLst/>
              <a:uLnTx/>
              <a:uFillTx/>
            </a:endParaRPr>
          </a:p>
        </p:txBody>
      </p:sp>
      <p:sp>
        <p:nvSpPr>
          <p:cNvPr id="409" name="Freeform 408"/>
          <p:cNvSpPr/>
          <p:nvPr/>
        </p:nvSpPr>
        <p:spPr>
          <a:xfrm>
            <a:off x="2776537" y="2014609"/>
            <a:ext cx="1947863" cy="1638300"/>
          </a:xfrm>
          <a:custGeom>
            <a:avLst/>
            <a:gdLst>
              <a:gd name="connsiteX0" fmla="*/ 0 w 1947863"/>
              <a:gd name="connsiteY0" fmla="*/ 14287 h 1585912"/>
              <a:gd name="connsiteX1" fmla="*/ 1647825 w 1947863"/>
              <a:gd name="connsiteY1" fmla="*/ 261937 h 1585912"/>
              <a:gd name="connsiteX2" fmla="*/ 1800225 w 1947863"/>
              <a:gd name="connsiteY2" fmla="*/ 1585912 h 1585912"/>
            </a:gdLst>
            <a:ahLst/>
            <a:cxnLst>
              <a:cxn ang="0">
                <a:pos x="connsiteX0" y="connsiteY0"/>
              </a:cxn>
              <a:cxn ang="0">
                <a:pos x="connsiteX1" y="connsiteY1"/>
              </a:cxn>
              <a:cxn ang="0">
                <a:pos x="connsiteX2" y="connsiteY2"/>
              </a:cxn>
            </a:cxnLst>
            <a:rect l="l" t="t" r="r" b="b"/>
            <a:pathLst>
              <a:path w="1947863" h="1585912">
                <a:moveTo>
                  <a:pt x="0" y="14287"/>
                </a:moveTo>
                <a:cubicBezTo>
                  <a:pt x="673894" y="7143"/>
                  <a:pt x="1347788" y="0"/>
                  <a:pt x="1647825" y="261937"/>
                </a:cubicBezTo>
                <a:cubicBezTo>
                  <a:pt x="1947863" y="523875"/>
                  <a:pt x="1874044" y="1054893"/>
                  <a:pt x="1800225" y="1585912"/>
                </a:cubicBezTo>
              </a:path>
            </a:pathLst>
          </a:custGeom>
          <a:noFill/>
          <a:ln w="38100" cap="flat" cmpd="sng" algn="ctr">
            <a:solidFill>
              <a:srgbClr val="0000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41313"/>
              </a:solidFill>
              <a:effectLst/>
              <a:uLnTx/>
              <a:uFillTx/>
              <a:latin typeface="Arial"/>
              <a:ea typeface="+mn-ea"/>
              <a:cs typeface="+mn-cs"/>
            </a:endParaRPr>
          </a:p>
        </p:txBody>
      </p:sp>
      <p:sp>
        <p:nvSpPr>
          <p:cNvPr id="410" name="Oval 409"/>
          <p:cNvSpPr/>
          <p:nvPr/>
        </p:nvSpPr>
        <p:spPr>
          <a:xfrm>
            <a:off x="4572162" y="2583777"/>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3</a:t>
            </a:r>
          </a:p>
        </p:txBody>
      </p:sp>
      <p:sp>
        <p:nvSpPr>
          <p:cNvPr id="411" name="Oval 410"/>
          <p:cNvSpPr/>
          <p:nvPr/>
        </p:nvSpPr>
        <p:spPr>
          <a:xfrm>
            <a:off x="4495800" y="3549697"/>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5</a:t>
            </a:r>
            <a:r>
              <a:rPr kumimoji="0" lang="en-US" sz="600" b="1" i="0" u="none" strike="noStrike" kern="1200" cap="none" spc="0" normalizeH="0" baseline="0" noProof="0" smtClean="0">
                <a:ln>
                  <a:noFill/>
                </a:ln>
                <a:solidFill>
                  <a:srgbClr val="000000"/>
                </a:solidFill>
                <a:effectLst/>
                <a:uLnTx/>
                <a:uFillTx/>
                <a:latin typeface="Arial"/>
                <a:ea typeface="+mn-ea"/>
                <a:cs typeface="+mn-cs"/>
              </a:rPr>
              <a:t>.D1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12" name="Oval 411"/>
          <p:cNvSpPr/>
          <p:nvPr/>
        </p:nvSpPr>
        <p:spPr>
          <a:xfrm>
            <a:off x="2516809" y="197939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1.D1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13" name="TextBox 412"/>
          <p:cNvSpPr txBox="1"/>
          <p:nvPr/>
        </p:nvSpPr>
        <p:spPr>
          <a:xfrm>
            <a:off x="6400800" y="2670557"/>
            <a:ext cx="140532" cy="129793"/>
          </a:xfrm>
          <a:prstGeom prst="ellipse">
            <a:avLst/>
          </a:prstGeom>
          <a:solidFill>
            <a:srgbClr val="FFFFFF">
              <a:lumMod val="65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14" name="Straight Connector 413"/>
          <p:cNvCxnSpPr>
            <a:stCxn id="365" idx="5"/>
            <a:endCxn id="413" idx="1"/>
          </p:cNvCxnSpPr>
          <p:nvPr/>
        </p:nvCxnSpPr>
        <p:spPr>
          <a:xfrm>
            <a:off x="6267808" y="2609440"/>
            <a:ext cx="153572" cy="80125"/>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cxnSp>
        <p:nvCxnSpPr>
          <p:cNvPr id="415" name="Straight Connector 414"/>
          <p:cNvCxnSpPr>
            <a:stCxn id="413" idx="7"/>
            <a:endCxn id="359" idx="3"/>
          </p:cNvCxnSpPr>
          <p:nvPr/>
        </p:nvCxnSpPr>
        <p:spPr>
          <a:xfrm flipV="1">
            <a:off x="6520752" y="2626422"/>
            <a:ext cx="96718" cy="63143"/>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cxnSp>
        <p:nvCxnSpPr>
          <p:cNvPr id="416" name="Straight Connector 415"/>
          <p:cNvCxnSpPr>
            <a:stCxn id="378" idx="1"/>
            <a:endCxn id="377" idx="6"/>
          </p:cNvCxnSpPr>
          <p:nvPr/>
        </p:nvCxnSpPr>
        <p:spPr>
          <a:xfrm flipH="1">
            <a:off x="7021412" y="2384808"/>
            <a:ext cx="318570" cy="23282"/>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cxnSp>
        <p:nvCxnSpPr>
          <p:cNvPr id="417" name="Straight Connector 416"/>
          <p:cNvCxnSpPr>
            <a:stCxn id="363" idx="6"/>
            <a:endCxn id="366" idx="2"/>
          </p:cNvCxnSpPr>
          <p:nvPr/>
        </p:nvCxnSpPr>
        <p:spPr>
          <a:xfrm flipV="1">
            <a:off x="7742668" y="2628052"/>
            <a:ext cx="301006" cy="17378"/>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418" name="Oval 417"/>
          <p:cNvSpPr/>
          <p:nvPr/>
        </p:nvSpPr>
        <p:spPr>
          <a:xfrm>
            <a:off x="6553200" y="2204506"/>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4</a:t>
            </a:r>
          </a:p>
        </p:txBody>
      </p:sp>
      <p:sp>
        <p:nvSpPr>
          <p:cNvPr id="419" name="Freeform 418"/>
          <p:cNvSpPr/>
          <p:nvPr/>
        </p:nvSpPr>
        <p:spPr>
          <a:xfrm>
            <a:off x="3381375" y="2238375"/>
            <a:ext cx="228600" cy="600075"/>
          </a:xfrm>
          <a:custGeom>
            <a:avLst/>
            <a:gdLst>
              <a:gd name="connsiteX0" fmla="*/ 0 w 228600"/>
              <a:gd name="connsiteY0" fmla="*/ 0 h 600075"/>
              <a:gd name="connsiteX1" fmla="*/ 66675 w 228600"/>
              <a:gd name="connsiteY1" fmla="*/ 409575 h 600075"/>
              <a:gd name="connsiteX2" fmla="*/ 228600 w 228600"/>
              <a:gd name="connsiteY2" fmla="*/ 600075 h 600075"/>
            </a:gdLst>
            <a:ahLst/>
            <a:cxnLst>
              <a:cxn ang="0">
                <a:pos x="connsiteX0" y="connsiteY0"/>
              </a:cxn>
              <a:cxn ang="0">
                <a:pos x="connsiteX1" y="connsiteY1"/>
              </a:cxn>
              <a:cxn ang="0">
                <a:pos x="connsiteX2" y="connsiteY2"/>
              </a:cxn>
            </a:cxnLst>
            <a:rect l="l" t="t" r="r" b="b"/>
            <a:pathLst>
              <a:path w="228600" h="600075">
                <a:moveTo>
                  <a:pt x="0" y="0"/>
                </a:moveTo>
                <a:cubicBezTo>
                  <a:pt x="14287" y="154781"/>
                  <a:pt x="28575" y="309563"/>
                  <a:pt x="66675" y="409575"/>
                </a:cubicBezTo>
                <a:cubicBezTo>
                  <a:pt x="104775" y="509587"/>
                  <a:pt x="166687" y="554831"/>
                  <a:pt x="228600" y="600075"/>
                </a:cubicBezTo>
              </a:path>
            </a:pathLst>
          </a:custGeom>
          <a:noFill/>
          <a:ln w="38100" cap="flat" cmpd="sng" algn="ctr">
            <a:solidFill>
              <a:srgbClr val="008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0" name="Freeform 419"/>
          <p:cNvSpPr/>
          <p:nvPr/>
        </p:nvSpPr>
        <p:spPr>
          <a:xfrm>
            <a:off x="3676650" y="3381375"/>
            <a:ext cx="409575" cy="249237"/>
          </a:xfrm>
          <a:custGeom>
            <a:avLst/>
            <a:gdLst>
              <a:gd name="connsiteX0" fmla="*/ 0 w 409575"/>
              <a:gd name="connsiteY0" fmla="*/ 0 h 249237"/>
              <a:gd name="connsiteX1" fmla="*/ 142875 w 409575"/>
              <a:gd name="connsiteY1" fmla="*/ 209550 h 249237"/>
              <a:gd name="connsiteX2" fmla="*/ 409575 w 409575"/>
              <a:gd name="connsiteY2" fmla="*/ 238125 h 249237"/>
            </a:gdLst>
            <a:ahLst/>
            <a:cxnLst>
              <a:cxn ang="0">
                <a:pos x="connsiteX0" y="connsiteY0"/>
              </a:cxn>
              <a:cxn ang="0">
                <a:pos x="connsiteX1" y="connsiteY1"/>
              </a:cxn>
              <a:cxn ang="0">
                <a:pos x="connsiteX2" y="connsiteY2"/>
              </a:cxn>
            </a:cxnLst>
            <a:rect l="l" t="t" r="r" b="b"/>
            <a:pathLst>
              <a:path w="409575" h="249237">
                <a:moveTo>
                  <a:pt x="0" y="0"/>
                </a:moveTo>
                <a:cubicBezTo>
                  <a:pt x="37306" y="84931"/>
                  <a:pt x="74613" y="169863"/>
                  <a:pt x="142875" y="209550"/>
                </a:cubicBezTo>
                <a:cubicBezTo>
                  <a:pt x="211137" y="249237"/>
                  <a:pt x="310356" y="243681"/>
                  <a:pt x="409575" y="238125"/>
                </a:cubicBezTo>
              </a:path>
            </a:pathLst>
          </a:custGeom>
          <a:noFill/>
          <a:ln w="38100" cap="flat" cmpd="sng" algn="ctr">
            <a:solidFill>
              <a:srgbClr val="008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1" name="Oval 420"/>
          <p:cNvSpPr/>
          <p:nvPr/>
        </p:nvSpPr>
        <p:spPr>
          <a:xfrm>
            <a:off x="3352800" y="2467648"/>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5</a:t>
            </a:r>
          </a:p>
        </p:txBody>
      </p:sp>
      <p:sp>
        <p:nvSpPr>
          <p:cNvPr id="422" name="Oval 421"/>
          <p:cNvSpPr/>
          <p:nvPr/>
        </p:nvSpPr>
        <p:spPr>
          <a:xfrm>
            <a:off x="3733800" y="3458248"/>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5</a:t>
            </a:r>
          </a:p>
        </p:txBody>
      </p:sp>
      <p:sp>
        <p:nvSpPr>
          <p:cNvPr id="423" name="Rectangle 422"/>
          <p:cNvSpPr/>
          <p:nvPr/>
        </p:nvSpPr>
        <p:spPr>
          <a:xfrm>
            <a:off x="4052405" y="3524397"/>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424" name="Rectangle 423"/>
          <p:cNvSpPr/>
          <p:nvPr/>
        </p:nvSpPr>
        <p:spPr>
          <a:xfrm>
            <a:off x="3606062" y="3257550"/>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425" name="Rectangle 424"/>
          <p:cNvSpPr/>
          <p:nvPr/>
        </p:nvSpPr>
        <p:spPr>
          <a:xfrm>
            <a:off x="3305289" y="2108734"/>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426" name="Rectangle 425"/>
          <p:cNvSpPr/>
          <p:nvPr/>
        </p:nvSpPr>
        <p:spPr>
          <a:xfrm>
            <a:off x="3589407" y="2774055"/>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125" name="Slide Number Placeholder 124"/>
          <p:cNvSpPr>
            <a:spLocks noGrp="1"/>
          </p:cNvSpPr>
          <p:nvPr>
            <p:ph type="sldNum" sz="quarter" idx="4"/>
          </p:nvPr>
        </p:nvSpPr>
        <p:spPr/>
        <p:txBody>
          <a:bodyPr/>
          <a:lstStyle/>
          <a:p>
            <a:fld id="{95FB27F1-C2FE-E646-9E41-8F3092BBAFAE}" type="slidenum">
              <a:rPr lang="en-US" smtClean="0"/>
              <a:pPr/>
              <a:t>52</a:t>
            </a:fld>
            <a:endParaRPr lang="en-US"/>
          </a:p>
        </p:txBody>
      </p:sp>
      <p:sp>
        <p:nvSpPr>
          <p:cNvPr id="126" name="Footer Placeholder 12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0538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0"/>
                                        </p:tgtEl>
                                        <p:attrNameLst>
                                          <p:attrName>style.visibility</p:attrName>
                                        </p:attrNameLst>
                                      </p:cBhvr>
                                      <p:to>
                                        <p:strVal val="visible"/>
                                      </p:to>
                                    </p:set>
                                    <p:anim calcmode="lin" valueType="num">
                                      <p:cBhvr additive="base">
                                        <p:cTn id="7" dur="500" fill="hold"/>
                                        <p:tgtEl>
                                          <p:spTgt spid="410"/>
                                        </p:tgtEl>
                                        <p:attrNameLst>
                                          <p:attrName>ppt_x</p:attrName>
                                        </p:attrNameLst>
                                      </p:cBhvr>
                                      <p:tavLst>
                                        <p:tav tm="0">
                                          <p:val>
                                            <p:strVal val="#ppt_x"/>
                                          </p:val>
                                        </p:tav>
                                        <p:tav tm="100000">
                                          <p:val>
                                            <p:strVal val="#ppt_x"/>
                                          </p:val>
                                        </p:tav>
                                      </p:tavLst>
                                    </p:anim>
                                    <p:anim calcmode="lin" valueType="num">
                                      <p:cBhvr additive="base">
                                        <p:cTn id="8" dur="500" fill="hold"/>
                                        <p:tgtEl>
                                          <p:spTgt spid="4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40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418"/>
                                        </p:tgtEl>
                                        <p:attrNameLst>
                                          <p:attrName>style.visibility</p:attrName>
                                        </p:attrNameLst>
                                      </p:cBhvr>
                                      <p:to>
                                        <p:strVal val="visible"/>
                                      </p:to>
                                    </p:set>
                                    <p:anim calcmode="lin" valueType="num">
                                      <p:cBhvr additive="base">
                                        <p:cTn id="16" dur="500" fill="hold"/>
                                        <p:tgtEl>
                                          <p:spTgt spid="418"/>
                                        </p:tgtEl>
                                        <p:attrNameLst>
                                          <p:attrName>ppt_x</p:attrName>
                                        </p:attrNameLst>
                                      </p:cBhvr>
                                      <p:tavLst>
                                        <p:tav tm="0">
                                          <p:val>
                                            <p:strVal val="#ppt_x"/>
                                          </p:val>
                                        </p:tav>
                                        <p:tav tm="100000">
                                          <p:val>
                                            <p:strVal val="#ppt_x"/>
                                          </p:val>
                                        </p:tav>
                                      </p:tavLst>
                                    </p:anim>
                                    <p:anim calcmode="lin" valueType="num">
                                      <p:cBhvr additive="base">
                                        <p:cTn id="17" dur="500" fill="hold"/>
                                        <p:tgtEl>
                                          <p:spTgt spid="418"/>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415"/>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416"/>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417"/>
                                        </p:tgtEl>
                                        <p:attrNameLst>
                                          <p:attrName>style.visibility</p:attrName>
                                        </p:attrNameLst>
                                      </p:cBhvr>
                                      <p:to>
                                        <p:strVal val="visible"/>
                                      </p:to>
                                    </p:set>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414"/>
                                        </p:tgtEl>
                                        <p:attrNameLst>
                                          <p:attrName>style.visibility</p:attrName>
                                        </p:attrNameLst>
                                      </p:cBhvr>
                                      <p:to>
                                        <p:strVal val="visible"/>
                                      </p:to>
                                    </p:set>
                                    <p:anim calcmode="lin" valueType="num">
                                      <p:cBhvr additive="base">
                                        <p:cTn id="30" dur="1000" fill="hold"/>
                                        <p:tgtEl>
                                          <p:spTgt spid="414"/>
                                        </p:tgtEl>
                                        <p:attrNameLst>
                                          <p:attrName>ppt_x</p:attrName>
                                        </p:attrNameLst>
                                      </p:cBhvr>
                                      <p:tavLst>
                                        <p:tav tm="0">
                                          <p:val>
                                            <p:strVal val="#ppt_x"/>
                                          </p:val>
                                        </p:tav>
                                        <p:tav tm="100000">
                                          <p:val>
                                            <p:strVal val="#ppt_x"/>
                                          </p:val>
                                        </p:tav>
                                      </p:tavLst>
                                    </p:anim>
                                    <p:anim calcmode="lin" valueType="num">
                                      <p:cBhvr additive="base">
                                        <p:cTn id="31" dur="1000" fill="hold"/>
                                        <p:tgtEl>
                                          <p:spTgt spid="41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22"/>
                                        </p:tgtEl>
                                        <p:attrNameLst>
                                          <p:attrName>style.visibility</p:attrName>
                                        </p:attrNameLst>
                                      </p:cBhvr>
                                      <p:to>
                                        <p:strVal val="visible"/>
                                      </p:to>
                                    </p:set>
                                    <p:anim calcmode="lin" valueType="num">
                                      <p:cBhvr additive="base">
                                        <p:cTn id="36" dur="500" fill="hold"/>
                                        <p:tgtEl>
                                          <p:spTgt spid="422"/>
                                        </p:tgtEl>
                                        <p:attrNameLst>
                                          <p:attrName>ppt_x</p:attrName>
                                        </p:attrNameLst>
                                      </p:cBhvr>
                                      <p:tavLst>
                                        <p:tav tm="0">
                                          <p:val>
                                            <p:strVal val="#ppt_x"/>
                                          </p:val>
                                        </p:tav>
                                        <p:tav tm="100000">
                                          <p:val>
                                            <p:strVal val="#ppt_x"/>
                                          </p:val>
                                        </p:tav>
                                      </p:tavLst>
                                    </p:anim>
                                    <p:anim calcmode="lin" valueType="num">
                                      <p:cBhvr additive="base">
                                        <p:cTn id="37" dur="500" fill="hold"/>
                                        <p:tgtEl>
                                          <p:spTgt spid="422"/>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420"/>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0"/>
                                          </p:stCondLst>
                                        </p:cTn>
                                        <p:tgtEl>
                                          <p:spTgt spid="424"/>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nodeType="afterEffect">
                                  <p:stCondLst>
                                    <p:cond delay="0"/>
                                  </p:stCondLst>
                                  <p:childTnLst>
                                    <p:set>
                                      <p:cBhvr>
                                        <p:cTn id="46" dur="1" fill="hold">
                                          <p:stCondLst>
                                            <p:cond delay="0"/>
                                          </p:stCondLst>
                                        </p:cTn>
                                        <p:tgtEl>
                                          <p:spTgt spid="423"/>
                                        </p:tgtEl>
                                        <p:attrNameLst>
                                          <p:attrName>style.visibility</p:attrName>
                                        </p:attrNameLst>
                                      </p:cBhvr>
                                      <p:to>
                                        <p:strVal val="visible"/>
                                      </p:to>
                                    </p:set>
                                  </p:childTnLst>
                                </p:cTn>
                              </p:par>
                            </p:childTnLst>
                          </p:cTn>
                        </p:par>
                        <p:par>
                          <p:cTn id="47" fill="hold">
                            <p:stCondLst>
                              <p:cond delay="500"/>
                            </p:stCondLst>
                            <p:childTnLst>
                              <p:par>
                                <p:cTn id="48" presetID="2" presetClass="entr" presetSubtype="4" fill="hold" grpId="0" nodeType="afterEffect">
                                  <p:stCondLst>
                                    <p:cond delay="0"/>
                                  </p:stCondLst>
                                  <p:childTnLst>
                                    <p:set>
                                      <p:cBhvr>
                                        <p:cTn id="49" dur="1" fill="hold">
                                          <p:stCondLst>
                                            <p:cond delay="0"/>
                                          </p:stCondLst>
                                        </p:cTn>
                                        <p:tgtEl>
                                          <p:spTgt spid="421"/>
                                        </p:tgtEl>
                                        <p:attrNameLst>
                                          <p:attrName>style.visibility</p:attrName>
                                        </p:attrNameLst>
                                      </p:cBhvr>
                                      <p:to>
                                        <p:strVal val="visible"/>
                                      </p:to>
                                    </p:set>
                                    <p:anim calcmode="lin" valueType="num">
                                      <p:cBhvr additive="base">
                                        <p:cTn id="50" dur="2000" fill="hold"/>
                                        <p:tgtEl>
                                          <p:spTgt spid="421"/>
                                        </p:tgtEl>
                                        <p:attrNameLst>
                                          <p:attrName>ppt_x</p:attrName>
                                        </p:attrNameLst>
                                      </p:cBhvr>
                                      <p:tavLst>
                                        <p:tav tm="0">
                                          <p:val>
                                            <p:strVal val="#ppt_x"/>
                                          </p:val>
                                        </p:tav>
                                        <p:tav tm="100000">
                                          <p:val>
                                            <p:strVal val="#ppt_x"/>
                                          </p:val>
                                        </p:tav>
                                      </p:tavLst>
                                    </p:anim>
                                    <p:anim calcmode="lin" valueType="num">
                                      <p:cBhvr additive="base">
                                        <p:cTn id="51" dur="2000" fill="hold"/>
                                        <p:tgtEl>
                                          <p:spTgt spid="421"/>
                                        </p:tgtEl>
                                        <p:attrNameLst>
                                          <p:attrName>ppt_y</p:attrName>
                                        </p:attrNameLst>
                                      </p:cBhvr>
                                      <p:tavLst>
                                        <p:tav tm="0">
                                          <p:val>
                                            <p:strVal val="1+#ppt_h/2"/>
                                          </p:val>
                                        </p:tav>
                                        <p:tav tm="100000">
                                          <p:val>
                                            <p:strVal val="#ppt_y"/>
                                          </p:val>
                                        </p:tav>
                                      </p:tavLst>
                                    </p:anim>
                                  </p:childTnLst>
                                </p:cTn>
                              </p:par>
                            </p:childTnLst>
                          </p:cTn>
                        </p:par>
                        <p:par>
                          <p:cTn id="52" fill="hold">
                            <p:stCondLst>
                              <p:cond delay="2500"/>
                            </p:stCondLst>
                            <p:childTnLst>
                              <p:par>
                                <p:cTn id="53" presetID="1" presetClass="entr" presetSubtype="0" fill="hold" grpId="0" nodeType="afterEffect">
                                  <p:stCondLst>
                                    <p:cond delay="0"/>
                                  </p:stCondLst>
                                  <p:childTnLst>
                                    <p:set>
                                      <p:cBhvr>
                                        <p:cTn id="54" dur="1" fill="hold">
                                          <p:stCondLst>
                                            <p:cond delay="0"/>
                                          </p:stCondLst>
                                        </p:cTn>
                                        <p:tgtEl>
                                          <p:spTgt spid="419"/>
                                        </p:tgtEl>
                                        <p:attrNameLst>
                                          <p:attrName>style.visibility</p:attrName>
                                        </p:attrNameLst>
                                      </p:cBhvr>
                                      <p:to>
                                        <p:strVal val="visible"/>
                                      </p:to>
                                    </p:set>
                                  </p:childTnLst>
                                </p:cTn>
                              </p:par>
                            </p:childTnLst>
                          </p:cTn>
                        </p:par>
                        <p:par>
                          <p:cTn id="55" fill="hold">
                            <p:stCondLst>
                              <p:cond delay="2500"/>
                            </p:stCondLst>
                            <p:childTnLst>
                              <p:par>
                                <p:cTn id="56" presetID="1" presetClass="entr" presetSubtype="0" fill="hold" nodeType="afterEffect">
                                  <p:stCondLst>
                                    <p:cond delay="0"/>
                                  </p:stCondLst>
                                  <p:childTnLst>
                                    <p:set>
                                      <p:cBhvr>
                                        <p:cTn id="57" dur="1" fill="hold">
                                          <p:stCondLst>
                                            <p:cond delay="0"/>
                                          </p:stCondLst>
                                        </p:cTn>
                                        <p:tgtEl>
                                          <p:spTgt spid="425"/>
                                        </p:tgtEl>
                                        <p:attrNameLst>
                                          <p:attrName>style.visibility</p:attrName>
                                        </p:attrNameLst>
                                      </p:cBhvr>
                                      <p:to>
                                        <p:strVal val="visible"/>
                                      </p:to>
                                    </p:set>
                                  </p:childTnLst>
                                </p:cTn>
                              </p:par>
                            </p:childTnLst>
                          </p:cTn>
                        </p:par>
                        <p:par>
                          <p:cTn id="58" fill="hold">
                            <p:stCondLst>
                              <p:cond delay="2500"/>
                            </p:stCondLst>
                            <p:childTnLst>
                              <p:par>
                                <p:cTn id="59" presetID="1" presetClass="entr" presetSubtype="0" fill="hold" nodeType="afterEffect">
                                  <p:stCondLst>
                                    <p:cond delay="0"/>
                                  </p:stCondLst>
                                  <p:childTnLst>
                                    <p:set>
                                      <p:cBhvr>
                                        <p:cTn id="60"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 grpId="0" animBg="1"/>
      <p:bldP spid="410" grpId="0" animBg="1"/>
      <p:bldP spid="418" grpId="0" animBg="1"/>
      <p:bldP spid="419" grpId="0" animBg="1"/>
      <p:bldP spid="420" grpId="0" animBg="1"/>
      <p:bldP spid="421" grpId="0" animBg="1"/>
      <p:bldP spid="42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10G EPL Service setup: DC2/Context2 view</a:t>
            </a:r>
            <a:endParaRPr lang="en-US"/>
          </a:p>
        </p:txBody>
      </p:sp>
      <p:sp>
        <p:nvSpPr>
          <p:cNvPr id="252" name="Rectangle 251"/>
          <p:cNvSpPr/>
          <p:nvPr/>
        </p:nvSpPr>
        <p:spPr>
          <a:xfrm>
            <a:off x="2666999" y="1581150"/>
            <a:ext cx="2743201" cy="2859849"/>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253" name="Oval 252"/>
          <p:cNvSpPr/>
          <p:nvPr/>
        </p:nvSpPr>
        <p:spPr>
          <a:xfrm>
            <a:off x="4267200" y="3368987"/>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D2-3o</a:t>
            </a:r>
          </a:p>
        </p:txBody>
      </p:sp>
      <p:sp>
        <p:nvSpPr>
          <p:cNvPr id="254" name="Oval 253"/>
          <p:cNvSpPr/>
          <p:nvPr/>
        </p:nvSpPr>
        <p:spPr>
          <a:xfrm>
            <a:off x="3671788" y="3959580"/>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D2-2o</a:t>
            </a:r>
          </a:p>
        </p:txBody>
      </p:sp>
      <p:sp>
        <p:nvSpPr>
          <p:cNvPr id="255" name="Oval 254"/>
          <p:cNvSpPr/>
          <p:nvPr/>
        </p:nvSpPr>
        <p:spPr>
          <a:xfrm>
            <a:off x="2514600" y="3764667"/>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6.D2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56" name="Oval 255"/>
          <p:cNvSpPr/>
          <p:nvPr/>
        </p:nvSpPr>
        <p:spPr>
          <a:xfrm>
            <a:off x="2514600" y="3523108"/>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5</a:t>
            </a:r>
            <a:r>
              <a:rPr kumimoji="0" lang="en-US" sz="600" b="1" i="0" u="none" strike="noStrike" kern="1200" cap="none" spc="0" normalizeH="0" baseline="0" noProof="0" smtClean="0">
                <a:ln>
                  <a:noFill/>
                </a:ln>
                <a:solidFill>
                  <a:srgbClr val="000000"/>
                </a:solidFill>
                <a:effectLst/>
                <a:uLnTx/>
                <a:uFillTx/>
                <a:latin typeface="Arial"/>
                <a:ea typeface="+mn-ea"/>
                <a:cs typeface="+mn-cs"/>
              </a:rPr>
              <a:t>.D2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57" name="Oval 256"/>
          <p:cNvSpPr/>
          <p:nvPr/>
        </p:nvSpPr>
        <p:spPr>
          <a:xfrm>
            <a:off x="5257800" y="3764667"/>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58" name="Oval 257"/>
          <p:cNvSpPr/>
          <p:nvPr/>
        </p:nvSpPr>
        <p:spPr>
          <a:xfrm>
            <a:off x="5257800" y="3569125"/>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7.D2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259" name="Oval 258"/>
          <p:cNvSpPr/>
          <p:nvPr/>
        </p:nvSpPr>
        <p:spPr>
          <a:xfrm>
            <a:off x="3106044" y="3301612"/>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D2-1o</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260" name="TextBox 259"/>
          <p:cNvSpPr txBox="1"/>
          <p:nvPr/>
        </p:nvSpPr>
        <p:spPr>
          <a:xfrm>
            <a:off x="3683655" y="339178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61" name="TextBox 260"/>
          <p:cNvSpPr txBox="1"/>
          <p:nvPr/>
        </p:nvSpPr>
        <p:spPr>
          <a:xfrm>
            <a:off x="3565209" y="359173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62" name="TextBox 261"/>
          <p:cNvSpPr txBox="1"/>
          <p:nvPr/>
        </p:nvSpPr>
        <p:spPr>
          <a:xfrm>
            <a:off x="4281846" y="359421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63" name="TextBox 262"/>
          <p:cNvSpPr txBox="1"/>
          <p:nvPr/>
        </p:nvSpPr>
        <p:spPr>
          <a:xfrm>
            <a:off x="4267200" y="338821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64" name="TextBox 263"/>
          <p:cNvSpPr txBox="1"/>
          <p:nvPr/>
        </p:nvSpPr>
        <p:spPr>
          <a:xfrm>
            <a:off x="4126668" y="391706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65" name="TextBox 264"/>
          <p:cNvSpPr txBox="1"/>
          <p:nvPr/>
        </p:nvSpPr>
        <p:spPr>
          <a:xfrm>
            <a:off x="3739734" y="394022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66" name="Straight Connector 265"/>
          <p:cNvCxnSpPr>
            <a:stCxn id="261" idx="4"/>
            <a:endCxn id="265" idx="1"/>
          </p:cNvCxnSpPr>
          <p:nvPr/>
        </p:nvCxnSpPr>
        <p:spPr>
          <a:xfrm>
            <a:off x="3635475" y="3721525"/>
            <a:ext cx="124839" cy="23770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267" name="Straight Connector 266"/>
          <p:cNvCxnSpPr>
            <a:stCxn id="264" idx="7"/>
            <a:endCxn id="262" idx="4"/>
          </p:cNvCxnSpPr>
          <p:nvPr/>
        </p:nvCxnSpPr>
        <p:spPr>
          <a:xfrm flipV="1">
            <a:off x="4246620" y="3724004"/>
            <a:ext cx="105492" cy="21207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268" name="Straight Connector 267"/>
          <p:cNvCxnSpPr>
            <a:stCxn id="260" idx="6"/>
            <a:endCxn id="263" idx="2"/>
          </p:cNvCxnSpPr>
          <p:nvPr/>
        </p:nvCxnSpPr>
        <p:spPr>
          <a:xfrm flipV="1">
            <a:off x="3824187" y="3453115"/>
            <a:ext cx="443013" cy="3570"/>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269" name="TextBox 268"/>
          <p:cNvSpPr txBox="1"/>
          <p:nvPr/>
        </p:nvSpPr>
        <p:spPr>
          <a:xfrm>
            <a:off x="3051600" y="345279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70" name="TextBox 269"/>
          <p:cNvSpPr txBox="1"/>
          <p:nvPr/>
        </p:nvSpPr>
        <p:spPr>
          <a:xfrm>
            <a:off x="3671788" y="414566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71" name="TextBox 270"/>
          <p:cNvSpPr txBox="1"/>
          <p:nvPr/>
        </p:nvSpPr>
        <p:spPr>
          <a:xfrm>
            <a:off x="4850745" y="350204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72" name="TextBox 271"/>
          <p:cNvSpPr txBox="1"/>
          <p:nvPr/>
        </p:nvSpPr>
        <p:spPr>
          <a:xfrm>
            <a:off x="4191001" y="412869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273" name="Straight Connector 272"/>
          <p:cNvCxnSpPr>
            <a:stCxn id="270" idx="2"/>
            <a:endCxn id="255" idx="6"/>
          </p:cNvCxnSpPr>
          <p:nvPr/>
        </p:nvCxnSpPr>
        <p:spPr>
          <a:xfrm flipH="1" flipV="1">
            <a:off x="2819400" y="3840867"/>
            <a:ext cx="852388" cy="368347"/>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74" name="Straight Connector 273"/>
          <p:cNvCxnSpPr>
            <a:stCxn id="269" idx="2"/>
            <a:endCxn id="256" idx="6"/>
          </p:cNvCxnSpPr>
          <p:nvPr/>
        </p:nvCxnSpPr>
        <p:spPr>
          <a:xfrm flipH="1">
            <a:off x="2819400" y="3516346"/>
            <a:ext cx="232200" cy="82962"/>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75" name="Straight Connector 274"/>
          <p:cNvCxnSpPr>
            <a:stCxn id="257" idx="2"/>
            <a:endCxn id="272" idx="6"/>
          </p:cNvCxnSpPr>
          <p:nvPr/>
        </p:nvCxnSpPr>
        <p:spPr>
          <a:xfrm flipH="1">
            <a:off x="4343400" y="3840867"/>
            <a:ext cx="914400" cy="351372"/>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276" name="Straight Connector 275"/>
          <p:cNvCxnSpPr>
            <a:stCxn id="258" idx="2"/>
            <a:endCxn id="271" idx="6"/>
          </p:cNvCxnSpPr>
          <p:nvPr/>
        </p:nvCxnSpPr>
        <p:spPr>
          <a:xfrm flipH="1" flipV="1">
            <a:off x="5003144" y="3565596"/>
            <a:ext cx="254656" cy="79729"/>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277" name="TextBox 276"/>
          <p:cNvSpPr txBox="1"/>
          <p:nvPr/>
        </p:nvSpPr>
        <p:spPr>
          <a:xfrm>
            <a:off x="3810000" y="3611487"/>
            <a:ext cx="38023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9900"/>
                </a:solidFill>
                <a:effectLst/>
                <a:uLnTx/>
                <a:uFillTx/>
              </a:rPr>
              <a:t>D2</a:t>
            </a:r>
          </a:p>
        </p:txBody>
      </p:sp>
      <p:sp>
        <p:nvSpPr>
          <p:cNvPr id="278" name="Oval 277"/>
          <p:cNvSpPr/>
          <p:nvPr/>
        </p:nvSpPr>
        <p:spPr>
          <a:xfrm>
            <a:off x="2895600" y="3078867"/>
            <a:ext cx="2235824" cy="1314843"/>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279" name="TextBox 278"/>
          <p:cNvSpPr txBox="1"/>
          <p:nvPr/>
        </p:nvSpPr>
        <p:spPr>
          <a:xfrm>
            <a:off x="2686281" y="1608951"/>
            <a:ext cx="127611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TAPI Context-2</a:t>
            </a:r>
          </a:p>
        </p:txBody>
      </p:sp>
      <p:sp>
        <p:nvSpPr>
          <p:cNvPr id="280" name="TextBox 279"/>
          <p:cNvSpPr txBox="1"/>
          <p:nvPr/>
        </p:nvSpPr>
        <p:spPr>
          <a:xfrm>
            <a:off x="228600" y="4611529"/>
            <a:ext cx="6019800" cy="246221"/>
          </a:xfrm>
          <a:prstGeom prst="rect">
            <a:avLst/>
          </a:prstGeom>
          <a:noFill/>
        </p:spPr>
        <p:txBody>
          <a:bodyPr wrap="square"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FF0000"/>
                </a:solidFill>
                <a:effectLst/>
                <a:uLnTx/>
                <a:uFillTx/>
              </a:rPr>
              <a:t>*The multi-domain controller may have to invoke more than one retrieval API operation to get this view</a:t>
            </a:r>
          </a:p>
        </p:txBody>
      </p:sp>
      <p:cxnSp>
        <p:nvCxnSpPr>
          <p:cNvPr id="281" name="Straight Connector 280"/>
          <p:cNvCxnSpPr/>
          <p:nvPr/>
        </p:nvCxnSpPr>
        <p:spPr>
          <a:xfrm>
            <a:off x="6150652" y="2552551"/>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cxnSp>
        <p:nvCxnSpPr>
          <p:cNvPr id="282" name="Straight Connector 281"/>
          <p:cNvCxnSpPr/>
          <p:nvPr/>
        </p:nvCxnSpPr>
        <p:spPr>
          <a:xfrm>
            <a:off x="8518213" y="2612255"/>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283" name="Oval 282"/>
          <p:cNvSpPr/>
          <p:nvPr/>
        </p:nvSpPr>
        <p:spPr>
          <a:xfrm>
            <a:off x="6248400" y="2415460"/>
            <a:ext cx="2193038" cy="1267152"/>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284" name="Rectangle 283"/>
          <p:cNvSpPr/>
          <p:nvPr/>
        </p:nvSpPr>
        <p:spPr>
          <a:xfrm>
            <a:off x="7732562" y="2749891"/>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1000" kern="0" smtClean="0">
                <a:solidFill>
                  <a:srgbClr val="000000"/>
                </a:solidFill>
                <a:latin typeface="Arial"/>
              </a:rPr>
              <a:t>D</a:t>
            </a:r>
            <a:r>
              <a:rPr kumimoji="0" lang="it-IT" sz="1000" b="0" i="0" u="none" strike="noStrike" kern="0" cap="none" spc="0" normalizeH="0" baseline="0" noProof="0" smtClean="0">
                <a:ln>
                  <a:noFill/>
                </a:ln>
                <a:solidFill>
                  <a:srgbClr val="000000"/>
                </a:solidFill>
                <a:effectLst/>
                <a:uLnTx/>
                <a:uFillTx/>
                <a:latin typeface="Arial"/>
                <a:ea typeface="+mn-ea"/>
                <a:cs typeface="+mn-cs"/>
              </a:rPr>
              <a:t>2-3</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285" name="Rectangle 284"/>
          <p:cNvSpPr/>
          <p:nvPr/>
        </p:nvSpPr>
        <p:spPr>
          <a:xfrm>
            <a:off x="6462748" y="2747191"/>
            <a:ext cx="455838"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900" kern="0" smtClean="0">
                <a:solidFill>
                  <a:srgbClr val="000000"/>
                </a:solidFill>
                <a:latin typeface="Arial"/>
              </a:rPr>
              <a:t>D</a:t>
            </a:r>
            <a:r>
              <a:rPr kumimoji="0" lang="it-IT" sz="900" b="0" i="0" u="none" strike="noStrike" kern="0" cap="none" spc="0" normalizeH="0" baseline="0" noProof="0" smtClean="0">
                <a:ln>
                  <a:noFill/>
                </a:ln>
                <a:solidFill>
                  <a:srgbClr val="000000"/>
                </a:solidFill>
                <a:effectLst/>
                <a:uLnTx/>
                <a:uFillTx/>
                <a:latin typeface="Arial"/>
                <a:ea typeface="+mn-ea"/>
                <a:cs typeface="+mn-cs"/>
              </a:rPr>
              <a:t>2-1</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286" name="Rectangle 285"/>
          <p:cNvSpPr/>
          <p:nvPr/>
        </p:nvSpPr>
        <p:spPr>
          <a:xfrm>
            <a:off x="7084916" y="3187997"/>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it-IT" sz="1000" kern="0" smtClean="0">
                <a:solidFill>
                  <a:srgbClr val="000000"/>
                </a:solidFill>
                <a:latin typeface="Arial"/>
              </a:rPr>
              <a:t>D</a:t>
            </a:r>
            <a:r>
              <a:rPr kumimoji="0" lang="it-IT" sz="1000" b="0" i="0" u="none" strike="noStrike" kern="0" cap="none" spc="0" normalizeH="0" baseline="0" noProof="0" smtClean="0">
                <a:ln>
                  <a:noFill/>
                </a:ln>
                <a:solidFill>
                  <a:srgbClr val="000000"/>
                </a:solidFill>
                <a:effectLst/>
                <a:uLnTx/>
                <a:uFillTx/>
                <a:latin typeface="Arial"/>
                <a:ea typeface="+mn-ea"/>
                <a:cs typeface="+mn-cs"/>
              </a:rPr>
              <a:t>2-2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287" name="Straight Connector 286"/>
          <p:cNvCxnSpPr>
            <a:stCxn id="292" idx="6"/>
            <a:endCxn id="295" idx="2"/>
          </p:cNvCxnSpPr>
          <p:nvPr/>
        </p:nvCxnSpPr>
        <p:spPr>
          <a:xfrm>
            <a:off x="6988852" y="2836138"/>
            <a:ext cx="693709" cy="0"/>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288" name="Straight Connector 287"/>
          <p:cNvCxnSpPr>
            <a:stCxn id="290" idx="5"/>
            <a:endCxn id="293" idx="2"/>
          </p:cNvCxnSpPr>
          <p:nvPr/>
        </p:nvCxnSpPr>
        <p:spPr>
          <a:xfrm>
            <a:off x="6827740" y="3174079"/>
            <a:ext cx="207490" cy="74433"/>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289" name="Straight Connector 288"/>
          <p:cNvCxnSpPr>
            <a:stCxn id="296" idx="3"/>
            <a:endCxn id="294" idx="6"/>
          </p:cNvCxnSpPr>
          <p:nvPr/>
        </p:nvCxnSpPr>
        <p:spPr>
          <a:xfrm flipH="1">
            <a:off x="7612783" y="3186656"/>
            <a:ext cx="230890" cy="71328"/>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290" name="TextBox 289"/>
          <p:cNvSpPr txBox="1"/>
          <p:nvPr/>
        </p:nvSpPr>
        <p:spPr>
          <a:xfrm>
            <a:off x="6707788" y="306329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91" name="TextBox 290"/>
          <p:cNvSpPr txBox="1"/>
          <p:nvPr/>
        </p:nvSpPr>
        <p:spPr>
          <a:xfrm>
            <a:off x="6383221" y="287377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92" name="TextBox 291"/>
          <p:cNvSpPr txBox="1"/>
          <p:nvPr/>
        </p:nvSpPr>
        <p:spPr>
          <a:xfrm>
            <a:off x="6848320" y="277124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93" name="TextBox 292"/>
          <p:cNvSpPr txBox="1"/>
          <p:nvPr/>
        </p:nvSpPr>
        <p:spPr>
          <a:xfrm>
            <a:off x="7035230" y="318361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94" name="TextBox 293"/>
          <p:cNvSpPr txBox="1"/>
          <p:nvPr/>
        </p:nvSpPr>
        <p:spPr>
          <a:xfrm>
            <a:off x="7472251" y="319308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95" name="TextBox 294"/>
          <p:cNvSpPr txBox="1"/>
          <p:nvPr/>
        </p:nvSpPr>
        <p:spPr>
          <a:xfrm>
            <a:off x="7682561" y="277124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96" name="TextBox 295"/>
          <p:cNvSpPr txBox="1"/>
          <p:nvPr/>
        </p:nvSpPr>
        <p:spPr>
          <a:xfrm>
            <a:off x="7823093" y="307587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97" name="TextBox 296"/>
          <p:cNvSpPr txBox="1"/>
          <p:nvPr/>
        </p:nvSpPr>
        <p:spPr>
          <a:xfrm>
            <a:off x="7008716" y="341890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98" name="TextBox 297"/>
          <p:cNvSpPr txBox="1"/>
          <p:nvPr/>
        </p:nvSpPr>
        <p:spPr>
          <a:xfrm>
            <a:off x="8124417" y="287377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99" name="TextBox 298"/>
          <p:cNvSpPr txBox="1"/>
          <p:nvPr/>
        </p:nvSpPr>
        <p:spPr>
          <a:xfrm>
            <a:off x="7482702" y="341996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300" name="TextBox 299"/>
          <p:cNvSpPr txBox="1"/>
          <p:nvPr/>
        </p:nvSpPr>
        <p:spPr>
          <a:xfrm>
            <a:off x="6282857" y="1637058"/>
            <a:ext cx="223535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Physical Box View (internal)</a:t>
            </a:r>
          </a:p>
        </p:txBody>
      </p:sp>
      <p:sp>
        <p:nvSpPr>
          <p:cNvPr id="301" name="TextBox 300"/>
          <p:cNvSpPr txBox="1"/>
          <p:nvPr/>
        </p:nvSpPr>
        <p:spPr>
          <a:xfrm>
            <a:off x="6848320" y="2142351"/>
            <a:ext cx="96500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Domain-2</a:t>
            </a:r>
            <a:endParaRPr kumimoji="0" lang="en-US" sz="1200" b="0" i="0" u="none" strike="noStrike" kern="0" cap="none" spc="0" normalizeH="0" baseline="0" noProof="0" smtClean="0">
              <a:ln>
                <a:noFill/>
              </a:ln>
              <a:solidFill>
                <a:srgbClr val="000000"/>
              </a:solidFill>
              <a:effectLst/>
              <a:uLnTx/>
              <a:uFillTx/>
            </a:endParaRPr>
          </a:p>
        </p:txBody>
      </p:sp>
      <p:cxnSp>
        <p:nvCxnSpPr>
          <p:cNvPr id="302" name="Straight Connector 301"/>
          <p:cNvCxnSpPr/>
          <p:nvPr/>
        </p:nvCxnSpPr>
        <p:spPr>
          <a:xfrm>
            <a:off x="5999607" y="2935483"/>
            <a:ext cx="416814" cy="13229"/>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cxnSp>
        <p:nvCxnSpPr>
          <p:cNvPr id="303" name="Straight Connector 302"/>
          <p:cNvCxnSpPr>
            <a:endCxn id="297" idx="1"/>
          </p:cNvCxnSpPr>
          <p:nvPr/>
        </p:nvCxnSpPr>
        <p:spPr>
          <a:xfrm>
            <a:off x="5999607" y="3193087"/>
            <a:ext cx="1031427" cy="244432"/>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cxnSp>
        <p:nvCxnSpPr>
          <p:cNvPr id="304" name="Straight Connector 303"/>
          <p:cNvCxnSpPr>
            <a:endCxn id="298" idx="6"/>
          </p:cNvCxnSpPr>
          <p:nvPr/>
        </p:nvCxnSpPr>
        <p:spPr>
          <a:xfrm flipH="1" flipV="1">
            <a:off x="8276816" y="2937319"/>
            <a:ext cx="409984" cy="11393"/>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cxnSp>
        <p:nvCxnSpPr>
          <p:cNvPr id="305" name="Straight Connector 304"/>
          <p:cNvCxnSpPr>
            <a:stCxn id="299" idx="6"/>
          </p:cNvCxnSpPr>
          <p:nvPr/>
        </p:nvCxnSpPr>
        <p:spPr>
          <a:xfrm flipV="1">
            <a:off x="7635101" y="3174080"/>
            <a:ext cx="1051699" cy="309429"/>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306" name="Oval 305"/>
          <p:cNvSpPr/>
          <p:nvPr/>
        </p:nvSpPr>
        <p:spPr>
          <a:xfrm>
            <a:off x="6074452" y="288319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5</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07" name="Oval 306"/>
          <p:cNvSpPr/>
          <p:nvPr/>
        </p:nvSpPr>
        <p:spPr>
          <a:xfrm>
            <a:off x="6074452" y="3129418"/>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6</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08" name="Oval 307"/>
          <p:cNvSpPr/>
          <p:nvPr/>
        </p:nvSpPr>
        <p:spPr>
          <a:xfrm>
            <a:off x="8442013" y="2883197"/>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7</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309" name="Oval 308"/>
          <p:cNvSpPr/>
          <p:nvPr/>
        </p:nvSpPr>
        <p:spPr>
          <a:xfrm>
            <a:off x="8429216" y="3129418"/>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grpSp>
        <p:nvGrpSpPr>
          <p:cNvPr id="310" name="Group 110"/>
          <p:cNvGrpSpPr/>
          <p:nvPr/>
        </p:nvGrpSpPr>
        <p:grpSpPr>
          <a:xfrm>
            <a:off x="533400" y="1581150"/>
            <a:ext cx="1939057" cy="2914710"/>
            <a:chOff x="533400" y="1657350"/>
            <a:chExt cx="1939057" cy="2914710"/>
          </a:xfrm>
        </p:grpSpPr>
        <p:sp>
          <p:nvSpPr>
            <p:cNvPr id="311" name="Oval 310"/>
            <p:cNvSpPr/>
            <p:nvPr/>
          </p:nvSpPr>
          <p:spPr>
            <a:xfrm>
              <a:off x="609600" y="1851758"/>
              <a:ext cx="152400" cy="14754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312" name="TextBox 311"/>
            <p:cNvSpPr txBox="1"/>
            <p:nvPr/>
          </p:nvSpPr>
          <p:spPr>
            <a:xfrm>
              <a:off x="764664" y="1871296"/>
              <a:ext cx="170779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313" name="Oval 312"/>
            <p:cNvSpPr/>
            <p:nvPr/>
          </p:nvSpPr>
          <p:spPr>
            <a:xfrm>
              <a:off x="609600" y="2069022"/>
              <a:ext cx="152400" cy="147549"/>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314" name="TextBox 313"/>
            <p:cNvSpPr txBox="1"/>
            <p:nvPr/>
          </p:nvSpPr>
          <p:spPr>
            <a:xfrm>
              <a:off x="764663" y="2058326"/>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315" name="Oval 314"/>
            <p:cNvSpPr/>
            <p:nvPr/>
          </p:nvSpPr>
          <p:spPr>
            <a:xfrm>
              <a:off x="609600" y="1657350"/>
              <a:ext cx="152400" cy="147549"/>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316" name="TextBox 315"/>
            <p:cNvSpPr txBox="1"/>
            <p:nvPr/>
          </p:nvSpPr>
          <p:spPr>
            <a:xfrm>
              <a:off x="764663" y="1657350"/>
              <a:ext cx="170779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317" name="Straight Connector 316"/>
            <p:cNvCxnSpPr/>
            <p:nvPr/>
          </p:nvCxnSpPr>
          <p:spPr>
            <a:xfrm flipH="1">
              <a:off x="649408" y="3381246"/>
              <a:ext cx="216024" cy="142240"/>
            </a:xfrm>
            <a:prstGeom prst="line">
              <a:avLst/>
            </a:prstGeom>
            <a:noFill/>
            <a:ln w="28575" cap="flat" cmpd="sng" algn="ctr">
              <a:solidFill>
                <a:srgbClr val="0033CC"/>
              </a:solidFill>
              <a:prstDash val="solid"/>
              <a:headEnd type="none" w="med" len="sm"/>
              <a:tailEnd type="none" w="med" len="sm"/>
            </a:ln>
            <a:effectLst/>
          </p:spPr>
        </p:cxnSp>
        <p:sp>
          <p:nvSpPr>
            <p:cNvPr id="318" name="TextBox 317"/>
            <p:cNvSpPr txBox="1"/>
            <p:nvPr/>
          </p:nvSpPr>
          <p:spPr>
            <a:xfrm>
              <a:off x="984350" y="3330329"/>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319" name="Straight Connector 318"/>
            <p:cNvCxnSpPr/>
            <p:nvPr/>
          </p:nvCxnSpPr>
          <p:spPr>
            <a:xfrm flipH="1">
              <a:off x="607848" y="3673664"/>
              <a:ext cx="216024" cy="142240"/>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320" name="TextBox 319"/>
            <p:cNvSpPr txBox="1"/>
            <p:nvPr/>
          </p:nvSpPr>
          <p:spPr>
            <a:xfrm>
              <a:off x="950683" y="3622747"/>
              <a:ext cx="139597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321" name="Straight Connector 320"/>
            <p:cNvCxnSpPr/>
            <p:nvPr/>
          </p:nvCxnSpPr>
          <p:spPr>
            <a:xfrm flipH="1">
              <a:off x="650476" y="3171114"/>
              <a:ext cx="216024" cy="142240"/>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322" name="TextBox 321"/>
            <p:cNvSpPr txBox="1"/>
            <p:nvPr/>
          </p:nvSpPr>
          <p:spPr>
            <a:xfrm>
              <a:off x="977524" y="3091172"/>
              <a:ext cx="827856"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323" name="Oval 322"/>
            <p:cNvSpPr/>
            <p:nvPr/>
          </p:nvSpPr>
          <p:spPr>
            <a:xfrm>
              <a:off x="533400" y="2509048"/>
              <a:ext cx="457200" cy="256006"/>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ndParaRPr>
            </a:p>
          </p:txBody>
        </p:sp>
        <p:sp>
          <p:nvSpPr>
            <p:cNvPr id="324" name="Oval 323"/>
            <p:cNvSpPr/>
            <p:nvPr/>
          </p:nvSpPr>
          <p:spPr>
            <a:xfrm>
              <a:off x="533400" y="2822440"/>
              <a:ext cx="457200" cy="256006"/>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325" name="TextBox 324"/>
            <p:cNvSpPr txBox="1"/>
            <p:nvPr/>
          </p:nvSpPr>
          <p:spPr>
            <a:xfrm>
              <a:off x="990600" y="2509048"/>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326" name="TextBox 325"/>
            <p:cNvSpPr txBox="1"/>
            <p:nvPr/>
          </p:nvSpPr>
          <p:spPr>
            <a:xfrm>
              <a:off x="990600" y="2810264"/>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327" name="TextBox 326"/>
            <p:cNvSpPr txBox="1"/>
            <p:nvPr/>
          </p:nvSpPr>
          <p:spPr>
            <a:xfrm>
              <a:off x="764663" y="2239189"/>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328" name="Rectangle 327"/>
            <p:cNvSpPr/>
            <p:nvPr/>
          </p:nvSpPr>
          <p:spPr>
            <a:xfrm>
              <a:off x="621196" y="226748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329" name="Straight Connector 328"/>
            <p:cNvCxnSpPr/>
            <p:nvPr/>
          </p:nvCxnSpPr>
          <p:spPr>
            <a:xfrm>
              <a:off x="621196" y="3939676"/>
              <a:ext cx="287696" cy="88091"/>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330" name="Straight Connector 329"/>
            <p:cNvCxnSpPr/>
            <p:nvPr/>
          </p:nvCxnSpPr>
          <p:spPr>
            <a:xfrm>
              <a:off x="621196" y="4088421"/>
              <a:ext cx="287696" cy="66813"/>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331" name="TextBox 330"/>
            <p:cNvSpPr txBox="1"/>
            <p:nvPr/>
          </p:nvSpPr>
          <p:spPr>
            <a:xfrm>
              <a:off x="967740" y="3939676"/>
              <a:ext cx="102250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cxnSp>
          <p:nvCxnSpPr>
            <p:cNvPr id="332" name="Straight Connector 331"/>
            <p:cNvCxnSpPr/>
            <p:nvPr/>
          </p:nvCxnSpPr>
          <p:spPr>
            <a:xfrm>
              <a:off x="607848" y="4332630"/>
              <a:ext cx="287696" cy="88091"/>
            </a:xfrm>
            <a:prstGeom prst="line">
              <a:avLst/>
            </a:prstGeom>
            <a:noFill/>
            <a:ln w="38100" cap="flat" cmpd="sng" algn="ctr">
              <a:solidFill>
                <a:srgbClr val="0000FF"/>
              </a:solidFill>
              <a:prstDash val="solid"/>
            </a:ln>
            <a:effectLst>
              <a:outerShdw blurRad="40000" dist="20000" dir="5400000" rotWithShape="0">
                <a:srgbClr val="000000">
                  <a:alpha val="38000"/>
                </a:srgbClr>
              </a:outerShdw>
            </a:effectLst>
          </p:spPr>
        </p:cxnSp>
        <p:sp>
          <p:nvSpPr>
            <p:cNvPr id="333" name="TextBox 332"/>
            <p:cNvSpPr txBox="1"/>
            <p:nvPr/>
          </p:nvSpPr>
          <p:spPr>
            <a:xfrm>
              <a:off x="990600" y="4171950"/>
              <a:ext cx="1022502"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Connectivity Service</a:t>
              </a:r>
              <a:endParaRPr kumimoji="0" lang="en-US" sz="1000" b="0" i="0" u="none" strike="noStrike" kern="0" cap="none" spc="0" normalizeH="0" baseline="0" noProof="0" smtClean="0">
                <a:ln>
                  <a:noFill/>
                </a:ln>
                <a:solidFill>
                  <a:srgbClr val="000000"/>
                </a:solidFill>
                <a:effectLst/>
                <a:uLnTx/>
                <a:uFillTx/>
              </a:endParaRPr>
            </a:p>
          </p:txBody>
        </p:sp>
      </p:grpSp>
      <p:sp>
        <p:nvSpPr>
          <p:cNvPr id="334" name="TextBox 333"/>
          <p:cNvSpPr txBox="1"/>
          <p:nvPr/>
        </p:nvSpPr>
        <p:spPr>
          <a:xfrm>
            <a:off x="8245260" y="2341777"/>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NNI</a:t>
            </a:r>
            <a:endParaRPr kumimoji="0" lang="en-US" sz="1000" b="1" i="0" u="none" strike="noStrike" kern="0" cap="none" spc="0" normalizeH="0" baseline="0" noProof="0" smtClean="0">
              <a:ln>
                <a:noFill/>
              </a:ln>
              <a:solidFill>
                <a:srgbClr val="00B0F0"/>
              </a:solidFill>
              <a:effectLst/>
              <a:uLnTx/>
              <a:uFillTx/>
            </a:endParaRPr>
          </a:p>
        </p:txBody>
      </p:sp>
      <p:sp>
        <p:nvSpPr>
          <p:cNvPr id="335" name="TextBox 334"/>
          <p:cNvSpPr txBox="1"/>
          <p:nvPr/>
        </p:nvSpPr>
        <p:spPr>
          <a:xfrm>
            <a:off x="5916842" y="2309737"/>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NNI</a:t>
            </a:r>
            <a:endParaRPr kumimoji="0" lang="en-US" sz="1000" b="1" i="0" u="none" strike="noStrike" kern="0" cap="none" spc="0" normalizeH="0" baseline="0" noProof="0" smtClean="0">
              <a:ln>
                <a:noFill/>
              </a:ln>
              <a:solidFill>
                <a:srgbClr val="00B0F0"/>
              </a:solidFill>
              <a:effectLst/>
              <a:uLnTx/>
              <a:uFillTx/>
            </a:endParaRPr>
          </a:p>
        </p:txBody>
      </p:sp>
      <p:sp>
        <p:nvSpPr>
          <p:cNvPr id="336" name="Freeform 335"/>
          <p:cNvSpPr/>
          <p:nvPr/>
        </p:nvSpPr>
        <p:spPr>
          <a:xfrm>
            <a:off x="2819400" y="3028950"/>
            <a:ext cx="2514600" cy="570358"/>
          </a:xfrm>
          <a:custGeom>
            <a:avLst/>
            <a:gdLst>
              <a:gd name="connsiteX0" fmla="*/ 0 w 2457450"/>
              <a:gd name="connsiteY0" fmla="*/ 527050 h 527050"/>
              <a:gd name="connsiteX1" fmla="*/ 952500 w 2457450"/>
              <a:gd name="connsiteY1" fmla="*/ 3175 h 527050"/>
              <a:gd name="connsiteX2" fmla="*/ 2457450 w 2457450"/>
              <a:gd name="connsiteY2" fmla="*/ 508000 h 527050"/>
            </a:gdLst>
            <a:ahLst/>
            <a:cxnLst>
              <a:cxn ang="0">
                <a:pos x="connsiteX0" y="connsiteY0"/>
              </a:cxn>
              <a:cxn ang="0">
                <a:pos x="connsiteX1" y="connsiteY1"/>
              </a:cxn>
              <a:cxn ang="0">
                <a:pos x="connsiteX2" y="connsiteY2"/>
              </a:cxn>
            </a:cxnLst>
            <a:rect l="l" t="t" r="r" b="b"/>
            <a:pathLst>
              <a:path w="2457450" h="527050">
                <a:moveTo>
                  <a:pt x="0" y="527050"/>
                </a:moveTo>
                <a:cubicBezTo>
                  <a:pt x="271462" y="266700"/>
                  <a:pt x="542925" y="6350"/>
                  <a:pt x="952500" y="3175"/>
                </a:cubicBezTo>
                <a:cubicBezTo>
                  <a:pt x="1362075" y="0"/>
                  <a:pt x="1909762" y="254000"/>
                  <a:pt x="2457450" y="508000"/>
                </a:cubicBezTo>
              </a:path>
            </a:pathLst>
          </a:custGeom>
          <a:noFill/>
          <a:ln w="38100" cap="flat" cmpd="sng" algn="ctr">
            <a:solidFill>
              <a:srgbClr val="0000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41313"/>
              </a:solidFill>
              <a:effectLst/>
              <a:uLnTx/>
              <a:uFillTx/>
              <a:latin typeface="Arial"/>
              <a:ea typeface="+mn-ea"/>
              <a:cs typeface="+mn-cs"/>
            </a:endParaRPr>
          </a:p>
        </p:txBody>
      </p:sp>
      <p:cxnSp>
        <p:nvCxnSpPr>
          <p:cNvPr id="337" name="Straight Connector 336"/>
          <p:cNvCxnSpPr>
            <a:stCxn id="348" idx="3"/>
            <a:endCxn id="338" idx="1"/>
          </p:cNvCxnSpPr>
          <p:nvPr/>
        </p:nvCxnSpPr>
        <p:spPr>
          <a:xfrm flipV="1">
            <a:off x="3341204" y="3445655"/>
            <a:ext cx="195286" cy="52651"/>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338" name="Rectangle 337"/>
          <p:cNvSpPr/>
          <p:nvPr/>
        </p:nvSpPr>
        <p:spPr>
          <a:xfrm>
            <a:off x="3536490" y="3374964"/>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339" name="Straight Connector 338"/>
          <p:cNvCxnSpPr>
            <a:stCxn id="340" idx="3"/>
            <a:endCxn id="347" idx="1"/>
          </p:cNvCxnSpPr>
          <p:nvPr/>
        </p:nvCxnSpPr>
        <p:spPr>
          <a:xfrm>
            <a:off x="4548536" y="3462479"/>
            <a:ext cx="170491" cy="90885"/>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340" name="Rectangle 339"/>
          <p:cNvSpPr/>
          <p:nvPr/>
        </p:nvSpPr>
        <p:spPr>
          <a:xfrm>
            <a:off x="4407732" y="3391788"/>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341" name="Oval 340"/>
          <p:cNvSpPr/>
          <p:nvPr/>
        </p:nvSpPr>
        <p:spPr>
          <a:xfrm>
            <a:off x="3536490" y="2952750"/>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6</a:t>
            </a:r>
          </a:p>
        </p:txBody>
      </p:sp>
      <p:sp>
        <p:nvSpPr>
          <p:cNvPr id="342" name="Freeform 341"/>
          <p:cNvSpPr/>
          <p:nvPr/>
        </p:nvSpPr>
        <p:spPr>
          <a:xfrm>
            <a:off x="3286125" y="3181350"/>
            <a:ext cx="1514475" cy="344487"/>
          </a:xfrm>
          <a:custGeom>
            <a:avLst/>
            <a:gdLst>
              <a:gd name="connsiteX0" fmla="*/ 0 w 1514475"/>
              <a:gd name="connsiteY0" fmla="*/ 277812 h 344487"/>
              <a:gd name="connsiteX1" fmla="*/ 790575 w 1514475"/>
              <a:gd name="connsiteY1" fmla="*/ 11112 h 344487"/>
              <a:gd name="connsiteX2" fmla="*/ 1514475 w 1514475"/>
              <a:gd name="connsiteY2" fmla="*/ 344487 h 344487"/>
            </a:gdLst>
            <a:ahLst/>
            <a:cxnLst>
              <a:cxn ang="0">
                <a:pos x="connsiteX0" y="connsiteY0"/>
              </a:cxn>
              <a:cxn ang="0">
                <a:pos x="connsiteX1" y="connsiteY1"/>
              </a:cxn>
              <a:cxn ang="0">
                <a:pos x="connsiteX2" y="connsiteY2"/>
              </a:cxn>
            </a:cxnLst>
            <a:rect l="l" t="t" r="r" b="b"/>
            <a:pathLst>
              <a:path w="1514475" h="344487">
                <a:moveTo>
                  <a:pt x="0" y="277812"/>
                </a:moveTo>
                <a:cubicBezTo>
                  <a:pt x="269081" y="138906"/>
                  <a:pt x="538163" y="0"/>
                  <a:pt x="790575" y="11112"/>
                </a:cubicBezTo>
                <a:cubicBezTo>
                  <a:pt x="1042987" y="22224"/>
                  <a:pt x="1278731" y="183355"/>
                  <a:pt x="1514475" y="344487"/>
                </a:cubicBezTo>
              </a:path>
            </a:pathLst>
          </a:custGeom>
          <a:noFill/>
          <a:ln w="38100" cap="flat" cmpd="sng" algn="ctr">
            <a:solidFill>
              <a:srgbClr val="008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3" name="Oval 342"/>
          <p:cNvSpPr/>
          <p:nvPr/>
        </p:nvSpPr>
        <p:spPr>
          <a:xfrm>
            <a:off x="3810000" y="3105150"/>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8</a:t>
            </a:r>
          </a:p>
        </p:txBody>
      </p:sp>
      <p:cxnSp>
        <p:nvCxnSpPr>
          <p:cNvPr id="344" name="Straight Connector 343"/>
          <p:cNvCxnSpPr>
            <a:stCxn id="291" idx="7"/>
            <a:endCxn id="292" idx="3"/>
          </p:cNvCxnSpPr>
          <p:nvPr/>
        </p:nvCxnSpPr>
        <p:spPr>
          <a:xfrm flipV="1">
            <a:off x="6513302" y="2882026"/>
            <a:ext cx="355598" cy="10358"/>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cxnSp>
        <p:nvCxnSpPr>
          <p:cNvPr id="345" name="Straight Connector 344"/>
          <p:cNvCxnSpPr>
            <a:stCxn id="295" idx="6"/>
            <a:endCxn id="298" idx="1"/>
          </p:cNvCxnSpPr>
          <p:nvPr/>
        </p:nvCxnSpPr>
        <p:spPr>
          <a:xfrm>
            <a:off x="7823093" y="2836138"/>
            <a:ext cx="323642" cy="56246"/>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346" name="Oval 345"/>
          <p:cNvSpPr/>
          <p:nvPr/>
        </p:nvSpPr>
        <p:spPr>
          <a:xfrm>
            <a:off x="7175762" y="2521485"/>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7</a:t>
            </a:r>
          </a:p>
        </p:txBody>
      </p:sp>
      <p:sp>
        <p:nvSpPr>
          <p:cNvPr id="347" name="Rectangle 346"/>
          <p:cNvSpPr/>
          <p:nvPr/>
        </p:nvSpPr>
        <p:spPr>
          <a:xfrm>
            <a:off x="4719027" y="3482673"/>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348" name="Rectangle 347"/>
          <p:cNvSpPr/>
          <p:nvPr/>
        </p:nvSpPr>
        <p:spPr>
          <a:xfrm>
            <a:off x="3200400" y="3427615"/>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100" name="Slide Number Placeholder 99"/>
          <p:cNvSpPr>
            <a:spLocks noGrp="1"/>
          </p:cNvSpPr>
          <p:nvPr>
            <p:ph type="sldNum" sz="quarter" idx="4"/>
          </p:nvPr>
        </p:nvSpPr>
        <p:spPr/>
        <p:txBody>
          <a:bodyPr/>
          <a:lstStyle/>
          <a:p>
            <a:fld id="{95FB27F1-C2FE-E646-9E41-8F3092BBAFAE}" type="slidenum">
              <a:rPr lang="en-US" smtClean="0"/>
              <a:pPr/>
              <a:t>53</a:t>
            </a:fld>
            <a:endParaRPr lang="en-US"/>
          </a:p>
        </p:txBody>
      </p:sp>
      <p:sp>
        <p:nvSpPr>
          <p:cNvPr id="101" name="Footer Placeholder 100"/>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04327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 calcmode="lin" valueType="num">
                                      <p:cBhvr additive="base">
                                        <p:cTn id="7" dur="500" fill="hold"/>
                                        <p:tgtEl>
                                          <p:spTgt spid="341"/>
                                        </p:tgtEl>
                                        <p:attrNameLst>
                                          <p:attrName>ppt_x</p:attrName>
                                        </p:attrNameLst>
                                      </p:cBhvr>
                                      <p:tavLst>
                                        <p:tav tm="0">
                                          <p:val>
                                            <p:strVal val="#ppt_x"/>
                                          </p:val>
                                        </p:tav>
                                        <p:tav tm="100000">
                                          <p:val>
                                            <p:strVal val="#ppt_x"/>
                                          </p:val>
                                        </p:tav>
                                      </p:tavLst>
                                    </p:anim>
                                    <p:anim calcmode="lin" valueType="num">
                                      <p:cBhvr additive="base">
                                        <p:cTn id="8" dur="500" fill="hold"/>
                                        <p:tgtEl>
                                          <p:spTgt spid="34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3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46"/>
                                        </p:tgtEl>
                                        <p:attrNameLst>
                                          <p:attrName>style.visibility</p:attrName>
                                        </p:attrNameLst>
                                      </p:cBhvr>
                                      <p:to>
                                        <p:strVal val="visible"/>
                                      </p:to>
                                    </p:set>
                                    <p:anim calcmode="lin" valueType="num">
                                      <p:cBhvr additive="base">
                                        <p:cTn id="16" dur="500" fill="hold"/>
                                        <p:tgtEl>
                                          <p:spTgt spid="346"/>
                                        </p:tgtEl>
                                        <p:attrNameLst>
                                          <p:attrName>ppt_x</p:attrName>
                                        </p:attrNameLst>
                                      </p:cBhvr>
                                      <p:tavLst>
                                        <p:tav tm="0">
                                          <p:val>
                                            <p:strVal val="#ppt_x"/>
                                          </p:val>
                                        </p:tav>
                                        <p:tav tm="100000">
                                          <p:val>
                                            <p:strVal val="#ppt_x"/>
                                          </p:val>
                                        </p:tav>
                                      </p:tavLst>
                                    </p:anim>
                                    <p:anim calcmode="lin" valueType="num">
                                      <p:cBhvr additive="base">
                                        <p:cTn id="17" dur="500" fill="hold"/>
                                        <p:tgtEl>
                                          <p:spTgt spid="346"/>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344"/>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34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43"/>
                                        </p:tgtEl>
                                        <p:attrNameLst>
                                          <p:attrName>style.visibility</p:attrName>
                                        </p:attrNameLst>
                                      </p:cBhvr>
                                      <p:to>
                                        <p:strVal val="visible"/>
                                      </p:to>
                                    </p:set>
                                    <p:anim calcmode="lin" valueType="num">
                                      <p:cBhvr additive="base">
                                        <p:cTn id="28" dur="500" fill="hold"/>
                                        <p:tgtEl>
                                          <p:spTgt spid="343"/>
                                        </p:tgtEl>
                                        <p:attrNameLst>
                                          <p:attrName>ppt_x</p:attrName>
                                        </p:attrNameLst>
                                      </p:cBhvr>
                                      <p:tavLst>
                                        <p:tav tm="0">
                                          <p:val>
                                            <p:strVal val="#ppt_x"/>
                                          </p:val>
                                        </p:tav>
                                        <p:tav tm="100000">
                                          <p:val>
                                            <p:strVal val="#ppt_x"/>
                                          </p:val>
                                        </p:tav>
                                      </p:tavLst>
                                    </p:anim>
                                    <p:anim calcmode="lin" valueType="num">
                                      <p:cBhvr additive="base">
                                        <p:cTn id="29" dur="500" fill="hold"/>
                                        <p:tgtEl>
                                          <p:spTgt spid="343"/>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348"/>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338"/>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37"/>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40"/>
                                        </p:tgtEl>
                                        <p:attrNameLst>
                                          <p:attrName>style.visibility</p:attrName>
                                        </p:attrNameLst>
                                      </p:cBhvr>
                                      <p:to>
                                        <p:strVal val="visible"/>
                                      </p:to>
                                    </p:se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47"/>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nodeType="afterEffect">
                                  <p:stCondLst>
                                    <p:cond delay="0"/>
                                  </p:stCondLst>
                                  <p:childTnLst>
                                    <p:set>
                                      <p:cBhvr>
                                        <p:cTn id="47" dur="1" fill="hold">
                                          <p:stCondLst>
                                            <p:cond delay="0"/>
                                          </p:stCondLst>
                                        </p:cTn>
                                        <p:tgtEl>
                                          <p:spTgt spid="339"/>
                                        </p:tgtEl>
                                        <p:attrNameLst>
                                          <p:attrName>style.visibility</p:attrName>
                                        </p:attrNameLst>
                                      </p:cBhvr>
                                      <p:to>
                                        <p:strVal val="visible"/>
                                      </p:to>
                                    </p:set>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p:bldP spid="338" grpId="0" animBg="1"/>
      <p:bldP spid="340" grpId="0" animBg="1"/>
      <p:bldP spid="341" grpId="0" animBg="1"/>
      <p:bldP spid="342" grpId="0" animBg="1"/>
      <p:bldP spid="343" grpId="0" animBg="1"/>
      <p:bldP spid="346" grpId="0" animBg="1"/>
      <p:bldP spid="347" grpId="0" animBg="1"/>
      <p:bldP spid="34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10G EPL Service setup: DC3/Context3 view</a:t>
            </a:r>
            <a:endParaRPr lang="en-US"/>
          </a:p>
        </p:txBody>
      </p:sp>
      <p:sp>
        <p:nvSpPr>
          <p:cNvPr id="405" name="Rectangle 404"/>
          <p:cNvSpPr/>
          <p:nvPr/>
        </p:nvSpPr>
        <p:spPr>
          <a:xfrm>
            <a:off x="2041856" y="1524220"/>
            <a:ext cx="3581399" cy="2869317"/>
          </a:xfrm>
          <a:prstGeom prst="rect">
            <a:avLst/>
          </a:prstGeom>
          <a:solidFill>
            <a:srgbClr val="0A3161">
              <a:lumMod val="20000"/>
              <a:lumOff val="80000"/>
            </a:srgbClr>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41313"/>
              </a:solidFill>
              <a:effectLst/>
              <a:uLnTx/>
              <a:uFillTx/>
              <a:latin typeface="Arial"/>
              <a:ea typeface="+mn-ea"/>
              <a:cs typeface="+mn-cs"/>
            </a:endParaRPr>
          </a:p>
        </p:txBody>
      </p:sp>
      <p:sp>
        <p:nvSpPr>
          <p:cNvPr id="406" name="Oval 405"/>
          <p:cNvSpPr/>
          <p:nvPr/>
        </p:nvSpPr>
        <p:spPr>
          <a:xfrm>
            <a:off x="4338251" y="3529953"/>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D3-1o</a:t>
            </a:r>
          </a:p>
        </p:txBody>
      </p:sp>
      <p:sp>
        <p:nvSpPr>
          <p:cNvPr id="407" name="Oval 406"/>
          <p:cNvSpPr/>
          <p:nvPr/>
        </p:nvSpPr>
        <p:spPr>
          <a:xfrm>
            <a:off x="3496661" y="3936337"/>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D3-4o</a:t>
            </a:r>
          </a:p>
        </p:txBody>
      </p:sp>
      <p:sp>
        <p:nvSpPr>
          <p:cNvPr id="408" name="Oval 407"/>
          <p:cNvSpPr/>
          <p:nvPr/>
        </p:nvSpPr>
        <p:spPr>
          <a:xfrm>
            <a:off x="3505327" y="3069378"/>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D3-2o</a:t>
            </a:r>
          </a:p>
        </p:txBody>
      </p:sp>
      <p:sp>
        <p:nvSpPr>
          <p:cNvPr id="409" name="Oval 408"/>
          <p:cNvSpPr/>
          <p:nvPr/>
        </p:nvSpPr>
        <p:spPr>
          <a:xfrm>
            <a:off x="5482151" y="1878937"/>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10" name="Oval 409"/>
          <p:cNvSpPr/>
          <p:nvPr/>
        </p:nvSpPr>
        <p:spPr>
          <a:xfrm>
            <a:off x="5470856" y="2123949"/>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12</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11" name="Oval 410"/>
          <p:cNvSpPr/>
          <p:nvPr/>
        </p:nvSpPr>
        <p:spPr>
          <a:xfrm>
            <a:off x="5470856" y="2385856"/>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12" name="Oval 411"/>
          <p:cNvSpPr/>
          <p:nvPr/>
        </p:nvSpPr>
        <p:spPr>
          <a:xfrm>
            <a:off x="5470856" y="262725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10.D3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13" name="Oval 412"/>
          <p:cNvSpPr/>
          <p:nvPr/>
        </p:nvSpPr>
        <p:spPr>
          <a:xfrm>
            <a:off x="2762172" y="3465057"/>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D3-3o</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414" name="TextBox 413"/>
          <p:cNvSpPr txBox="1"/>
          <p:nvPr/>
        </p:nvSpPr>
        <p:spPr>
          <a:xfrm>
            <a:off x="3221337" y="370802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5" name="TextBox 414"/>
          <p:cNvSpPr txBox="1"/>
          <p:nvPr/>
        </p:nvSpPr>
        <p:spPr>
          <a:xfrm>
            <a:off x="3221337" y="346505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6" name="TextBox 415"/>
          <p:cNvSpPr txBox="1"/>
          <p:nvPr/>
        </p:nvSpPr>
        <p:spPr>
          <a:xfrm>
            <a:off x="3505327" y="395482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7" name="TextBox 416"/>
          <p:cNvSpPr txBox="1"/>
          <p:nvPr/>
        </p:nvSpPr>
        <p:spPr>
          <a:xfrm>
            <a:off x="3739353" y="384605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8" name="TextBox 417"/>
          <p:cNvSpPr txBox="1"/>
          <p:nvPr/>
        </p:nvSpPr>
        <p:spPr>
          <a:xfrm>
            <a:off x="4002445" y="394415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19" name="TextBox 418"/>
          <p:cNvSpPr txBox="1"/>
          <p:nvPr/>
        </p:nvSpPr>
        <p:spPr>
          <a:xfrm>
            <a:off x="4352897" y="354237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20" name="TextBox 419"/>
          <p:cNvSpPr txBox="1"/>
          <p:nvPr/>
        </p:nvSpPr>
        <p:spPr>
          <a:xfrm>
            <a:off x="4338251" y="374720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21" name="TextBox 420"/>
          <p:cNvSpPr txBox="1"/>
          <p:nvPr/>
        </p:nvSpPr>
        <p:spPr>
          <a:xfrm>
            <a:off x="4107114" y="320817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22" name="TextBox 421"/>
          <p:cNvSpPr txBox="1"/>
          <p:nvPr/>
        </p:nvSpPr>
        <p:spPr>
          <a:xfrm>
            <a:off x="3466098" y="3193491"/>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23" name="TextBox 422"/>
          <p:cNvSpPr txBox="1"/>
          <p:nvPr/>
        </p:nvSpPr>
        <p:spPr>
          <a:xfrm>
            <a:off x="3753658" y="336778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24" name="Straight Connector 423"/>
          <p:cNvCxnSpPr>
            <a:stCxn id="415" idx="7"/>
            <a:endCxn id="422" idx="3"/>
          </p:cNvCxnSpPr>
          <p:nvPr/>
        </p:nvCxnSpPr>
        <p:spPr>
          <a:xfrm flipV="1">
            <a:off x="3341289" y="3304276"/>
            <a:ext cx="145389" cy="17978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25" name="Straight Connector 424"/>
          <p:cNvCxnSpPr>
            <a:stCxn id="423" idx="4"/>
            <a:endCxn id="417" idx="0"/>
          </p:cNvCxnSpPr>
          <p:nvPr/>
        </p:nvCxnSpPr>
        <p:spPr>
          <a:xfrm flipH="1">
            <a:off x="3809619" y="3497575"/>
            <a:ext cx="14305" cy="34848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26" name="Straight Connector 425"/>
          <p:cNvCxnSpPr>
            <a:stCxn id="420" idx="3"/>
            <a:endCxn id="418" idx="7"/>
          </p:cNvCxnSpPr>
          <p:nvPr/>
        </p:nvCxnSpPr>
        <p:spPr>
          <a:xfrm flipH="1">
            <a:off x="4122397" y="3857988"/>
            <a:ext cx="236434" cy="10517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27" name="Straight Connector 426"/>
          <p:cNvCxnSpPr>
            <a:stCxn id="421" idx="5"/>
            <a:endCxn id="419" idx="1"/>
          </p:cNvCxnSpPr>
          <p:nvPr/>
        </p:nvCxnSpPr>
        <p:spPr>
          <a:xfrm>
            <a:off x="4227066" y="3318955"/>
            <a:ext cx="146411" cy="242431"/>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28" name="Straight Connector 427"/>
          <p:cNvCxnSpPr>
            <a:stCxn id="414" idx="5"/>
            <a:endCxn id="416" idx="1"/>
          </p:cNvCxnSpPr>
          <p:nvPr/>
        </p:nvCxnSpPr>
        <p:spPr>
          <a:xfrm>
            <a:off x="3341289" y="3818813"/>
            <a:ext cx="184618" cy="155020"/>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429" name="Oval 428"/>
          <p:cNvSpPr/>
          <p:nvPr/>
        </p:nvSpPr>
        <p:spPr>
          <a:xfrm>
            <a:off x="3509331" y="2392674"/>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000000"/>
                </a:solidFill>
                <a:effectLst/>
                <a:uLnTx/>
                <a:uFillTx/>
                <a:latin typeface="Arial"/>
                <a:ea typeface="+mn-ea"/>
                <a:cs typeface="+mn-cs"/>
              </a:rPr>
              <a:t>D3-2e</a:t>
            </a:r>
          </a:p>
        </p:txBody>
      </p:sp>
      <p:sp>
        <p:nvSpPr>
          <p:cNvPr id="430" name="Oval 429"/>
          <p:cNvSpPr/>
          <p:nvPr/>
        </p:nvSpPr>
        <p:spPr>
          <a:xfrm>
            <a:off x="4247646" y="1906829"/>
            <a:ext cx="659745" cy="381000"/>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D3-1e</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431" name="TextBox 430"/>
          <p:cNvSpPr txBox="1"/>
          <p:nvPr/>
        </p:nvSpPr>
        <p:spPr>
          <a:xfrm>
            <a:off x="4318688" y="218418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32" name="TextBox 431"/>
          <p:cNvSpPr txBox="1"/>
          <p:nvPr/>
        </p:nvSpPr>
        <p:spPr>
          <a:xfrm>
            <a:off x="4754992" y="214690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33" name="TextBox 432"/>
          <p:cNvSpPr txBox="1"/>
          <p:nvPr/>
        </p:nvSpPr>
        <p:spPr>
          <a:xfrm>
            <a:off x="2768910" y="3730894"/>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34" name="TextBox 433"/>
          <p:cNvSpPr txBox="1"/>
          <p:nvPr/>
        </p:nvSpPr>
        <p:spPr>
          <a:xfrm>
            <a:off x="2762172" y="352077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35" name="TextBox 434"/>
          <p:cNvSpPr txBox="1"/>
          <p:nvPr/>
        </p:nvSpPr>
        <p:spPr>
          <a:xfrm>
            <a:off x="4050201" y="2646580"/>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36" name="TextBox 435"/>
          <p:cNvSpPr txBox="1"/>
          <p:nvPr/>
        </p:nvSpPr>
        <p:spPr>
          <a:xfrm>
            <a:off x="4066777" y="2411162"/>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37" name="Straight Connector 436"/>
          <p:cNvCxnSpPr>
            <a:stCxn id="451" idx="6"/>
            <a:endCxn id="409" idx="2"/>
          </p:cNvCxnSpPr>
          <p:nvPr/>
        </p:nvCxnSpPr>
        <p:spPr>
          <a:xfrm flipV="1">
            <a:off x="4907391" y="1955137"/>
            <a:ext cx="574760" cy="15239"/>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38" name="Straight Connector 437"/>
          <p:cNvCxnSpPr>
            <a:stCxn id="432" idx="6"/>
            <a:endCxn id="410" idx="2"/>
          </p:cNvCxnSpPr>
          <p:nvPr/>
        </p:nvCxnSpPr>
        <p:spPr>
          <a:xfrm flipV="1">
            <a:off x="4907391" y="2200149"/>
            <a:ext cx="563465" cy="10304"/>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39" name="Straight Connector 438"/>
          <p:cNvCxnSpPr>
            <a:stCxn id="436" idx="6"/>
            <a:endCxn id="411" idx="2"/>
          </p:cNvCxnSpPr>
          <p:nvPr/>
        </p:nvCxnSpPr>
        <p:spPr>
          <a:xfrm flipV="1">
            <a:off x="4219176" y="2462056"/>
            <a:ext cx="1251680"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40" name="Straight Connector 439"/>
          <p:cNvCxnSpPr>
            <a:stCxn id="448" idx="6"/>
            <a:endCxn id="434" idx="2"/>
          </p:cNvCxnSpPr>
          <p:nvPr/>
        </p:nvCxnSpPr>
        <p:spPr>
          <a:xfrm flipV="1">
            <a:off x="2209800" y="3584322"/>
            <a:ext cx="552372" cy="10528"/>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41" name="Straight Connector 440"/>
          <p:cNvCxnSpPr>
            <a:stCxn id="449" idx="6"/>
            <a:endCxn id="433" idx="2"/>
          </p:cNvCxnSpPr>
          <p:nvPr/>
        </p:nvCxnSpPr>
        <p:spPr>
          <a:xfrm flipV="1">
            <a:off x="2209800" y="3794441"/>
            <a:ext cx="559110" cy="12653"/>
          </a:xfrm>
          <a:prstGeom prst="line">
            <a:avLst/>
          </a:prstGeom>
          <a:noFill/>
          <a:ln w="28575" cap="flat" cmpd="sng" algn="ctr">
            <a:solidFill>
              <a:srgbClr val="DEC132">
                <a:lumMod val="50000"/>
              </a:srgbClr>
            </a:solidFill>
            <a:prstDash val="sysDot"/>
            <a:headEnd type="none" w="med" len="sm"/>
            <a:tailEnd type="none" w="med" len="sm"/>
          </a:ln>
          <a:effectLst/>
        </p:spPr>
      </p:cxnSp>
      <p:cxnSp>
        <p:nvCxnSpPr>
          <p:cNvPr id="442" name="Straight Connector 441"/>
          <p:cNvCxnSpPr>
            <a:stCxn id="412" idx="2"/>
            <a:endCxn id="435" idx="6"/>
          </p:cNvCxnSpPr>
          <p:nvPr/>
        </p:nvCxnSpPr>
        <p:spPr>
          <a:xfrm flipH="1">
            <a:off x="4202600" y="2703454"/>
            <a:ext cx="1268256" cy="6673"/>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443" name="TextBox 442"/>
          <p:cNvSpPr txBox="1"/>
          <p:nvPr/>
        </p:nvSpPr>
        <p:spPr>
          <a:xfrm>
            <a:off x="3753658" y="269747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4" name="TextBox 443"/>
          <p:cNvSpPr txBox="1"/>
          <p:nvPr/>
        </p:nvSpPr>
        <p:spPr>
          <a:xfrm>
            <a:off x="3753658" y="3044564"/>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445" name="Straight Connector 444"/>
          <p:cNvCxnSpPr>
            <a:stCxn id="443" idx="4"/>
            <a:endCxn id="444" idx="0"/>
          </p:cNvCxnSpPr>
          <p:nvPr/>
        </p:nvCxnSpPr>
        <p:spPr>
          <a:xfrm>
            <a:off x="3823924" y="2827267"/>
            <a:ext cx="0" cy="217297"/>
          </a:xfrm>
          <a:prstGeom prst="line">
            <a:avLst/>
          </a:prstGeom>
          <a:noFill/>
          <a:ln w="28575" cap="flat" cmpd="sng" algn="ctr">
            <a:solidFill>
              <a:srgbClr val="153276">
                <a:lumMod val="40000"/>
                <a:lumOff val="60000"/>
              </a:srgbClr>
            </a:solidFill>
            <a:prstDash val="solid"/>
            <a:headEnd type="none" w="med" len="sm"/>
            <a:tailEnd type="none" w="med" len="sm"/>
          </a:ln>
          <a:effectLst/>
        </p:spPr>
      </p:cxnSp>
      <p:cxnSp>
        <p:nvCxnSpPr>
          <p:cNvPr id="446" name="Straight Connector 445"/>
          <p:cNvCxnSpPr>
            <a:stCxn id="431" idx="4"/>
            <a:endCxn id="447" idx="0"/>
          </p:cNvCxnSpPr>
          <p:nvPr/>
        </p:nvCxnSpPr>
        <p:spPr>
          <a:xfrm>
            <a:off x="4388954" y="2313976"/>
            <a:ext cx="417580" cy="1183599"/>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447" name="TextBox 446"/>
          <p:cNvSpPr txBox="1"/>
          <p:nvPr/>
        </p:nvSpPr>
        <p:spPr>
          <a:xfrm>
            <a:off x="4736268" y="349757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48" name="Oval 447"/>
          <p:cNvSpPr/>
          <p:nvPr/>
        </p:nvSpPr>
        <p:spPr>
          <a:xfrm>
            <a:off x="1905000" y="3518650"/>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noProof="0" smtClean="0">
                <a:solidFill>
                  <a:srgbClr val="000000"/>
                </a:solidFill>
                <a:latin typeface="Arial"/>
              </a:rPr>
              <a:t>7</a:t>
            </a:r>
            <a:r>
              <a:rPr kumimoji="0" lang="en-US" sz="600" b="1" i="0" u="none" strike="noStrike" kern="1200" cap="none" spc="0" normalizeH="0" baseline="0" noProof="0" smtClean="0">
                <a:ln>
                  <a:noFill/>
                </a:ln>
                <a:solidFill>
                  <a:srgbClr val="000000"/>
                </a:solidFill>
                <a:effectLst/>
                <a:uLnTx/>
                <a:uFillTx/>
                <a:latin typeface="Arial"/>
                <a:ea typeface="+mn-ea"/>
                <a:cs typeface="+mn-cs"/>
              </a:rPr>
              <a:t>.D3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49" name="Oval 448"/>
          <p:cNvSpPr/>
          <p:nvPr/>
        </p:nvSpPr>
        <p:spPr>
          <a:xfrm>
            <a:off x="1905000" y="3730894"/>
            <a:ext cx="3048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8.D3</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50" name="Oval 449"/>
          <p:cNvSpPr/>
          <p:nvPr/>
        </p:nvSpPr>
        <p:spPr>
          <a:xfrm>
            <a:off x="2194255" y="1670905"/>
            <a:ext cx="3276601" cy="2675192"/>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smtClean="0">
                <a:ln>
                  <a:noFill/>
                </a:ln>
                <a:solidFill>
                  <a:srgbClr val="000000"/>
                </a:solidFill>
                <a:effectLst/>
                <a:uLnTx/>
                <a:uFillTx/>
                <a:latin typeface="Arial"/>
                <a:ea typeface="+mn-ea"/>
                <a:cs typeface="+mn-cs"/>
              </a:rPr>
              <a:t>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a typeface="+mn-ea"/>
              <a:cs typeface="+mn-cs"/>
            </a:endParaRPr>
          </a:p>
        </p:txBody>
      </p:sp>
      <p:sp>
        <p:nvSpPr>
          <p:cNvPr id="451" name="TextBox 450"/>
          <p:cNvSpPr txBox="1"/>
          <p:nvPr/>
        </p:nvSpPr>
        <p:spPr>
          <a:xfrm>
            <a:off x="4754992" y="1906829"/>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52" name="TextBox 451"/>
          <p:cNvSpPr txBox="1"/>
          <p:nvPr/>
        </p:nvSpPr>
        <p:spPr>
          <a:xfrm>
            <a:off x="2281751" y="3049738"/>
            <a:ext cx="38023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FF9900"/>
                </a:solidFill>
                <a:effectLst/>
                <a:uLnTx/>
                <a:uFillTx/>
              </a:rPr>
              <a:t>D3</a:t>
            </a:r>
          </a:p>
        </p:txBody>
      </p:sp>
      <p:sp>
        <p:nvSpPr>
          <p:cNvPr id="453" name="TextBox 452"/>
          <p:cNvSpPr txBox="1"/>
          <p:nvPr/>
        </p:nvSpPr>
        <p:spPr>
          <a:xfrm>
            <a:off x="2057400" y="1504950"/>
            <a:ext cx="127611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TAPI Context-3</a:t>
            </a:r>
          </a:p>
        </p:txBody>
      </p:sp>
      <p:sp>
        <p:nvSpPr>
          <p:cNvPr id="454" name="TextBox 453"/>
          <p:cNvSpPr txBox="1"/>
          <p:nvPr/>
        </p:nvSpPr>
        <p:spPr>
          <a:xfrm>
            <a:off x="228600" y="4611529"/>
            <a:ext cx="6019800" cy="246221"/>
          </a:xfrm>
          <a:prstGeom prst="rect">
            <a:avLst/>
          </a:prstGeom>
          <a:noFill/>
        </p:spPr>
        <p:txBody>
          <a:bodyPr wrap="square"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smtClean="0">
                <a:ln>
                  <a:noFill/>
                </a:ln>
                <a:solidFill>
                  <a:srgbClr val="FF0000"/>
                </a:solidFill>
                <a:effectLst/>
                <a:uLnTx/>
                <a:uFillTx/>
              </a:rPr>
              <a:t>*The multi-domain controller may have to invoke more than one retrieval API operation to get this view</a:t>
            </a:r>
          </a:p>
        </p:txBody>
      </p:sp>
      <p:cxnSp>
        <p:nvCxnSpPr>
          <p:cNvPr id="455" name="Straight Connector 454"/>
          <p:cNvCxnSpPr/>
          <p:nvPr/>
        </p:nvCxnSpPr>
        <p:spPr>
          <a:xfrm>
            <a:off x="6032597" y="2557632"/>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cxnSp>
        <p:nvCxnSpPr>
          <p:cNvPr id="456" name="Straight Connector 455"/>
          <p:cNvCxnSpPr/>
          <p:nvPr/>
        </p:nvCxnSpPr>
        <p:spPr>
          <a:xfrm>
            <a:off x="6661420" y="3682396"/>
            <a:ext cx="1069578" cy="0"/>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457" name="Oval 456"/>
          <p:cNvSpPr/>
          <p:nvPr/>
        </p:nvSpPr>
        <p:spPr>
          <a:xfrm flipH="1">
            <a:off x="6115050" y="2343597"/>
            <a:ext cx="2193038" cy="1264598"/>
          </a:xfrm>
          <a:prstGeom prst="ellipse">
            <a:avLst/>
          </a:prstGeom>
          <a:solidFill>
            <a:srgbClr val="002B62">
              <a:lumMod val="10000"/>
              <a:lumOff val="9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458" name="Rectangle 457"/>
          <p:cNvSpPr/>
          <p:nvPr/>
        </p:nvSpPr>
        <p:spPr>
          <a:xfrm flipH="1">
            <a:off x="6284214" y="2812889"/>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D3-3</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459" name="Rectangle 458"/>
          <p:cNvSpPr/>
          <p:nvPr/>
        </p:nvSpPr>
        <p:spPr>
          <a:xfrm flipH="1">
            <a:off x="7730998" y="2767339"/>
            <a:ext cx="455838"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D3-1</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460" name="Rectangle 459"/>
          <p:cNvSpPr/>
          <p:nvPr/>
        </p:nvSpPr>
        <p:spPr>
          <a:xfrm flipH="1">
            <a:off x="6984890" y="3118960"/>
            <a:ext cx="468052" cy="381000"/>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D3-2</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sp>
        <p:nvSpPr>
          <p:cNvPr id="461" name="Rectangle 460"/>
          <p:cNvSpPr/>
          <p:nvPr/>
        </p:nvSpPr>
        <p:spPr>
          <a:xfrm flipH="1">
            <a:off x="7001676" y="2465194"/>
            <a:ext cx="451266" cy="331137"/>
          </a:xfrm>
          <a:prstGeom prst="rect">
            <a:avLst/>
          </a:prstGeom>
          <a:solidFill>
            <a:srgbClr val="0A3161">
              <a:lumMod val="60000"/>
              <a:lumOff val="40000"/>
            </a:srgbClr>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smtClean="0">
                <a:ln>
                  <a:noFill/>
                </a:ln>
                <a:solidFill>
                  <a:srgbClr val="000000"/>
                </a:solidFill>
                <a:effectLst/>
                <a:uLnTx/>
                <a:uFillTx/>
                <a:latin typeface="Arial"/>
                <a:ea typeface="+mn-ea"/>
                <a:cs typeface="+mn-cs"/>
              </a:rPr>
              <a:t>D3-4</a:t>
            </a:r>
            <a:endParaRPr kumimoji="0" lang="en-US" sz="9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62" name="Straight Connector 461"/>
          <p:cNvCxnSpPr>
            <a:stCxn id="483" idx="6"/>
            <a:endCxn id="504" idx="3"/>
          </p:cNvCxnSpPr>
          <p:nvPr/>
        </p:nvCxnSpPr>
        <p:spPr>
          <a:xfrm flipH="1" flipV="1">
            <a:off x="7491268" y="2734202"/>
            <a:ext cx="175398" cy="10897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63" name="Straight Connector 462"/>
          <p:cNvCxnSpPr>
            <a:stCxn id="502" idx="4"/>
            <a:endCxn id="485" idx="0"/>
          </p:cNvCxnSpPr>
          <p:nvPr/>
        </p:nvCxnSpPr>
        <p:spPr>
          <a:xfrm>
            <a:off x="7218916" y="2827145"/>
            <a:ext cx="0" cy="203752"/>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64" name="Straight Connector 463"/>
          <p:cNvCxnSpPr>
            <a:stCxn id="488" idx="2"/>
            <a:endCxn id="486" idx="6"/>
          </p:cNvCxnSpPr>
          <p:nvPr/>
        </p:nvCxnSpPr>
        <p:spPr>
          <a:xfrm>
            <a:off x="6816598" y="3112895"/>
            <a:ext cx="109116" cy="135299"/>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65" name="Straight Connector 464"/>
          <p:cNvCxnSpPr>
            <a:stCxn id="503" idx="5"/>
            <a:endCxn id="487" idx="2"/>
          </p:cNvCxnSpPr>
          <p:nvPr/>
        </p:nvCxnSpPr>
        <p:spPr>
          <a:xfrm flipH="1">
            <a:off x="6801952" y="2739225"/>
            <a:ext cx="144342" cy="168845"/>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sp>
        <p:nvSpPr>
          <p:cNvPr id="466" name="Rectangle 465"/>
          <p:cNvSpPr/>
          <p:nvPr/>
        </p:nvSpPr>
        <p:spPr>
          <a:xfrm flipH="1">
            <a:off x="8610600" y="3036695"/>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67" name="Straight Connector 466"/>
          <p:cNvCxnSpPr>
            <a:stCxn id="475" idx="6"/>
            <a:endCxn id="476" idx="2"/>
          </p:cNvCxnSpPr>
          <p:nvPr/>
        </p:nvCxnSpPr>
        <p:spPr>
          <a:xfrm flipH="1" flipV="1">
            <a:off x="8266363" y="3084794"/>
            <a:ext cx="274290" cy="154271"/>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468" name="Rectangle 467"/>
          <p:cNvSpPr/>
          <p:nvPr/>
        </p:nvSpPr>
        <p:spPr>
          <a:xfrm flipH="1">
            <a:off x="6703686" y="3915549"/>
            <a:ext cx="457200" cy="381000"/>
          </a:xfrm>
          <a:prstGeom prst="rect">
            <a:avLst/>
          </a:prstGeom>
          <a:solidFill>
            <a:srgbClr val="FF0000">
              <a:alpha val="49000"/>
            </a:srgbClr>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R-4</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69" name="Straight Connector 468"/>
          <p:cNvCxnSpPr>
            <a:stCxn id="495" idx="0"/>
            <a:endCxn id="492" idx="0"/>
          </p:cNvCxnSpPr>
          <p:nvPr/>
        </p:nvCxnSpPr>
        <p:spPr>
          <a:xfrm flipV="1">
            <a:off x="6914943" y="3417695"/>
            <a:ext cx="169743" cy="437402"/>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470" name="TextBox 469"/>
          <p:cNvSpPr txBox="1"/>
          <p:nvPr/>
        </p:nvSpPr>
        <p:spPr>
          <a:xfrm flipH="1">
            <a:off x="7666666" y="302124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1" name="Rectangle 470"/>
          <p:cNvSpPr/>
          <p:nvPr/>
        </p:nvSpPr>
        <p:spPr>
          <a:xfrm flipH="1">
            <a:off x="8610600" y="2605832"/>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G-2</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472" name="Rectangle 471"/>
          <p:cNvSpPr/>
          <p:nvPr/>
        </p:nvSpPr>
        <p:spPr>
          <a:xfrm flipH="1">
            <a:off x="7237086" y="3915549"/>
            <a:ext cx="457200" cy="381000"/>
          </a:xfrm>
          <a:prstGeom prst="rect">
            <a:avLst/>
          </a:prstGeom>
          <a:solidFill>
            <a:srgbClr val="17BB7E">
              <a:lumMod val="60000"/>
              <a:lumOff val="40000"/>
            </a:srgbClr>
          </a:solidFill>
          <a:ln w="9525" cap="flat" cmpd="sng" algn="ctr">
            <a:solidFill>
              <a:srgbClr val="17BB7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latin typeface="Arial"/>
                <a:ea typeface="+mn-ea"/>
                <a:cs typeface="+mn-cs"/>
              </a:rPr>
              <a:t>G-4</a:t>
            </a:r>
            <a:endParaRPr kumimoji="0" lang="en-US" sz="1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473" name="Straight Connector 472"/>
          <p:cNvCxnSpPr>
            <a:stCxn id="493" idx="0"/>
            <a:endCxn id="494" idx="0"/>
          </p:cNvCxnSpPr>
          <p:nvPr/>
        </p:nvCxnSpPr>
        <p:spPr>
          <a:xfrm>
            <a:off x="7313285" y="3428886"/>
            <a:ext cx="172888" cy="41866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cxnSp>
        <p:nvCxnSpPr>
          <p:cNvPr id="474" name="Straight Connector 473"/>
          <p:cNvCxnSpPr>
            <a:stCxn id="489" idx="2"/>
            <a:endCxn id="482" idx="6"/>
          </p:cNvCxnSpPr>
          <p:nvPr/>
        </p:nvCxnSpPr>
        <p:spPr>
          <a:xfrm flipV="1">
            <a:off x="8266361" y="2796334"/>
            <a:ext cx="274292" cy="30811"/>
          </a:xfrm>
          <a:prstGeom prst="line">
            <a:avLst/>
          </a:prstGeom>
          <a:noFill/>
          <a:ln w="25400" cap="flat" cmpd="sng" algn="ctr">
            <a:solidFill>
              <a:srgbClr val="00B050"/>
            </a:solidFill>
            <a:prstDash val="solid"/>
          </a:ln>
          <a:effectLst>
            <a:outerShdw blurRad="40000" dist="20000" dir="5400000" rotWithShape="0">
              <a:srgbClr val="000000">
                <a:alpha val="38000"/>
              </a:srgbClr>
            </a:outerShdw>
          </a:effectLst>
        </p:spPr>
      </p:cxnSp>
      <p:sp>
        <p:nvSpPr>
          <p:cNvPr id="475" name="TextBox 474"/>
          <p:cNvSpPr txBox="1"/>
          <p:nvPr/>
        </p:nvSpPr>
        <p:spPr>
          <a:xfrm flipH="1">
            <a:off x="8540653" y="3171050"/>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6" name="TextBox 475"/>
          <p:cNvSpPr txBox="1"/>
          <p:nvPr/>
        </p:nvSpPr>
        <p:spPr>
          <a:xfrm flipH="1">
            <a:off x="8113964" y="3021247"/>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77" name="Oval 476"/>
          <p:cNvSpPr/>
          <p:nvPr/>
        </p:nvSpPr>
        <p:spPr>
          <a:xfrm flipH="1">
            <a:off x="7333773" y="361074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10</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78" name="Oval 477"/>
          <p:cNvSpPr/>
          <p:nvPr/>
        </p:nvSpPr>
        <p:spPr>
          <a:xfrm flipH="1">
            <a:off x="6908690" y="361074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smtClean="0">
                <a:solidFill>
                  <a:srgbClr val="000000"/>
                </a:solidFill>
                <a:latin typeface="Arial"/>
              </a:rPr>
              <a:t>9</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479" name="Straight Connector 478"/>
          <p:cNvCxnSpPr>
            <a:stCxn id="480" idx="2"/>
          </p:cNvCxnSpPr>
          <p:nvPr/>
        </p:nvCxnSpPr>
        <p:spPr>
          <a:xfrm flipH="1">
            <a:off x="8369203" y="2465195"/>
            <a:ext cx="0" cy="1053117"/>
          </a:xfrm>
          <a:prstGeom prst="line">
            <a:avLst/>
          </a:prstGeom>
          <a:noFill/>
          <a:ln w="25400" cap="flat" cmpd="sng" algn="ctr">
            <a:solidFill>
              <a:srgbClr val="39949F"/>
            </a:solidFill>
            <a:prstDash val="solid"/>
          </a:ln>
          <a:effectLst>
            <a:outerShdw blurRad="40000" dist="20000" dir="5400000" rotWithShape="0">
              <a:srgbClr val="000000">
                <a:alpha val="38000"/>
              </a:srgbClr>
            </a:outerShdw>
          </a:effectLst>
        </p:spPr>
      </p:cxnSp>
      <p:sp>
        <p:nvSpPr>
          <p:cNvPr id="480" name="TextBox 479"/>
          <p:cNvSpPr txBox="1"/>
          <p:nvPr/>
        </p:nvSpPr>
        <p:spPr>
          <a:xfrm flipH="1">
            <a:off x="8096250" y="2218974"/>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481" name="TextBox 480"/>
          <p:cNvSpPr txBox="1"/>
          <p:nvPr/>
        </p:nvSpPr>
        <p:spPr>
          <a:xfrm flipH="1">
            <a:off x="7671908" y="3559285"/>
            <a:ext cx="545906" cy="246221"/>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UNI</a:t>
            </a:r>
            <a:endParaRPr kumimoji="0" lang="en-US" sz="1000" b="1" i="0" u="none" strike="noStrike" kern="0" cap="none" spc="0" normalizeH="0" baseline="0" noProof="0" smtClean="0">
              <a:ln>
                <a:noFill/>
              </a:ln>
              <a:solidFill>
                <a:srgbClr val="00B0F0"/>
              </a:solidFill>
              <a:effectLst/>
              <a:uLnTx/>
              <a:uFillTx/>
            </a:endParaRPr>
          </a:p>
        </p:txBody>
      </p:sp>
      <p:sp>
        <p:nvSpPr>
          <p:cNvPr id="482" name="TextBox 481"/>
          <p:cNvSpPr txBox="1"/>
          <p:nvPr/>
        </p:nvSpPr>
        <p:spPr>
          <a:xfrm flipH="1">
            <a:off x="8540653" y="2728332"/>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83" name="TextBox 482"/>
          <p:cNvSpPr txBox="1"/>
          <p:nvPr/>
        </p:nvSpPr>
        <p:spPr>
          <a:xfrm flipH="1">
            <a:off x="7666666" y="277827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84" name="TextBox 483"/>
          <p:cNvSpPr txBox="1"/>
          <p:nvPr/>
        </p:nvSpPr>
        <p:spPr>
          <a:xfrm flipH="1">
            <a:off x="7382676" y="3139665"/>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85" name="TextBox 484"/>
          <p:cNvSpPr txBox="1"/>
          <p:nvPr/>
        </p:nvSpPr>
        <p:spPr>
          <a:xfrm flipH="1">
            <a:off x="7148650" y="303089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86" name="TextBox 485"/>
          <p:cNvSpPr txBox="1"/>
          <p:nvPr/>
        </p:nvSpPr>
        <p:spPr>
          <a:xfrm flipH="1">
            <a:off x="6925714" y="318329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87" name="TextBox 486"/>
          <p:cNvSpPr txBox="1"/>
          <p:nvPr/>
        </p:nvSpPr>
        <p:spPr>
          <a:xfrm flipH="1">
            <a:off x="6661420" y="2843173"/>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88" name="TextBox 487"/>
          <p:cNvSpPr txBox="1"/>
          <p:nvPr/>
        </p:nvSpPr>
        <p:spPr>
          <a:xfrm flipH="1">
            <a:off x="6676066" y="3047998"/>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89" name="TextBox 488"/>
          <p:cNvSpPr txBox="1"/>
          <p:nvPr/>
        </p:nvSpPr>
        <p:spPr>
          <a:xfrm flipH="1">
            <a:off x="8113962" y="276359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90" name="TextBox 489"/>
          <p:cNvSpPr txBox="1"/>
          <p:nvPr/>
        </p:nvSpPr>
        <p:spPr>
          <a:xfrm flipH="1">
            <a:off x="6208014" y="283237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91" name="TextBox 490"/>
          <p:cNvSpPr txBox="1"/>
          <p:nvPr/>
        </p:nvSpPr>
        <p:spPr>
          <a:xfrm flipH="1">
            <a:off x="6208014" y="3057258"/>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92" name="TextBox 491"/>
          <p:cNvSpPr txBox="1"/>
          <p:nvPr/>
        </p:nvSpPr>
        <p:spPr>
          <a:xfrm flipH="1">
            <a:off x="7008487" y="3417695"/>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93" name="TextBox 492"/>
          <p:cNvSpPr txBox="1"/>
          <p:nvPr/>
        </p:nvSpPr>
        <p:spPr>
          <a:xfrm flipH="1">
            <a:off x="7237086" y="3428886"/>
            <a:ext cx="152399" cy="127094"/>
          </a:xfrm>
          <a:prstGeom prst="ellipse">
            <a:avLst/>
          </a:prstGeom>
          <a:solidFill>
            <a:srgbClr val="CC66FF"/>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94" name="TextBox 493"/>
          <p:cNvSpPr txBox="1"/>
          <p:nvPr/>
        </p:nvSpPr>
        <p:spPr>
          <a:xfrm flipH="1">
            <a:off x="7416226" y="3847547"/>
            <a:ext cx="139894" cy="136004"/>
          </a:xfrm>
          <a:prstGeom prst="ellipse">
            <a:avLst/>
          </a:prstGeom>
          <a:solidFill>
            <a:srgbClr val="17BB7E">
              <a:lumMod val="60000"/>
              <a:lumOff val="40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95" name="TextBox 494"/>
          <p:cNvSpPr txBox="1"/>
          <p:nvPr/>
        </p:nvSpPr>
        <p:spPr>
          <a:xfrm flipH="1">
            <a:off x="6844996" y="3855097"/>
            <a:ext cx="139894" cy="136030"/>
          </a:xfrm>
          <a:prstGeom prst="ellipse">
            <a:avLst/>
          </a:prstGeom>
          <a:solidFill>
            <a:srgbClr val="FF0000"/>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496" name="Oval 495"/>
          <p:cNvSpPr/>
          <p:nvPr/>
        </p:nvSpPr>
        <p:spPr>
          <a:xfrm flipH="1">
            <a:off x="8305800" y="2701989"/>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11</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497" name="Oval 496"/>
          <p:cNvSpPr/>
          <p:nvPr/>
        </p:nvSpPr>
        <p:spPr>
          <a:xfrm flipH="1">
            <a:off x="8305800" y="3095794"/>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12</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cxnSp>
        <p:nvCxnSpPr>
          <p:cNvPr id="498" name="Straight Connector 497"/>
          <p:cNvCxnSpPr>
            <a:stCxn id="470" idx="6"/>
            <a:endCxn id="484" idx="2"/>
          </p:cNvCxnSpPr>
          <p:nvPr/>
        </p:nvCxnSpPr>
        <p:spPr>
          <a:xfrm flipH="1">
            <a:off x="7523208" y="3086145"/>
            <a:ext cx="143458" cy="118417"/>
          </a:xfrm>
          <a:prstGeom prst="line">
            <a:avLst/>
          </a:prstGeom>
          <a:noFill/>
          <a:ln w="25400" cap="flat" cmpd="sng" algn="ctr">
            <a:solidFill>
              <a:srgbClr val="0070C0"/>
            </a:solidFill>
            <a:prstDash val="solid"/>
          </a:ln>
          <a:effectLst>
            <a:outerShdw blurRad="40000" dist="20000" dir="5400000" rotWithShape="0">
              <a:srgbClr val="000000">
                <a:alpha val="38000"/>
              </a:srgbClr>
            </a:outerShdw>
          </a:effectLst>
        </p:spPr>
      </p:cxnSp>
      <p:cxnSp>
        <p:nvCxnSpPr>
          <p:cNvPr id="499" name="Straight Connector 498"/>
          <p:cNvCxnSpPr>
            <a:endCxn id="490" idx="6"/>
          </p:cNvCxnSpPr>
          <p:nvPr/>
        </p:nvCxnSpPr>
        <p:spPr>
          <a:xfrm>
            <a:off x="5791200" y="2882696"/>
            <a:ext cx="416814" cy="13229"/>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500" name="Oval 499"/>
          <p:cNvSpPr/>
          <p:nvPr/>
        </p:nvSpPr>
        <p:spPr>
          <a:xfrm>
            <a:off x="5956397" y="2828574"/>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7</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01" name="TextBox 500"/>
          <p:cNvSpPr txBox="1"/>
          <p:nvPr/>
        </p:nvSpPr>
        <p:spPr>
          <a:xfrm>
            <a:off x="6765994" y="2115508"/>
            <a:ext cx="96500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smtClean="0">
                <a:ln>
                  <a:noFill/>
                </a:ln>
                <a:solidFill>
                  <a:srgbClr val="000000"/>
                </a:solidFill>
                <a:effectLst/>
                <a:uLnTx/>
                <a:uFillTx/>
              </a:rPr>
              <a:t>Domain-3</a:t>
            </a:r>
            <a:endParaRPr kumimoji="0" lang="en-US" sz="1200" b="0" i="0" u="none" strike="noStrike" kern="0" cap="none" spc="0" normalizeH="0" baseline="0" noProof="0" smtClean="0">
              <a:ln>
                <a:noFill/>
              </a:ln>
              <a:solidFill>
                <a:srgbClr val="000000"/>
              </a:solidFill>
              <a:effectLst/>
              <a:uLnTx/>
              <a:uFillTx/>
            </a:endParaRPr>
          </a:p>
        </p:txBody>
      </p:sp>
      <p:sp>
        <p:nvSpPr>
          <p:cNvPr id="502" name="TextBox 501"/>
          <p:cNvSpPr txBox="1"/>
          <p:nvPr/>
        </p:nvSpPr>
        <p:spPr>
          <a:xfrm flipH="1">
            <a:off x="7148650" y="2697352"/>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503" name="TextBox 502"/>
          <p:cNvSpPr txBox="1"/>
          <p:nvPr/>
        </p:nvSpPr>
        <p:spPr>
          <a:xfrm flipH="1">
            <a:off x="6925714" y="2628440"/>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504" name="TextBox 503"/>
          <p:cNvSpPr txBox="1"/>
          <p:nvPr/>
        </p:nvSpPr>
        <p:spPr>
          <a:xfrm flipH="1">
            <a:off x="7371316" y="2623417"/>
            <a:ext cx="140532" cy="129793"/>
          </a:xfrm>
          <a:prstGeom prst="ellipse">
            <a:avLst/>
          </a:prstGeom>
          <a:solidFill>
            <a:srgbClr val="990099"/>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505" name="Straight Connector 504"/>
          <p:cNvCxnSpPr>
            <a:endCxn id="491" idx="6"/>
          </p:cNvCxnSpPr>
          <p:nvPr/>
        </p:nvCxnSpPr>
        <p:spPr>
          <a:xfrm flipV="1">
            <a:off x="5791200" y="3120805"/>
            <a:ext cx="416814" cy="50245"/>
          </a:xfrm>
          <a:prstGeom prst="line">
            <a:avLst/>
          </a:prstGeom>
          <a:noFill/>
          <a:ln w="25400" cap="flat" cmpd="sng" algn="ctr">
            <a:solidFill>
              <a:srgbClr val="00B8D6"/>
            </a:solidFill>
            <a:prstDash val="solid"/>
          </a:ln>
          <a:effectLst>
            <a:outerShdw blurRad="40000" dist="20000" dir="5400000" rotWithShape="0">
              <a:srgbClr val="000000">
                <a:alpha val="38000"/>
              </a:srgbClr>
            </a:outerShdw>
          </a:effectLst>
        </p:spPr>
      </p:cxnSp>
      <p:sp>
        <p:nvSpPr>
          <p:cNvPr id="506" name="Oval 505"/>
          <p:cNvSpPr/>
          <p:nvPr/>
        </p:nvSpPr>
        <p:spPr>
          <a:xfrm>
            <a:off x="5943600" y="3074795"/>
            <a:ext cx="152400" cy="152400"/>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smtClean="0">
                <a:ln>
                  <a:noFill/>
                </a:ln>
                <a:solidFill>
                  <a:srgbClr val="000000"/>
                </a:solidFill>
                <a:effectLst/>
                <a:uLnTx/>
                <a:uFillTx/>
                <a:latin typeface="Arial"/>
                <a:ea typeface="+mn-ea"/>
                <a:cs typeface="+mn-cs"/>
              </a:rPr>
              <a:t>8</a:t>
            </a:r>
            <a:endParaRPr kumimoji="0" lang="en-US" sz="600" b="1" i="0" u="none" strike="noStrike" kern="1200" cap="none" spc="0" normalizeH="0" baseline="0" noProof="0">
              <a:ln>
                <a:noFill/>
              </a:ln>
              <a:solidFill>
                <a:srgbClr val="000000"/>
              </a:solidFill>
              <a:effectLst/>
              <a:uLnTx/>
              <a:uFillTx/>
              <a:latin typeface="Arial"/>
              <a:ea typeface="+mn-ea"/>
              <a:cs typeface="+mn-cs"/>
            </a:endParaRPr>
          </a:p>
        </p:txBody>
      </p:sp>
      <p:sp>
        <p:nvSpPr>
          <p:cNvPr id="507" name="TextBox 506"/>
          <p:cNvSpPr txBox="1"/>
          <p:nvPr/>
        </p:nvSpPr>
        <p:spPr>
          <a:xfrm>
            <a:off x="6394266" y="1629830"/>
            <a:ext cx="223535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ysClr val="windowText" lastClr="000000"/>
                </a:solidFill>
                <a:effectLst/>
                <a:uLnTx/>
                <a:uFillTx/>
              </a:rPr>
              <a:t>Physical Box View (internal)</a:t>
            </a:r>
          </a:p>
        </p:txBody>
      </p:sp>
      <p:grpSp>
        <p:nvGrpSpPr>
          <p:cNvPr id="508" name="Group 200"/>
          <p:cNvGrpSpPr/>
          <p:nvPr/>
        </p:nvGrpSpPr>
        <p:grpSpPr>
          <a:xfrm>
            <a:off x="228600" y="1553349"/>
            <a:ext cx="1939057" cy="2914710"/>
            <a:chOff x="533400" y="1657350"/>
            <a:chExt cx="1939057" cy="2914710"/>
          </a:xfrm>
        </p:grpSpPr>
        <p:sp>
          <p:nvSpPr>
            <p:cNvPr id="509" name="Oval 508"/>
            <p:cNvSpPr/>
            <p:nvPr/>
          </p:nvSpPr>
          <p:spPr>
            <a:xfrm>
              <a:off x="609600" y="1851758"/>
              <a:ext cx="152400" cy="147549"/>
            </a:xfrm>
            <a:prstGeom prst="ellipse">
              <a:avLst/>
            </a:prstGeom>
            <a:solidFill>
              <a:srgbClr val="990099"/>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510" name="TextBox 509"/>
            <p:cNvSpPr txBox="1"/>
            <p:nvPr/>
          </p:nvSpPr>
          <p:spPr>
            <a:xfrm>
              <a:off x="764664" y="1871296"/>
              <a:ext cx="170779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(Internal) </a:t>
              </a:r>
              <a:endParaRPr kumimoji="0" lang="en-US" sz="1000" b="0" i="0" u="none" strike="noStrike" kern="0" cap="none" spc="0" normalizeH="0" baseline="0" noProof="0" smtClean="0">
                <a:ln>
                  <a:noFill/>
                </a:ln>
                <a:solidFill>
                  <a:srgbClr val="000000"/>
                </a:solidFill>
                <a:effectLst/>
                <a:uLnTx/>
                <a:uFillTx/>
              </a:endParaRPr>
            </a:p>
          </p:txBody>
        </p:sp>
        <p:sp>
          <p:nvSpPr>
            <p:cNvPr id="511" name="Oval 510"/>
            <p:cNvSpPr/>
            <p:nvPr/>
          </p:nvSpPr>
          <p:spPr>
            <a:xfrm>
              <a:off x="609600" y="2069022"/>
              <a:ext cx="152400" cy="147549"/>
            </a:xfrm>
            <a:prstGeom prst="ellipse">
              <a:avLst/>
            </a:prstGeom>
            <a:solidFill>
              <a:srgbClr val="0A3161">
                <a:lumMod val="40000"/>
                <a:lumOff val="60000"/>
              </a:srgbClr>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512" name="TextBox 511"/>
            <p:cNvSpPr txBox="1"/>
            <p:nvPr/>
          </p:nvSpPr>
          <p:spPr>
            <a:xfrm>
              <a:off x="764663" y="2058326"/>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Service End Point</a:t>
              </a:r>
              <a:endParaRPr kumimoji="0" lang="en-US" sz="1000" b="0" i="0" u="none" strike="noStrike" kern="0" cap="none" spc="0" normalizeH="0" baseline="0" noProof="0" smtClean="0">
                <a:ln>
                  <a:noFill/>
                </a:ln>
                <a:solidFill>
                  <a:srgbClr val="000000"/>
                </a:solidFill>
                <a:effectLst/>
                <a:uLnTx/>
                <a:uFillTx/>
              </a:endParaRPr>
            </a:p>
          </p:txBody>
        </p:sp>
        <p:sp>
          <p:nvSpPr>
            <p:cNvPr id="513" name="Oval 512"/>
            <p:cNvSpPr/>
            <p:nvPr/>
          </p:nvSpPr>
          <p:spPr>
            <a:xfrm>
              <a:off x="609600" y="1657350"/>
              <a:ext cx="152400" cy="147549"/>
            </a:xfrm>
            <a:prstGeom prst="ellipse">
              <a:avLst/>
            </a:prstGeom>
            <a:solidFill>
              <a:srgbClr val="CC66FF"/>
            </a:solidFill>
            <a:ln w="9525" cap="flat" cmpd="sng" algn="ctr">
              <a:solidFill>
                <a:srgbClr val="DEC132">
                  <a:lumMod val="60000"/>
                  <a:lumOff val="40000"/>
                </a:srgbClr>
              </a:solidFill>
              <a:prstDash val="solid"/>
            </a:ln>
            <a:effectLst>
              <a:outerShdw blurRad="40000" dist="23000" dir="5400000" rotWithShape="0">
                <a:srgbClr val="000000">
                  <a:alpha val="35000"/>
                </a:srgbClr>
              </a:outerShdw>
            </a:effectLst>
          </p:spPr>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Arial"/>
                <a:ea typeface="Verdana"/>
                <a:cs typeface="+mn-cs"/>
              </a:endParaRPr>
            </a:p>
          </p:txBody>
        </p:sp>
        <p:sp>
          <p:nvSpPr>
            <p:cNvPr id="514" name="TextBox 513"/>
            <p:cNvSpPr txBox="1"/>
            <p:nvPr/>
          </p:nvSpPr>
          <p:spPr>
            <a:xfrm>
              <a:off x="764663" y="1657350"/>
              <a:ext cx="170779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 Edge Point (Edge)</a:t>
              </a:r>
              <a:endParaRPr kumimoji="0" lang="en-US" sz="1000" b="0" i="0" u="none" strike="noStrike" kern="0" cap="none" spc="0" normalizeH="0" baseline="0" noProof="0" smtClean="0">
                <a:ln>
                  <a:noFill/>
                </a:ln>
                <a:solidFill>
                  <a:srgbClr val="000000"/>
                </a:solidFill>
                <a:effectLst/>
                <a:uLnTx/>
                <a:uFillTx/>
              </a:endParaRPr>
            </a:p>
          </p:txBody>
        </p:sp>
        <p:cxnSp>
          <p:nvCxnSpPr>
            <p:cNvPr id="515" name="Straight Connector 514"/>
            <p:cNvCxnSpPr/>
            <p:nvPr/>
          </p:nvCxnSpPr>
          <p:spPr>
            <a:xfrm flipH="1">
              <a:off x="649408" y="3381246"/>
              <a:ext cx="216024" cy="142240"/>
            </a:xfrm>
            <a:prstGeom prst="line">
              <a:avLst/>
            </a:prstGeom>
            <a:noFill/>
            <a:ln w="28575" cap="flat" cmpd="sng" algn="ctr">
              <a:solidFill>
                <a:srgbClr val="0033CC"/>
              </a:solidFill>
              <a:prstDash val="solid"/>
              <a:headEnd type="none" w="med" len="sm"/>
              <a:tailEnd type="none" w="med" len="sm"/>
            </a:ln>
            <a:effectLst/>
          </p:spPr>
        </p:cxnSp>
        <p:sp>
          <p:nvSpPr>
            <p:cNvPr id="516" name="TextBox 515"/>
            <p:cNvSpPr txBox="1"/>
            <p:nvPr/>
          </p:nvSpPr>
          <p:spPr>
            <a:xfrm>
              <a:off x="984350" y="3330329"/>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Link</a:t>
              </a:r>
              <a:endParaRPr kumimoji="0" lang="en-US" sz="1000" b="0" i="0" u="none" strike="noStrike" kern="0" cap="none" spc="0" normalizeH="0" baseline="0" noProof="0" smtClean="0">
                <a:ln>
                  <a:noFill/>
                </a:ln>
                <a:solidFill>
                  <a:srgbClr val="000000"/>
                </a:solidFill>
                <a:effectLst/>
                <a:uLnTx/>
                <a:uFillTx/>
              </a:endParaRPr>
            </a:p>
          </p:txBody>
        </p:sp>
        <p:cxnSp>
          <p:nvCxnSpPr>
            <p:cNvPr id="517" name="Straight Connector 516"/>
            <p:cNvCxnSpPr/>
            <p:nvPr/>
          </p:nvCxnSpPr>
          <p:spPr>
            <a:xfrm flipH="1">
              <a:off x="607848" y="3673664"/>
              <a:ext cx="216024" cy="142240"/>
            </a:xfrm>
            <a:prstGeom prst="line">
              <a:avLst/>
            </a:prstGeom>
            <a:noFill/>
            <a:ln w="28575" cap="flat" cmpd="sng" algn="ctr">
              <a:solidFill>
                <a:srgbClr val="153276">
                  <a:lumMod val="40000"/>
                  <a:lumOff val="60000"/>
                </a:srgbClr>
              </a:solidFill>
              <a:prstDash val="solid"/>
              <a:headEnd type="none" w="med" len="sm"/>
              <a:tailEnd type="none" w="med" len="sm"/>
            </a:ln>
            <a:effectLst/>
          </p:spPr>
        </p:cxnSp>
        <p:sp>
          <p:nvSpPr>
            <p:cNvPr id="518" name="TextBox 517"/>
            <p:cNvSpPr txBox="1"/>
            <p:nvPr/>
          </p:nvSpPr>
          <p:spPr>
            <a:xfrm>
              <a:off x="950683" y="3622747"/>
              <a:ext cx="1395973"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Transitional Link</a:t>
              </a:r>
              <a:endParaRPr kumimoji="0" lang="en-US" sz="1000" b="0" i="0" u="none" strike="noStrike" kern="0" cap="none" spc="0" normalizeH="0" baseline="0" noProof="0" smtClean="0">
                <a:ln>
                  <a:noFill/>
                </a:ln>
                <a:solidFill>
                  <a:srgbClr val="000000"/>
                </a:solidFill>
                <a:effectLst/>
                <a:uLnTx/>
                <a:uFillTx/>
              </a:endParaRPr>
            </a:p>
          </p:txBody>
        </p:sp>
        <p:cxnSp>
          <p:nvCxnSpPr>
            <p:cNvPr id="519" name="Straight Connector 518"/>
            <p:cNvCxnSpPr/>
            <p:nvPr/>
          </p:nvCxnSpPr>
          <p:spPr>
            <a:xfrm flipH="1">
              <a:off x="650476" y="3171114"/>
              <a:ext cx="216024" cy="142240"/>
            </a:xfrm>
            <a:prstGeom prst="line">
              <a:avLst/>
            </a:prstGeom>
            <a:noFill/>
            <a:ln w="28575" cap="flat" cmpd="sng" algn="ctr">
              <a:solidFill>
                <a:srgbClr val="DEC132">
                  <a:lumMod val="50000"/>
                </a:srgbClr>
              </a:solidFill>
              <a:prstDash val="sysDot"/>
              <a:headEnd type="none" w="med" len="sm"/>
              <a:tailEnd type="none" w="med" len="sm"/>
            </a:ln>
            <a:effectLst/>
          </p:spPr>
        </p:cxnSp>
        <p:sp>
          <p:nvSpPr>
            <p:cNvPr id="520" name="TextBox 519"/>
            <p:cNvSpPr txBox="1"/>
            <p:nvPr/>
          </p:nvSpPr>
          <p:spPr>
            <a:xfrm>
              <a:off x="977524" y="3091172"/>
              <a:ext cx="827856"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Mapping</a:t>
              </a:r>
              <a:endParaRPr kumimoji="0" lang="en-US" sz="1000" b="0" i="0" u="none" strike="noStrike" kern="0" cap="none" spc="0" normalizeH="0" baseline="0" noProof="0" smtClean="0">
                <a:ln>
                  <a:noFill/>
                </a:ln>
                <a:solidFill>
                  <a:srgbClr val="000000"/>
                </a:solidFill>
                <a:effectLst/>
                <a:uLnTx/>
                <a:uFillTx/>
              </a:endParaRPr>
            </a:p>
          </p:txBody>
        </p:sp>
        <p:sp>
          <p:nvSpPr>
            <p:cNvPr id="521" name="Oval 520"/>
            <p:cNvSpPr/>
            <p:nvPr/>
          </p:nvSpPr>
          <p:spPr>
            <a:xfrm>
              <a:off x="533400" y="2509048"/>
              <a:ext cx="457200" cy="256006"/>
            </a:xfrm>
            <a:prstGeom prst="ellipse">
              <a:avLst/>
            </a:prstGeom>
            <a:noFill/>
            <a:ln w="28575" cap="flat" cmpd="sng" algn="ctr">
              <a:solidFill>
                <a:srgbClr val="FF9900"/>
              </a:solidFill>
              <a:prstDash val="sysDot"/>
            </a:ln>
            <a:effectLst/>
          </p:spPr>
          <p:txBody>
            <a:bodyPr lIns="91353" tIns="45675" rIns="91353" bIns="4567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smtClean="0">
                <a:ln>
                  <a:noFill/>
                </a:ln>
                <a:solidFill>
                  <a:srgbClr val="000000"/>
                </a:solidFill>
                <a:effectLst/>
                <a:uLnTx/>
                <a:uFillTx/>
                <a:latin typeface="Arial"/>
              </a:endParaRPr>
            </a:p>
          </p:txBody>
        </p:sp>
        <p:sp>
          <p:nvSpPr>
            <p:cNvPr id="522" name="Oval 521"/>
            <p:cNvSpPr/>
            <p:nvPr/>
          </p:nvSpPr>
          <p:spPr>
            <a:xfrm>
              <a:off x="533400" y="2822440"/>
              <a:ext cx="457200" cy="256006"/>
            </a:xfrm>
            <a:prstGeom prst="ellipse">
              <a:avLst/>
            </a:prstGeom>
            <a:solidFill>
              <a:srgbClr val="FFFF99"/>
            </a:solidFill>
            <a:ln w="9525" cap="flat" cmpd="sng" algn="ctr">
              <a:solidFill>
                <a:srgbClr val="00B8D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smtClean="0">
                <a:ln>
                  <a:noFill/>
                </a:ln>
                <a:solidFill>
                  <a:srgbClr val="000000"/>
                </a:solidFill>
                <a:effectLst/>
                <a:uLnTx/>
                <a:uFillTx/>
                <a:latin typeface="Arial"/>
                <a:ea typeface="+mn-ea"/>
                <a:cs typeface="+mn-cs"/>
              </a:endParaRPr>
            </a:p>
          </p:txBody>
        </p:sp>
        <p:sp>
          <p:nvSpPr>
            <p:cNvPr id="523" name="TextBox 522"/>
            <p:cNvSpPr txBox="1"/>
            <p:nvPr/>
          </p:nvSpPr>
          <p:spPr>
            <a:xfrm>
              <a:off x="990600" y="2509048"/>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Topology</a:t>
              </a:r>
              <a:endParaRPr kumimoji="0" lang="en-US" sz="1000" b="0" i="0" u="none" strike="noStrike" kern="0" cap="none" spc="0" normalizeH="0" baseline="0" noProof="0" smtClean="0">
                <a:ln>
                  <a:noFill/>
                </a:ln>
                <a:solidFill>
                  <a:srgbClr val="000000"/>
                </a:solidFill>
                <a:effectLst/>
                <a:uLnTx/>
                <a:uFillTx/>
              </a:endParaRPr>
            </a:p>
          </p:txBody>
        </p:sp>
        <p:sp>
          <p:nvSpPr>
            <p:cNvPr id="524" name="TextBox 523"/>
            <p:cNvSpPr txBox="1"/>
            <p:nvPr/>
          </p:nvSpPr>
          <p:spPr>
            <a:xfrm>
              <a:off x="990600" y="2810264"/>
              <a:ext cx="84288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Node</a:t>
              </a:r>
              <a:endParaRPr kumimoji="0" lang="en-US" sz="1000" b="0" i="0" u="none" strike="noStrike" kern="0" cap="none" spc="0" normalizeH="0" baseline="0" noProof="0" smtClean="0">
                <a:ln>
                  <a:noFill/>
                </a:ln>
                <a:solidFill>
                  <a:srgbClr val="000000"/>
                </a:solidFill>
                <a:effectLst/>
                <a:uLnTx/>
                <a:uFillTx/>
              </a:endParaRPr>
            </a:p>
          </p:txBody>
        </p:sp>
        <p:sp>
          <p:nvSpPr>
            <p:cNvPr id="525" name="TextBox 524"/>
            <p:cNvSpPr txBox="1"/>
            <p:nvPr/>
          </p:nvSpPr>
          <p:spPr>
            <a:xfrm>
              <a:off x="764663" y="2239189"/>
              <a:ext cx="1376254"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 EndPoint</a:t>
              </a:r>
              <a:endParaRPr kumimoji="0" lang="en-US" sz="1000" b="0" i="0" u="none" strike="noStrike" kern="0" cap="none" spc="0" normalizeH="0" baseline="0" noProof="0" smtClean="0">
                <a:ln>
                  <a:noFill/>
                </a:ln>
                <a:solidFill>
                  <a:srgbClr val="000000"/>
                </a:solidFill>
                <a:effectLst/>
                <a:uLnTx/>
                <a:uFillTx/>
              </a:endParaRPr>
            </a:p>
          </p:txBody>
        </p:sp>
        <p:sp>
          <p:nvSpPr>
            <p:cNvPr id="526" name="Rectangle 525"/>
            <p:cNvSpPr/>
            <p:nvPr/>
          </p:nvSpPr>
          <p:spPr>
            <a:xfrm>
              <a:off x="621196" y="226748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527" name="Straight Connector 526"/>
            <p:cNvCxnSpPr/>
            <p:nvPr/>
          </p:nvCxnSpPr>
          <p:spPr>
            <a:xfrm>
              <a:off x="621196" y="3939676"/>
              <a:ext cx="287696" cy="88091"/>
            </a:xfrm>
            <a:prstGeom prst="line">
              <a:avLst/>
            </a:prstGeom>
            <a:noFill/>
            <a:ln w="38100" cap="flat" cmpd="sng" algn="ctr">
              <a:solidFill>
                <a:srgbClr val="17BB7E">
                  <a:lumMod val="60000"/>
                  <a:lumOff val="40000"/>
                </a:srgbClr>
              </a:solidFill>
              <a:prstDash val="solid"/>
            </a:ln>
            <a:effectLst>
              <a:outerShdw blurRad="40000" dist="20000" dir="5400000" rotWithShape="0">
                <a:srgbClr val="000000">
                  <a:alpha val="38000"/>
                </a:srgbClr>
              </a:outerShdw>
            </a:effectLst>
          </p:spPr>
        </p:cxnSp>
        <p:cxnSp>
          <p:nvCxnSpPr>
            <p:cNvPr id="528" name="Straight Connector 527"/>
            <p:cNvCxnSpPr/>
            <p:nvPr/>
          </p:nvCxnSpPr>
          <p:spPr>
            <a:xfrm>
              <a:off x="621196" y="4088421"/>
              <a:ext cx="287696" cy="66813"/>
            </a:xfrm>
            <a:prstGeom prst="line">
              <a:avLst/>
            </a:prstGeom>
            <a:noFill/>
            <a:ln w="38100" cap="flat" cmpd="sng" algn="ctr">
              <a:solidFill>
                <a:srgbClr val="00B050"/>
              </a:solidFill>
              <a:prstDash val="solid"/>
            </a:ln>
            <a:effectLst>
              <a:outerShdw blurRad="40000" dist="20000" dir="5400000" rotWithShape="0">
                <a:srgbClr val="000000">
                  <a:alpha val="38000"/>
                </a:srgbClr>
              </a:outerShdw>
            </a:effectLst>
          </p:spPr>
        </p:cxnSp>
        <p:sp>
          <p:nvSpPr>
            <p:cNvPr id="529" name="TextBox 528"/>
            <p:cNvSpPr txBox="1"/>
            <p:nvPr/>
          </p:nvSpPr>
          <p:spPr>
            <a:xfrm>
              <a:off x="967740" y="3939676"/>
              <a:ext cx="1022502" cy="17878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Connection</a:t>
              </a:r>
              <a:endParaRPr kumimoji="0" lang="en-US" sz="1000" b="0" i="0" u="none" strike="noStrike" kern="0" cap="none" spc="0" normalizeH="0" baseline="0" noProof="0" smtClean="0">
                <a:ln>
                  <a:noFill/>
                </a:ln>
                <a:solidFill>
                  <a:srgbClr val="000000"/>
                </a:solidFill>
                <a:effectLst/>
                <a:uLnTx/>
                <a:uFillTx/>
              </a:endParaRPr>
            </a:p>
          </p:txBody>
        </p:sp>
        <p:cxnSp>
          <p:nvCxnSpPr>
            <p:cNvPr id="530" name="Straight Connector 529"/>
            <p:cNvCxnSpPr/>
            <p:nvPr/>
          </p:nvCxnSpPr>
          <p:spPr>
            <a:xfrm>
              <a:off x="607848" y="4332630"/>
              <a:ext cx="287696" cy="88091"/>
            </a:xfrm>
            <a:prstGeom prst="line">
              <a:avLst/>
            </a:prstGeom>
            <a:noFill/>
            <a:ln w="38100" cap="flat" cmpd="sng" algn="ctr">
              <a:solidFill>
                <a:srgbClr val="0000FF"/>
              </a:solidFill>
              <a:prstDash val="solid"/>
            </a:ln>
            <a:effectLst>
              <a:outerShdw blurRad="40000" dist="20000" dir="5400000" rotWithShape="0">
                <a:srgbClr val="000000">
                  <a:alpha val="38000"/>
                </a:srgbClr>
              </a:outerShdw>
            </a:effectLst>
          </p:spPr>
        </p:cxnSp>
        <p:sp>
          <p:nvSpPr>
            <p:cNvPr id="531" name="TextBox 530"/>
            <p:cNvSpPr txBox="1"/>
            <p:nvPr/>
          </p:nvSpPr>
          <p:spPr>
            <a:xfrm>
              <a:off x="990600" y="4171950"/>
              <a:ext cx="1022502"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smtClean="0">
                  <a:ln>
                    <a:noFill/>
                  </a:ln>
                  <a:solidFill>
                    <a:srgbClr val="000000"/>
                  </a:solidFill>
                  <a:effectLst/>
                  <a:uLnTx/>
                  <a:uFillTx/>
                </a:rPr>
                <a:t>Connectivity Service</a:t>
              </a:r>
              <a:endParaRPr kumimoji="0" lang="en-US" sz="1000" b="0" i="0" u="none" strike="noStrike" kern="0" cap="none" spc="0" normalizeH="0" baseline="0" noProof="0" smtClean="0">
                <a:ln>
                  <a:noFill/>
                </a:ln>
                <a:solidFill>
                  <a:srgbClr val="000000"/>
                </a:solidFill>
                <a:effectLst/>
                <a:uLnTx/>
                <a:uFillTx/>
              </a:endParaRPr>
            </a:p>
          </p:txBody>
        </p:sp>
      </p:grpSp>
      <p:sp>
        <p:nvSpPr>
          <p:cNvPr id="532" name="TextBox 531"/>
          <p:cNvSpPr txBox="1"/>
          <p:nvPr/>
        </p:nvSpPr>
        <p:spPr>
          <a:xfrm>
            <a:off x="5786951" y="2337614"/>
            <a:ext cx="545906"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smtClean="0">
                <a:ln>
                  <a:noFill/>
                </a:ln>
                <a:solidFill>
                  <a:srgbClr val="00B0F0"/>
                </a:solidFill>
                <a:effectLst/>
                <a:uLnTx/>
                <a:uFillTx/>
              </a:rPr>
              <a:t>NNI</a:t>
            </a:r>
            <a:endParaRPr kumimoji="0" lang="en-US" sz="1000" b="1" i="0" u="none" strike="noStrike" kern="0" cap="none" spc="0" normalizeH="0" baseline="0" noProof="0" smtClean="0">
              <a:ln>
                <a:noFill/>
              </a:ln>
              <a:solidFill>
                <a:srgbClr val="00B0F0"/>
              </a:solidFill>
              <a:effectLst/>
              <a:uLnTx/>
              <a:uFillTx/>
            </a:endParaRPr>
          </a:p>
        </p:txBody>
      </p:sp>
      <p:cxnSp>
        <p:nvCxnSpPr>
          <p:cNvPr id="533" name="Straight Connector 532"/>
          <p:cNvCxnSpPr>
            <a:stCxn id="548" idx="3"/>
            <a:endCxn id="534" idx="1"/>
          </p:cNvCxnSpPr>
          <p:nvPr/>
        </p:nvCxnSpPr>
        <p:spPr>
          <a:xfrm>
            <a:off x="3046071" y="3577178"/>
            <a:ext cx="87029" cy="136537"/>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534" name="Rectangle 533"/>
          <p:cNvSpPr/>
          <p:nvPr/>
        </p:nvSpPr>
        <p:spPr>
          <a:xfrm>
            <a:off x="3133100" y="3643024"/>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535" name="Straight Connector 534"/>
          <p:cNvCxnSpPr>
            <a:stCxn id="537" idx="3"/>
            <a:endCxn id="536" idx="1"/>
          </p:cNvCxnSpPr>
          <p:nvPr/>
        </p:nvCxnSpPr>
        <p:spPr>
          <a:xfrm flipV="1">
            <a:off x="3697356" y="4121924"/>
            <a:ext cx="228617" cy="16716"/>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536" name="Rectangle 535"/>
          <p:cNvSpPr/>
          <p:nvPr/>
        </p:nvSpPr>
        <p:spPr>
          <a:xfrm>
            <a:off x="3925973" y="4051233"/>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37" name="Rectangle 536"/>
          <p:cNvSpPr/>
          <p:nvPr/>
        </p:nvSpPr>
        <p:spPr>
          <a:xfrm>
            <a:off x="3556552" y="406794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cxnSp>
        <p:nvCxnSpPr>
          <p:cNvPr id="538" name="Straight Connector 537"/>
          <p:cNvCxnSpPr>
            <a:stCxn id="539" idx="3"/>
            <a:endCxn id="547" idx="1"/>
          </p:cNvCxnSpPr>
          <p:nvPr/>
        </p:nvCxnSpPr>
        <p:spPr>
          <a:xfrm flipV="1">
            <a:off x="4600024" y="3695047"/>
            <a:ext cx="181526" cy="89359"/>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539" name="Rectangle 538"/>
          <p:cNvSpPr/>
          <p:nvPr/>
        </p:nvSpPr>
        <p:spPr>
          <a:xfrm>
            <a:off x="4459220" y="3713715"/>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40" name="Rectangle 539"/>
          <p:cNvSpPr/>
          <p:nvPr/>
        </p:nvSpPr>
        <p:spPr>
          <a:xfrm>
            <a:off x="4282495" y="2049627"/>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41" name="Rectangle 540"/>
          <p:cNvSpPr/>
          <p:nvPr/>
        </p:nvSpPr>
        <p:spPr>
          <a:xfrm>
            <a:off x="4640746" y="1906829"/>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42" name="Freeform 541"/>
          <p:cNvSpPr/>
          <p:nvPr/>
        </p:nvSpPr>
        <p:spPr>
          <a:xfrm>
            <a:off x="2133600" y="1742921"/>
            <a:ext cx="3348551" cy="1771038"/>
          </a:xfrm>
          <a:custGeom>
            <a:avLst/>
            <a:gdLst>
              <a:gd name="connsiteX0" fmla="*/ 0 w 3209925"/>
              <a:gd name="connsiteY0" fmla="*/ 1689100 h 1689100"/>
              <a:gd name="connsiteX1" fmla="*/ 647700 w 3209925"/>
              <a:gd name="connsiteY1" fmla="*/ 250825 h 1689100"/>
              <a:gd name="connsiteX2" fmla="*/ 3209925 w 3209925"/>
              <a:gd name="connsiteY2" fmla="*/ 184150 h 1689100"/>
            </a:gdLst>
            <a:ahLst/>
            <a:cxnLst>
              <a:cxn ang="0">
                <a:pos x="connsiteX0" y="connsiteY0"/>
              </a:cxn>
              <a:cxn ang="0">
                <a:pos x="connsiteX1" y="connsiteY1"/>
              </a:cxn>
              <a:cxn ang="0">
                <a:pos x="connsiteX2" y="connsiteY2"/>
              </a:cxn>
            </a:cxnLst>
            <a:rect l="l" t="t" r="r" b="b"/>
            <a:pathLst>
              <a:path w="3209925" h="1689100">
                <a:moveTo>
                  <a:pt x="0" y="1689100"/>
                </a:moveTo>
                <a:cubicBezTo>
                  <a:pt x="56356" y="1095375"/>
                  <a:pt x="112712" y="501650"/>
                  <a:pt x="647700" y="250825"/>
                </a:cubicBezTo>
                <a:cubicBezTo>
                  <a:pt x="1182688" y="0"/>
                  <a:pt x="2196306" y="92075"/>
                  <a:pt x="3209925" y="184150"/>
                </a:cubicBezTo>
              </a:path>
            </a:pathLst>
          </a:custGeom>
          <a:noFill/>
          <a:ln w="38100" cap="flat" cmpd="sng" algn="ctr">
            <a:solidFill>
              <a:srgbClr val="0000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41313"/>
              </a:solidFill>
              <a:effectLst/>
              <a:uLnTx/>
              <a:uFillTx/>
              <a:latin typeface="Arial"/>
              <a:ea typeface="+mn-ea"/>
              <a:cs typeface="+mn-cs"/>
            </a:endParaRPr>
          </a:p>
        </p:txBody>
      </p:sp>
      <p:sp>
        <p:nvSpPr>
          <p:cNvPr id="543" name="Oval 542"/>
          <p:cNvSpPr/>
          <p:nvPr/>
        </p:nvSpPr>
        <p:spPr>
          <a:xfrm>
            <a:off x="2495550" y="2010707"/>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9</a:t>
            </a:r>
          </a:p>
        </p:txBody>
      </p:sp>
      <p:sp>
        <p:nvSpPr>
          <p:cNvPr id="544" name="Freeform 543"/>
          <p:cNvSpPr/>
          <p:nvPr/>
        </p:nvSpPr>
        <p:spPr>
          <a:xfrm>
            <a:off x="2981325" y="3620404"/>
            <a:ext cx="1895475" cy="856346"/>
          </a:xfrm>
          <a:custGeom>
            <a:avLst/>
            <a:gdLst>
              <a:gd name="connsiteX0" fmla="*/ 0 w 1895475"/>
              <a:gd name="connsiteY0" fmla="*/ 0 h 746125"/>
              <a:gd name="connsiteX1" fmla="*/ 857250 w 1895475"/>
              <a:gd name="connsiteY1" fmla="*/ 733425 h 746125"/>
              <a:gd name="connsiteX2" fmla="*/ 1895475 w 1895475"/>
              <a:gd name="connsiteY2" fmla="*/ 76200 h 746125"/>
            </a:gdLst>
            <a:ahLst/>
            <a:cxnLst>
              <a:cxn ang="0">
                <a:pos x="connsiteX0" y="connsiteY0"/>
              </a:cxn>
              <a:cxn ang="0">
                <a:pos x="connsiteX1" y="connsiteY1"/>
              </a:cxn>
              <a:cxn ang="0">
                <a:pos x="connsiteX2" y="connsiteY2"/>
              </a:cxn>
            </a:cxnLst>
            <a:rect l="l" t="t" r="r" b="b"/>
            <a:pathLst>
              <a:path w="1895475" h="746125">
                <a:moveTo>
                  <a:pt x="0" y="0"/>
                </a:moveTo>
                <a:cubicBezTo>
                  <a:pt x="270669" y="360362"/>
                  <a:pt x="541338" y="720725"/>
                  <a:pt x="857250" y="733425"/>
                </a:cubicBezTo>
                <a:cubicBezTo>
                  <a:pt x="1173162" y="746125"/>
                  <a:pt x="1534318" y="411162"/>
                  <a:pt x="1895475" y="76200"/>
                </a:cubicBezTo>
              </a:path>
            </a:pathLst>
          </a:custGeom>
          <a:noFill/>
          <a:ln w="38100" cap="flat" cmpd="sng" algn="ctr">
            <a:solidFill>
              <a:srgbClr val="008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5" name="Oval 544"/>
          <p:cNvSpPr/>
          <p:nvPr/>
        </p:nvSpPr>
        <p:spPr>
          <a:xfrm>
            <a:off x="3765090" y="4372648"/>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11</a:t>
            </a:r>
          </a:p>
        </p:txBody>
      </p:sp>
      <p:sp>
        <p:nvSpPr>
          <p:cNvPr id="546" name="Oval 545"/>
          <p:cNvSpPr/>
          <p:nvPr/>
        </p:nvSpPr>
        <p:spPr>
          <a:xfrm>
            <a:off x="4450890" y="2010448"/>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11</a:t>
            </a:r>
          </a:p>
        </p:txBody>
      </p:sp>
      <p:sp>
        <p:nvSpPr>
          <p:cNvPr id="547" name="Rectangle 546"/>
          <p:cNvSpPr/>
          <p:nvPr/>
        </p:nvSpPr>
        <p:spPr>
          <a:xfrm>
            <a:off x="4781550" y="3624356"/>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48" name="Rectangle 547"/>
          <p:cNvSpPr/>
          <p:nvPr/>
        </p:nvSpPr>
        <p:spPr>
          <a:xfrm>
            <a:off x="2905267" y="3506487"/>
            <a:ext cx="140804" cy="141382"/>
          </a:xfrm>
          <a:prstGeom prst="rect">
            <a:avLst/>
          </a:prstGeom>
          <a:solidFill>
            <a:srgbClr val="17BB7E">
              <a:lumMod val="40000"/>
              <a:lumOff val="6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Arial"/>
              <a:ea typeface="Verdana"/>
              <a:cs typeface="+mn-cs"/>
            </a:endParaRPr>
          </a:p>
        </p:txBody>
      </p:sp>
      <p:sp>
        <p:nvSpPr>
          <p:cNvPr id="549" name="Oval 548"/>
          <p:cNvSpPr/>
          <p:nvPr/>
        </p:nvSpPr>
        <p:spPr>
          <a:xfrm>
            <a:off x="6553200" y="2474709"/>
            <a:ext cx="197310" cy="180302"/>
          </a:xfrm>
          <a:prstGeom prst="ellipse">
            <a:avLst/>
          </a:prstGeom>
          <a:solidFill>
            <a:srgbClr val="FFFFFF"/>
          </a:solidFill>
          <a:ln w="19050" cap="flat" cmpd="sng" algn="ctr">
            <a:solidFill>
              <a:srgbClr val="FFFFFF">
                <a:lumMod val="50000"/>
              </a:srgbClr>
            </a:solidFill>
            <a:prstDash val="solid"/>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141313"/>
                </a:solidFill>
                <a:effectLst/>
                <a:uLnTx/>
                <a:uFillTx/>
                <a:latin typeface="Arial"/>
                <a:ea typeface="+mn-ea"/>
                <a:cs typeface="+mn-cs"/>
              </a:rPr>
              <a:t>10</a:t>
            </a:r>
          </a:p>
        </p:txBody>
      </p:sp>
      <p:cxnSp>
        <p:nvCxnSpPr>
          <p:cNvPr id="550" name="Straight Connector 549"/>
          <p:cNvCxnSpPr>
            <a:stCxn id="490" idx="2"/>
            <a:endCxn id="487" idx="6"/>
          </p:cNvCxnSpPr>
          <p:nvPr/>
        </p:nvCxnSpPr>
        <p:spPr>
          <a:xfrm>
            <a:off x="6360413" y="2895925"/>
            <a:ext cx="301007" cy="12145"/>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cxnSp>
        <p:nvCxnSpPr>
          <p:cNvPr id="551" name="Straight Connector 550"/>
          <p:cNvCxnSpPr>
            <a:stCxn id="503" idx="1"/>
            <a:endCxn id="461" idx="1"/>
          </p:cNvCxnSpPr>
          <p:nvPr/>
        </p:nvCxnSpPr>
        <p:spPr>
          <a:xfrm flipV="1">
            <a:off x="7045666" y="2630763"/>
            <a:ext cx="407276" cy="16685"/>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552" name="TextBox 551"/>
          <p:cNvSpPr txBox="1"/>
          <p:nvPr/>
        </p:nvSpPr>
        <p:spPr>
          <a:xfrm>
            <a:off x="7930734" y="2946473"/>
            <a:ext cx="140532" cy="129793"/>
          </a:xfrm>
          <a:prstGeom prst="ellipse">
            <a:avLst/>
          </a:prstGeom>
          <a:solidFill>
            <a:srgbClr val="FFFFFF">
              <a:lumMod val="65000"/>
            </a:srgbClr>
          </a:solidFill>
          <a:ln>
            <a:solidFill>
              <a:srgbClr val="000000"/>
            </a:solidFill>
          </a:ln>
        </p:spPr>
        <p:txBody>
          <a:bodyPr wrap="non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cxnSp>
        <p:nvCxnSpPr>
          <p:cNvPr id="553" name="Straight Connector 552"/>
          <p:cNvCxnSpPr>
            <a:stCxn id="483" idx="3"/>
            <a:endCxn id="552" idx="1"/>
          </p:cNvCxnSpPr>
          <p:nvPr/>
        </p:nvCxnSpPr>
        <p:spPr>
          <a:xfrm>
            <a:off x="7786618" y="2889062"/>
            <a:ext cx="164696" cy="76419"/>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cxnSp>
        <p:nvCxnSpPr>
          <p:cNvPr id="554" name="Straight Connector 553"/>
          <p:cNvCxnSpPr>
            <a:stCxn id="552" idx="7"/>
            <a:endCxn id="489" idx="5"/>
          </p:cNvCxnSpPr>
          <p:nvPr/>
        </p:nvCxnSpPr>
        <p:spPr>
          <a:xfrm flipV="1">
            <a:off x="8050686" y="2872080"/>
            <a:ext cx="85594" cy="93401"/>
          </a:xfrm>
          <a:prstGeom prst="line">
            <a:avLst/>
          </a:prstGeom>
          <a:noFill/>
          <a:ln w="38100" cap="flat" cmpd="sng" algn="ctr">
            <a:solidFill>
              <a:srgbClr val="00CC66"/>
            </a:solidFill>
            <a:prstDash val="solid"/>
          </a:ln>
          <a:effectLst>
            <a:outerShdw blurRad="40000" dist="20000" dir="5400000" rotWithShape="0">
              <a:srgbClr val="000000">
                <a:alpha val="38000"/>
              </a:srgbClr>
            </a:outerShdw>
          </a:effectLst>
        </p:spPr>
      </p:cxnSp>
      <p:sp>
        <p:nvSpPr>
          <p:cNvPr id="555" name="Freeform 554"/>
          <p:cNvSpPr/>
          <p:nvPr/>
        </p:nvSpPr>
        <p:spPr>
          <a:xfrm>
            <a:off x="4423299" y="1955137"/>
            <a:ext cx="247650" cy="128587"/>
          </a:xfrm>
          <a:custGeom>
            <a:avLst/>
            <a:gdLst>
              <a:gd name="connsiteX0" fmla="*/ 0 w 247650"/>
              <a:gd name="connsiteY0" fmla="*/ 128587 h 128587"/>
              <a:gd name="connsiteX1" fmla="*/ 76200 w 247650"/>
              <a:gd name="connsiteY1" fmla="*/ 14287 h 128587"/>
              <a:gd name="connsiteX2" fmla="*/ 247650 w 247650"/>
              <a:gd name="connsiteY2" fmla="*/ 42862 h 128587"/>
            </a:gdLst>
            <a:ahLst/>
            <a:cxnLst>
              <a:cxn ang="0">
                <a:pos x="connsiteX0" y="connsiteY0"/>
              </a:cxn>
              <a:cxn ang="0">
                <a:pos x="connsiteX1" y="connsiteY1"/>
              </a:cxn>
              <a:cxn ang="0">
                <a:pos x="connsiteX2" y="connsiteY2"/>
              </a:cxn>
            </a:cxnLst>
            <a:rect l="l" t="t" r="r" b="b"/>
            <a:pathLst>
              <a:path w="247650" h="128587">
                <a:moveTo>
                  <a:pt x="0" y="128587"/>
                </a:moveTo>
                <a:cubicBezTo>
                  <a:pt x="17462" y="78581"/>
                  <a:pt x="34925" y="28575"/>
                  <a:pt x="76200" y="14287"/>
                </a:cubicBezTo>
                <a:cubicBezTo>
                  <a:pt x="117475" y="0"/>
                  <a:pt x="182562" y="21431"/>
                  <a:pt x="247650" y="42862"/>
                </a:cubicBezTo>
              </a:path>
            </a:pathLst>
          </a:custGeom>
          <a:noFill/>
          <a:ln w="38100" cap="flat" cmpd="sng" algn="ctr">
            <a:solidFill>
              <a:srgbClr val="008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Slide Number Placeholder 153"/>
          <p:cNvSpPr>
            <a:spLocks noGrp="1"/>
          </p:cNvSpPr>
          <p:nvPr>
            <p:ph type="sldNum" sz="quarter" idx="4"/>
          </p:nvPr>
        </p:nvSpPr>
        <p:spPr/>
        <p:txBody>
          <a:bodyPr/>
          <a:lstStyle/>
          <a:p>
            <a:fld id="{95FB27F1-C2FE-E646-9E41-8F3092BBAFAE}" type="slidenum">
              <a:rPr lang="en-US" smtClean="0"/>
              <a:pPr/>
              <a:t>54</a:t>
            </a:fld>
            <a:endParaRPr lang="en-US"/>
          </a:p>
        </p:txBody>
      </p:sp>
      <p:sp>
        <p:nvSpPr>
          <p:cNvPr id="155" name="Footer Placeholder 15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75533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3"/>
                                        </p:tgtEl>
                                        <p:attrNameLst>
                                          <p:attrName>style.visibility</p:attrName>
                                        </p:attrNameLst>
                                      </p:cBhvr>
                                      <p:to>
                                        <p:strVal val="visible"/>
                                      </p:to>
                                    </p:set>
                                    <p:anim calcmode="lin" valueType="num">
                                      <p:cBhvr additive="base">
                                        <p:cTn id="7" dur="500" fill="hold"/>
                                        <p:tgtEl>
                                          <p:spTgt spid="543"/>
                                        </p:tgtEl>
                                        <p:attrNameLst>
                                          <p:attrName>ppt_x</p:attrName>
                                        </p:attrNameLst>
                                      </p:cBhvr>
                                      <p:tavLst>
                                        <p:tav tm="0">
                                          <p:val>
                                            <p:strVal val="#ppt_x"/>
                                          </p:val>
                                        </p:tav>
                                        <p:tav tm="100000">
                                          <p:val>
                                            <p:strVal val="#ppt_x"/>
                                          </p:val>
                                        </p:tav>
                                      </p:tavLst>
                                    </p:anim>
                                    <p:anim calcmode="lin" valueType="num">
                                      <p:cBhvr additive="base">
                                        <p:cTn id="8" dur="500" fill="hold"/>
                                        <p:tgtEl>
                                          <p:spTgt spid="54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54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49"/>
                                        </p:tgtEl>
                                        <p:attrNameLst>
                                          <p:attrName>style.visibility</p:attrName>
                                        </p:attrNameLst>
                                      </p:cBhvr>
                                      <p:to>
                                        <p:strVal val="visible"/>
                                      </p:to>
                                    </p:set>
                                    <p:anim calcmode="lin" valueType="num">
                                      <p:cBhvr additive="base">
                                        <p:cTn id="16" dur="500" fill="hold"/>
                                        <p:tgtEl>
                                          <p:spTgt spid="549"/>
                                        </p:tgtEl>
                                        <p:attrNameLst>
                                          <p:attrName>ppt_x</p:attrName>
                                        </p:attrNameLst>
                                      </p:cBhvr>
                                      <p:tavLst>
                                        <p:tav tm="0">
                                          <p:val>
                                            <p:strVal val="#ppt_x"/>
                                          </p:val>
                                        </p:tav>
                                        <p:tav tm="100000">
                                          <p:val>
                                            <p:strVal val="#ppt_x"/>
                                          </p:val>
                                        </p:tav>
                                      </p:tavLst>
                                    </p:anim>
                                    <p:anim calcmode="lin" valueType="num">
                                      <p:cBhvr additive="base">
                                        <p:cTn id="17" dur="500" fill="hold"/>
                                        <p:tgtEl>
                                          <p:spTgt spid="549"/>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550"/>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551"/>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553"/>
                                        </p:tgtEl>
                                        <p:attrNameLst>
                                          <p:attrName>style.visibility</p:attrName>
                                        </p:attrNameLst>
                                      </p:cBhvr>
                                      <p:to>
                                        <p:strVal val="visible"/>
                                      </p:to>
                                    </p:set>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554"/>
                                        </p:tgtEl>
                                        <p:attrNameLst>
                                          <p:attrName>style.visibility</p:attrName>
                                        </p:attrNameLst>
                                      </p:cBhvr>
                                      <p:to>
                                        <p:strVal val="visible"/>
                                      </p:to>
                                    </p:set>
                                    <p:anim calcmode="lin" valueType="num">
                                      <p:cBhvr additive="base">
                                        <p:cTn id="30" dur="1000" fill="hold"/>
                                        <p:tgtEl>
                                          <p:spTgt spid="554"/>
                                        </p:tgtEl>
                                        <p:attrNameLst>
                                          <p:attrName>ppt_x</p:attrName>
                                        </p:attrNameLst>
                                      </p:cBhvr>
                                      <p:tavLst>
                                        <p:tav tm="0">
                                          <p:val>
                                            <p:strVal val="#ppt_x"/>
                                          </p:val>
                                        </p:tav>
                                        <p:tav tm="100000">
                                          <p:val>
                                            <p:strVal val="#ppt_x"/>
                                          </p:val>
                                        </p:tav>
                                      </p:tavLst>
                                    </p:anim>
                                    <p:anim calcmode="lin" valueType="num">
                                      <p:cBhvr additive="base">
                                        <p:cTn id="31" dur="1000" fill="hold"/>
                                        <p:tgtEl>
                                          <p:spTgt spid="55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45"/>
                                        </p:tgtEl>
                                        <p:attrNameLst>
                                          <p:attrName>style.visibility</p:attrName>
                                        </p:attrNameLst>
                                      </p:cBhvr>
                                      <p:to>
                                        <p:strVal val="visible"/>
                                      </p:to>
                                    </p:set>
                                    <p:anim calcmode="lin" valueType="num">
                                      <p:cBhvr additive="base">
                                        <p:cTn id="36" dur="500" fill="hold"/>
                                        <p:tgtEl>
                                          <p:spTgt spid="545"/>
                                        </p:tgtEl>
                                        <p:attrNameLst>
                                          <p:attrName>ppt_x</p:attrName>
                                        </p:attrNameLst>
                                      </p:cBhvr>
                                      <p:tavLst>
                                        <p:tav tm="0">
                                          <p:val>
                                            <p:strVal val="#ppt_x"/>
                                          </p:val>
                                        </p:tav>
                                        <p:tav tm="100000">
                                          <p:val>
                                            <p:strVal val="#ppt_x"/>
                                          </p:val>
                                        </p:tav>
                                      </p:tavLst>
                                    </p:anim>
                                    <p:anim calcmode="lin" valueType="num">
                                      <p:cBhvr additive="base">
                                        <p:cTn id="37" dur="500" fill="hold"/>
                                        <p:tgtEl>
                                          <p:spTgt spid="545"/>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544"/>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534"/>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548"/>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nodeType="afterEffect">
                                  <p:stCondLst>
                                    <p:cond delay="0"/>
                                  </p:stCondLst>
                                  <p:childTnLst>
                                    <p:set>
                                      <p:cBhvr>
                                        <p:cTn id="49" dur="1" fill="hold">
                                          <p:stCondLst>
                                            <p:cond delay="0"/>
                                          </p:stCondLst>
                                        </p:cTn>
                                        <p:tgtEl>
                                          <p:spTgt spid="533"/>
                                        </p:tgtEl>
                                        <p:attrNameLst>
                                          <p:attrName>style.visibility</p:attrName>
                                        </p:attrNameLst>
                                      </p:cBhvr>
                                      <p:to>
                                        <p:strVal val="visible"/>
                                      </p:to>
                                    </p:set>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547"/>
                                        </p:tgtEl>
                                        <p:attrNameLst>
                                          <p:attrName>style.visibility</p:attrName>
                                        </p:attrNameLst>
                                      </p:cBhvr>
                                      <p:to>
                                        <p:strVal val="visible"/>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539"/>
                                        </p:tgtEl>
                                        <p:attrNameLst>
                                          <p:attrName>style.visibility</p:attrName>
                                        </p:attrNameLst>
                                      </p:cBhvr>
                                      <p:to>
                                        <p:strVal val="visible"/>
                                      </p:to>
                                    </p:se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538"/>
                                        </p:tgtEl>
                                        <p:attrNameLst>
                                          <p:attrName>style.visibility</p:attrName>
                                        </p:attrNameLst>
                                      </p:cBhvr>
                                      <p:to>
                                        <p:strVal val="visible"/>
                                      </p:to>
                                    </p:set>
                                  </p:childTnLst>
                                </p:cTn>
                              </p:par>
                            </p:childTnLst>
                          </p:cTn>
                        </p:par>
                        <p:par>
                          <p:cTn id="59" fill="hold">
                            <p:stCondLst>
                              <p:cond delay="500"/>
                            </p:stCondLst>
                            <p:childTnLst>
                              <p:par>
                                <p:cTn id="60" presetID="1" presetClass="entr" presetSubtype="0" fill="hold" grpId="0" nodeType="afterEffect">
                                  <p:stCondLst>
                                    <p:cond delay="0"/>
                                  </p:stCondLst>
                                  <p:childTnLst>
                                    <p:set>
                                      <p:cBhvr>
                                        <p:cTn id="61" dur="1" fill="hold">
                                          <p:stCondLst>
                                            <p:cond delay="0"/>
                                          </p:stCondLst>
                                        </p:cTn>
                                        <p:tgtEl>
                                          <p:spTgt spid="536"/>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0"/>
                                          </p:stCondLst>
                                        </p:cTn>
                                        <p:tgtEl>
                                          <p:spTgt spid="537"/>
                                        </p:tgtEl>
                                        <p:attrNameLst>
                                          <p:attrName>style.visibility</p:attrName>
                                        </p:attrNameLst>
                                      </p:cBhvr>
                                      <p:to>
                                        <p:strVal val="visible"/>
                                      </p:to>
                                    </p:set>
                                  </p:childTnLst>
                                </p:cTn>
                              </p:par>
                            </p:childTnLst>
                          </p:cTn>
                        </p:par>
                        <p:par>
                          <p:cTn id="65" fill="hold">
                            <p:stCondLst>
                              <p:cond delay="500"/>
                            </p:stCondLst>
                            <p:childTnLst>
                              <p:par>
                                <p:cTn id="66" presetID="1" presetClass="entr" presetSubtype="0" fill="hold" nodeType="afterEffect">
                                  <p:stCondLst>
                                    <p:cond delay="0"/>
                                  </p:stCondLst>
                                  <p:childTnLst>
                                    <p:set>
                                      <p:cBhvr>
                                        <p:cTn id="67" dur="1" fill="hold">
                                          <p:stCondLst>
                                            <p:cond delay="0"/>
                                          </p:stCondLst>
                                        </p:cTn>
                                        <p:tgtEl>
                                          <p:spTgt spid="535"/>
                                        </p:tgtEl>
                                        <p:attrNameLst>
                                          <p:attrName>style.visibility</p:attrName>
                                        </p:attrNameLst>
                                      </p:cBhvr>
                                      <p:to>
                                        <p:strVal val="visible"/>
                                      </p:to>
                                    </p:set>
                                  </p:childTnLst>
                                </p:cTn>
                              </p:par>
                            </p:childTnLst>
                          </p:cTn>
                        </p:par>
                        <p:par>
                          <p:cTn id="68" fill="hold">
                            <p:stCondLst>
                              <p:cond delay="500"/>
                            </p:stCondLst>
                            <p:childTnLst>
                              <p:par>
                                <p:cTn id="69" presetID="2" presetClass="entr" presetSubtype="4" fill="hold" grpId="0" nodeType="afterEffect">
                                  <p:stCondLst>
                                    <p:cond delay="0"/>
                                  </p:stCondLst>
                                  <p:childTnLst>
                                    <p:set>
                                      <p:cBhvr>
                                        <p:cTn id="70" dur="1" fill="hold">
                                          <p:stCondLst>
                                            <p:cond delay="0"/>
                                          </p:stCondLst>
                                        </p:cTn>
                                        <p:tgtEl>
                                          <p:spTgt spid="546"/>
                                        </p:tgtEl>
                                        <p:attrNameLst>
                                          <p:attrName>style.visibility</p:attrName>
                                        </p:attrNameLst>
                                      </p:cBhvr>
                                      <p:to>
                                        <p:strVal val="visible"/>
                                      </p:to>
                                    </p:set>
                                    <p:anim calcmode="lin" valueType="num">
                                      <p:cBhvr additive="base">
                                        <p:cTn id="71" dur="2000" fill="hold"/>
                                        <p:tgtEl>
                                          <p:spTgt spid="546"/>
                                        </p:tgtEl>
                                        <p:attrNameLst>
                                          <p:attrName>ppt_x</p:attrName>
                                        </p:attrNameLst>
                                      </p:cBhvr>
                                      <p:tavLst>
                                        <p:tav tm="0">
                                          <p:val>
                                            <p:strVal val="#ppt_x"/>
                                          </p:val>
                                        </p:tav>
                                        <p:tav tm="100000">
                                          <p:val>
                                            <p:strVal val="#ppt_x"/>
                                          </p:val>
                                        </p:tav>
                                      </p:tavLst>
                                    </p:anim>
                                    <p:anim calcmode="lin" valueType="num">
                                      <p:cBhvr additive="base">
                                        <p:cTn id="72" dur="2000" fill="hold"/>
                                        <p:tgtEl>
                                          <p:spTgt spid="546"/>
                                        </p:tgtEl>
                                        <p:attrNameLst>
                                          <p:attrName>ppt_y</p:attrName>
                                        </p:attrNameLst>
                                      </p:cBhvr>
                                      <p:tavLst>
                                        <p:tav tm="0">
                                          <p:val>
                                            <p:strVal val="1+#ppt_h/2"/>
                                          </p:val>
                                        </p:tav>
                                        <p:tav tm="100000">
                                          <p:val>
                                            <p:strVal val="#ppt_y"/>
                                          </p:val>
                                        </p:tav>
                                      </p:tavLst>
                                    </p:anim>
                                  </p:childTnLst>
                                </p:cTn>
                              </p:par>
                            </p:childTnLst>
                          </p:cTn>
                        </p:par>
                        <p:par>
                          <p:cTn id="73" fill="hold">
                            <p:stCondLst>
                              <p:cond delay="2500"/>
                            </p:stCondLst>
                            <p:childTnLst>
                              <p:par>
                                <p:cTn id="74" presetID="1" presetClass="entr" presetSubtype="0" fill="hold" grpId="0" nodeType="afterEffect">
                                  <p:stCondLst>
                                    <p:cond delay="0"/>
                                  </p:stCondLst>
                                  <p:childTnLst>
                                    <p:set>
                                      <p:cBhvr>
                                        <p:cTn id="75" dur="1" fill="hold">
                                          <p:stCondLst>
                                            <p:cond delay="0"/>
                                          </p:stCondLst>
                                        </p:cTn>
                                        <p:tgtEl>
                                          <p:spTgt spid="555"/>
                                        </p:tgtEl>
                                        <p:attrNameLst>
                                          <p:attrName>style.visibility</p:attrName>
                                        </p:attrNameLst>
                                      </p:cBhvr>
                                      <p:to>
                                        <p:strVal val="visible"/>
                                      </p:to>
                                    </p:set>
                                  </p:childTnLst>
                                </p:cTn>
                              </p:par>
                            </p:childTnLst>
                          </p:cTn>
                        </p:par>
                        <p:par>
                          <p:cTn id="76" fill="hold">
                            <p:stCondLst>
                              <p:cond delay="2500"/>
                            </p:stCondLst>
                            <p:childTnLst>
                              <p:par>
                                <p:cTn id="77" presetID="1" presetClass="entr" presetSubtype="0" fill="hold" nodeType="afterEffect">
                                  <p:stCondLst>
                                    <p:cond delay="0"/>
                                  </p:stCondLst>
                                  <p:childTnLst>
                                    <p:set>
                                      <p:cBhvr>
                                        <p:cTn id="78" dur="1" fill="hold">
                                          <p:stCondLst>
                                            <p:cond delay="0"/>
                                          </p:stCondLst>
                                        </p:cTn>
                                        <p:tgtEl>
                                          <p:spTgt spid="540"/>
                                        </p:tgtEl>
                                        <p:attrNameLst>
                                          <p:attrName>style.visibility</p:attrName>
                                        </p:attrNameLst>
                                      </p:cBhvr>
                                      <p:to>
                                        <p:strVal val="visible"/>
                                      </p:to>
                                    </p:set>
                                  </p:childTnLst>
                                </p:cTn>
                              </p:par>
                            </p:childTnLst>
                          </p:cTn>
                        </p:par>
                        <p:par>
                          <p:cTn id="79" fill="hold">
                            <p:stCondLst>
                              <p:cond delay="2500"/>
                            </p:stCondLst>
                            <p:childTnLst>
                              <p:par>
                                <p:cTn id="80" presetID="1" presetClass="entr" presetSubtype="0" fill="hold" grpId="0" nodeType="afterEffect">
                                  <p:stCondLst>
                                    <p:cond delay="0"/>
                                  </p:stCondLst>
                                  <p:childTnLst>
                                    <p:set>
                                      <p:cBhvr>
                                        <p:cTn id="81" dur="1" fill="hold">
                                          <p:stCondLst>
                                            <p:cond delay="0"/>
                                          </p:stCondLst>
                                        </p:cTn>
                                        <p:tgtEl>
                                          <p:spTgt spid="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 grpId="0" animBg="1"/>
      <p:bldP spid="536" grpId="0" animBg="1"/>
      <p:bldP spid="537" grpId="0" animBg="1"/>
      <p:bldP spid="539" grpId="0" animBg="1"/>
      <p:bldP spid="541" grpId="0" animBg="1"/>
      <p:bldP spid="542" grpId="0" animBg="1"/>
      <p:bldP spid="543" grpId="0" animBg="1"/>
      <p:bldP spid="544" grpId="0" animBg="1"/>
      <p:bldP spid="545" grpId="0" animBg="1"/>
      <p:bldP spid="546" grpId="0" animBg="1"/>
      <p:bldP spid="547" grpId="0" animBg="1"/>
      <p:bldP spid="548" grpId="0" animBg="1"/>
      <p:bldP spid="549" grpId="0" animBg="1"/>
      <p:bldP spid="55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a:t>TAPI SDK &amp; Tooling Overview</a:t>
            </a:r>
            <a:br>
              <a:rPr lang="en-GB"/>
            </a:br>
            <a:endParaRPr lang="en-GB"/>
          </a:p>
        </p:txBody>
      </p:sp>
      <p:sp>
        <p:nvSpPr>
          <p:cNvPr id="3" name="Marcador de texto 2"/>
          <p:cNvSpPr>
            <a:spLocks noGrp="1"/>
          </p:cNvSpPr>
          <p:nvPr>
            <p:ph type="body" idx="1"/>
          </p:nvPr>
        </p:nvSpPr>
        <p:spPr/>
        <p:txBody>
          <a:bodyPr/>
          <a:lstStyle/>
          <a:p>
            <a:endParaRPr lang="en-GB"/>
          </a:p>
        </p:txBody>
      </p:sp>
      <p:sp>
        <p:nvSpPr>
          <p:cNvPr id="4" name="Slide Number Placeholder 3"/>
          <p:cNvSpPr>
            <a:spLocks noGrp="1"/>
          </p:cNvSpPr>
          <p:nvPr>
            <p:ph type="sldNum" sz="quarter" idx="4"/>
          </p:nvPr>
        </p:nvSpPr>
        <p:spPr/>
        <p:txBody>
          <a:bodyPr/>
          <a:lstStyle/>
          <a:p>
            <a:fld id="{95FB27F1-C2FE-E646-9E41-8F3092BBAFAE}" type="slidenum">
              <a:rPr lang="en-US" smtClean="0"/>
              <a:pPr/>
              <a:t>55</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748029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Key Features of TAPI SDK</a:t>
            </a:r>
            <a:endParaRPr lang="en-US"/>
          </a:p>
        </p:txBody>
      </p:sp>
      <p:sp>
        <p:nvSpPr>
          <p:cNvPr id="11" name="Content Placeholder 3"/>
          <p:cNvSpPr txBox="1">
            <a:spLocks/>
          </p:cNvSpPr>
          <p:nvPr/>
        </p:nvSpPr>
        <p:spPr>
          <a:xfrm>
            <a:off x="228600" y="1143000"/>
            <a:ext cx="8650480" cy="5172342"/>
          </a:xfrm>
          <a:prstGeom prst="rect">
            <a:avLst/>
          </a:prstGeom>
        </p:spPr>
        <p:txBody>
          <a:bodyPr>
            <a:normAutofit fontScale="77500" lnSpcReduction="20000"/>
          </a:bodyPr>
          <a:lstStyle/>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800" b="0" i="0" u="none" strike="noStrike" kern="0" cap="none" spc="0" normalizeH="0" baseline="0" noProof="0" dirty="0" smtClean="0">
                <a:ln>
                  <a:noFill/>
                </a:ln>
                <a:solidFill>
                  <a:srgbClr val="0070C0"/>
                </a:solidFill>
                <a:effectLst/>
                <a:uLnTx/>
                <a:uFillTx/>
                <a:latin typeface="Gill Sans MT" pitchFamily="34" charset="0"/>
                <a:ea typeface="+mn-ea"/>
                <a:cs typeface="Arial" pitchFamily="34" charset="0"/>
              </a:rPr>
              <a:t>Technology-agnostic API Framework</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400" b="0" i="0" u="none" strike="noStrike" kern="0" cap="none" spc="0" normalizeH="0" baseline="0" noProof="0" dirty="0" smtClean="0">
                <a:ln>
                  <a:noFill/>
                </a:ln>
                <a:solidFill>
                  <a:schemeClr val="tx1"/>
                </a:solidFill>
                <a:effectLst/>
                <a:uLnTx/>
                <a:uFillTx/>
                <a:latin typeface="Gill Sans MT" pitchFamily="34" charset="0"/>
                <a:cs typeface="Arial" pitchFamily="34" charset="0"/>
              </a:rPr>
              <a:t>Standardizes a single core technology-agnostic specification that abstracts common transport network functions</a:t>
            </a: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800" b="0" i="0" u="none" strike="noStrike" kern="0" cap="none" spc="0" normalizeH="0" baseline="0" noProof="0" dirty="0" smtClean="0">
                <a:ln>
                  <a:noFill/>
                </a:ln>
                <a:solidFill>
                  <a:srgbClr val="0070C0"/>
                </a:solidFill>
                <a:effectLst/>
                <a:uLnTx/>
                <a:uFillTx/>
                <a:latin typeface="Gill Sans MT" pitchFamily="34" charset="0"/>
                <a:ea typeface="+mn-ea"/>
                <a:cs typeface="Arial" pitchFamily="34" charset="0"/>
              </a:rPr>
              <a:t>Modular &amp; Extensible</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400" b="0" i="0" u="none" strike="noStrike" kern="0" cap="none" spc="0" normalizeH="0" baseline="0" noProof="0" dirty="0" smtClean="0">
                <a:ln>
                  <a:noFill/>
                </a:ln>
                <a:solidFill>
                  <a:schemeClr val="tx1"/>
                </a:solidFill>
                <a:effectLst/>
                <a:uLnTx/>
                <a:uFillTx/>
                <a:latin typeface="Gill Sans MT" pitchFamily="34" charset="0"/>
                <a:cs typeface="Arial" pitchFamily="34" charset="0"/>
              </a:rPr>
              <a:t>Functional features are packaged into small self-contained largely-independent modules</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400" b="0" i="0" u="none" strike="noStrike" kern="0" cap="none" spc="0" normalizeH="0" baseline="0" noProof="0" dirty="0" smtClean="0">
                <a:ln>
                  <a:noFill/>
                </a:ln>
                <a:solidFill>
                  <a:schemeClr val="tx1"/>
                </a:solidFill>
                <a:effectLst/>
                <a:uLnTx/>
                <a:uFillTx/>
                <a:latin typeface="Gill Sans MT" pitchFamily="34" charset="0"/>
                <a:cs typeface="Arial" pitchFamily="34" charset="0"/>
              </a:rPr>
              <a:t>TAPI Core Spec is designed to be fully extensible</a:t>
            </a:r>
          </a:p>
          <a:p>
            <a:pPr marL="1188720" lvl="2" indent="-285750" eaLnBrk="0" hangingPunct="0">
              <a:spcAft>
                <a:spcPct val="40000"/>
              </a:spcAft>
              <a:buClr>
                <a:srgbClr val="3333CC"/>
              </a:buClr>
              <a:buSzPct val="75000"/>
              <a:buFont typeface="Wingdings" pitchFamily="2" charset="2"/>
              <a:buChar char="§"/>
            </a:pPr>
            <a:r>
              <a:rPr lang="en-US" i="1" dirty="0" smtClean="0">
                <a:solidFill>
                  <a:schemeClr val="tx2">
                    <a:lumMod val="60000"/>
                    <a:lumOff val="40000"/>
                  </a:schemeClr>
                </a:solidFill>
              </a:rPr>
              <a:t>Extensions</a:t>
            </a:r>
            <a:r>
              <a:rPr lang="en-US" dirty="0" smtClean="0">
                <a:solidFill>
                  <a:schemeClr val="tx2">
                    <a:lumMod val="60000"/>
                    <a:lumOff val="40000"/>
                  </a:schemeClr>
                </a:solidFill>
              </a:rPr>
              <a:t> can be Technology, SDO, Operator or Vendor specific</a:t>
            </a:r>
            <a:endParaRPr kumimoji="0" lang="en-US" sz="2400" b="0" i="0" u="none" strike="noStrike" kern="0" cap="none" spc="0" normalizeH="0" baseline="0" noProof="0" dirty="0" smtClean="0">
              <a:ln>
                <a:noFill/>
              </a:ln>
              <a:solidFill>
                <a:schemeClr val="tx1"/>
              </a:solidFill>
              <a:effectLst/>
              <a:uLnTx/>
              <a:uFillTx/>
              <a:latin typeface="Gill Sans MT" pitchFamily="34" charset="0"/>
              <a:cs typeface="Arial" pitchFamily="34" charset="0"/>
            </a:endParaRP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800" b="0" i="0" u="none" strike="noStrike" kern="0" cap="none" spc="0" normalizeH="0" baseline="0" noProof="0" dirty="0" smtClean="0">
                <a:ln>
                  <a:noFill/>
                </a:ln>
                <a:solidFill>
                  <a:srgbClr val="0070C0"/>
                </a:solidFill>
                <a:effectLst/>
                <a:uLnTx/>
                <a:uFillTx/>
                <a:latin typeface="Gill Sans MT" pitchFamily="34" charset="0"/>
                <a:ea typeface="+mn-ea"/>
                <a:cs typeface="Arial" pitchFamily="34" charset="0"/>
              </a:rPr>
              <a:t>Industry-wide Interoperability Objective </a:t>
            </a:r>
            <a:r>
              <a:rPr kumimoji="0" lang="en-US" sz="2800" b="0" i="0" u="none" strike="noStrike" kern="0" cap="none" spc="0" normalizeH="0" baseline="0" noProof="0" dirty="0" smtClean="0">
                <a:ln>
                  <a:noFill/>
                </a:ln>
                <a:solidFill>
                  <a:schemeClr val="tx1"/>
                </a:solidFill>
                <a:effectLst/>
                <a:uLnTx/>
                <a:uFillTx/>
                <a:latin typeface="Gill Sans MT" pitchFamily="34" charset="0"/>
                <a:ea typeface="+mn-ea"/>
                <a:cs typeface="Arial" pitchFamily="34" charset="0"/>
              </a:rPr>
              <a:t>– developed within</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400" b="0" i="0" u="none" strike="noStrike" kern="0" cap="none" spc="0" normalizeH="0" baseline="0" noProof="0" dirty="0" smtClean="0">
                <a:ln>
                  <a:noFill/>
                </a:ln>
                <a:solidFill>
                  <a:schemeClr val="tx1"/>
                </a:solidFill>
                <a:effectLst/>
                <a:uLnTx/>
                <a:uFillTx/>
                <a:latin typeface="Gill Sans MT" pitchFamily="34" charset="0"/>
                <a:cs typeface="Arial" pitchFamily="34" charset="0"/>
              </a:rPr>
              <a:t>Open Source SDN SNOWMASS project under Apache 2 license</a:t>
            </a: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800" b="0" i="0" u="none" strike="noStrike" kern="0" cap="none" spc="0" normalizeH="0" baseline="0" noProof="0" dirty="0" smtClean="0">
                <a:ln>
                  <a:noFill/>
                </a:ln>
                <a:solidFill>
                  <a:srgbClr val="0070C0"/>
                </a:solidFill>
                <a:effectLst/>
                <a:uLnTx/>
                <a:uFillTx/>
                <a:latin typeface="Gill Sans MT" pitchFamily="34" charset="0"/>
                <a:ea typeface="+mn-ea"/>
                <a:cs typeface="Arial" pitchFamily="34" charset="0"/>
              </a:rPr>
              <a:t>SDK components generated using tools for agile prototyping</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400" b="0" i="0" u="none" strike="noStrike" kern="0" cap="none" spc="0" normalizeH="0" baseline="0" noProof="0" dirty="0" smtClean="0">
                <a:ln>
                  <a:noFill/>
                </a:ln>
                <a:solidFill>
                  <a:schemeClr val="tx1"/>
                </a:solidFill>
                <a:effectLst/>
                <a:uLnTx/>
                <a:uFillTx/>
                <a:latin typeface="Gill Sans MT" pitchFamily="34" charset="0"/>
                <a:cs typeface="Arial" pitchFamily="34" charset="0"/>
              </a:rPr>
              <a:t>YANG schema generated from UML using guidelines developed in an multi-SDO initiative (IISOMI)</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400" b="0" i="0" u="none" strike="noStrike" kern="0" cap="none" spc="0" normalizeH="0" baseline="0" noProof="0" dirty="0" smtClean="0">
                <a:ln>
                  <a:noFill/>
                </a:ln>
                <a:solidFill>
                  <a:schemeClr val="tx1"/>
                </a:solidFill>
                <a:effectLst/>
                <a:uLnTx/>
                <a:uFillTx/>
                <a:latin typeface="Gill Sans MT" pitchFamily="34" charset="0"/>
                <a:cs typeface="Arial" pitchFamily="34" charset="0"/>
              </a:rPr>
              <a:t>Swagger/JSON APIs generated from YANG following </a:t>
            </a:r>
            <a:r>
              <a:rPr kumimoji="0" lang="en-US" sz="2400" b="0" i="0" u="none" strike="noStrike" kern="0" cap="none" spc="0" normalizeH="0" baseline="0" noProof="0" dirty="0" err="1" smtClean="0">
                <a:ln>
                  <a:noFill/>
                </a:ln>
                <a:solidFill>
                  <a:schemeClr val="tx1"/>
                </a:solidFill>
                <a:effectLst/>
                <a:uLnTx/>
                <a:uFillTx/>
                <a:latin typeface="Gill Sans MT" pitchFamily="34" charset="0"/>
                <a:cs typeface="Arial" pitchFamily="34" charset="0"/>
              </a:rPr>
              <a:t>RESTConf</a:t>
            </a:r>
            <a:r>
              <a:rPr kumimoji="0" lang="en-US" sz="2400" b="0" i="0" u="none" strike="noStrike" kern="0" cap="none" spc="0" normalizeH="0" baseline="0" noProof="0" dirty="0" smtClean="0">
                <a:ln>
                  <a:noFill/>
                </a:ln>
                <a:solidFill>
                  <a:schemeClr val="tx1"/>
                </a:solidFill>
                <a:effectLst/>
                <a:uLnTx/>
                <a:uFillTx/>
                <a:latin typeface="Gill Sans MT" pitchFamily="34" charset="0"/>
                <a:cs typeface="Arial" pitchFamily="34" charset="0"/>
              </a:rPr>
              <a:t> specification</a:t>
            </a: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endParaRPr kumimoji="0" lang="en-US" sz="2000" b="0" i="0" u="none" strike="noStrike" kern="0" cap="none" spc="0" normalizeH="0" baseline="0" noProof="0" dirty="0">
              <a:ln>
                <a:noFill/>
              </a:ln>
              <a:solidFill>
                <a:schemeClr val="tx1"/>
              </a:solidFill>
              <a:effectLst/>
              <a:uLnTx/>
              <a:uFillTx/>
              <a:latin typeface="Gill Sans MT" pitchFamily="34" charset="0"/>
              <a:ea typeface="+mn-ea"/>
              <a:cs typeface="Arial" pitchFamily="34" charset="0"/>
            </a:endParaRPr>
          </a:p>
        </p:txBody>
      </p:sp>
      <p:sp>
        <p:nvSpPr>
          <p:cNvPr id="4" name="Slide Number Placeholder 3"/>
          <p:cNvSpPr>
            <a:spLocks noGrp="1"/>
          </p:cNvSpPr>
          <p:nvPr>
            <p:ph type="sldNum" sz="quarter" idx="4"/>
          </p:nvPr>
        </p:nvSpPr>
        <p:spPr/>
        <p:txBody>
          <a:bodyPr/>
          <a:lstStyle/>
          <a:p>
            <a:fld id="{95FB27F1-C2FE-E646-9E41-8F3092BBAFAE}" type="slidenum">
              <a:rPr lang="en-US" smtClean="0"/>
              <a:pPr/>
              <a:t>56</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05099" y="253165"/>
            <a:ext cx="8665436" cy="503238"/>
          </a:xfrm>
        </p:spPr>
        <p:txBody>
          <a:bodyPr/>
          <a:lstStyle/>
          <a:p>
            <a:r>
              <a:rPr lang="en-US" sz="2400" smtClean="0"/>
              <a:t>TAPI – ONF and OSSDN Project Dependencies</a:t>
            </a:r>
            <a:r>
              <a:rPr lang="en-US" sz="2600" smtClean="0"/>
              <a:t> </a:t>
            </a:r>
            <a:endParaRPr lang="en-US" sz="2600"/>
          </a:p>
        </p:txBody>
      </p:sp>
      <p:pic>
        <p:nvPicPr>
          <p:cNvPr id="73" name="Picture 2"/>
          <p:cNvPicPr>
            <a:picLocks noChangeAspect="1" noChangeArrowheads="1"/>
          </p:cNvPicPr>
          <p:nvPr/>
        </p:nvPicPr>
        <p:blipFill>
          <a:blip r:embed="rId2" cstate="print"/>
          <a:srcRect/>
          <a:stretch>
            <a:fillRect/>
          </a:stretch>
        </p:blipFill>
        <p:spPr bwMode="auto">
          <a:xfrm>
            <a:off x="165666" y="4434929"/>
            <a:ext cx="1183208" cy="376250"/>
          </a:xfrm>
          <a:prstGeom prst="rect">
            <a:avLst/>
          </a:prstGeom>
          <a:noFill/>
          <a:ln w="9525">
            <a:noFill/>
            <a:miter lim="800000"/>
            <a:headEnd/>
            <a:tailEnd/>
          </a:ln>
        </p:spPr>
      </p:pic>
      <p:pic>
        <p:nvPicPr>
          <p:cNvPr id="74" name="Picture 7"/>
          <p:cNvPicPr>
            <a:picLocks noChangeAspect="1" noChangeArrowheads="1"/>
          </p:cNvPicPr>
          <p:nvPr/>
        </p:nvPicPr>
        <p:blipFill>
          <a:blip r:embed="rId3" cstate="print"/>
          <a:srcRect/>
          <a:stretch>
            <a:fillRect/>
          </a:stretch>
        </p:blipFill>
        <p:spPr bwMode="auto">
          <a:xfrm>
            <a:off x="6598327" y="5584591"/>
            <a:ext cx="1809750" cy="333375"/>
          </a:xfrm>
          <a:prstGeom prst="rect">
            <a:avLst/>
          </a:prstGeom>
          <a:noFill/>
          <a:ln w="9525">
            <a:noFill/>
            <a:miter lim="800000"/>
            <a:headEnd/>
            <a:tailEnd/>
          </a:ln>
        </p:spPr>
      </p:pic>
      <p:pic>
        <p:nvPicPr>
          <p:cNvPr id="75" name="Picture 6"/>
          <p:cNvPicPr>
            <a:picLocks noChangeAspect="1" noChangeArrowheads="1"/>
          </p:cNvPicPr>
          <p:nvPr/>
        </p:nvPicPr>
        <p:blipFill>
          <a:blip r:embed="rId4" cstate="print"/>
          <a:srcRect/>
          <a:stretch>
            <a:fillRect/>
          </a:stretch>
        </p:blipFill>
        <p:spPr bwMode="auto">
          <a:xfrm>
            <a:off x="786240" y="5545263"/>
            <a:ext cx="2057400" cy="361950"/>
          </a:xfrm>
          <a:prstGeom prst="rect">
            <a:avLst/>
          </a:prstGeom>
          <a:noFill/>
          <a:ln w="9525">
            <a:noFill/>
            <a:miter lim="800000"/>
            <a:headEnd/>
            <a:tailEnd/>
          </a:ln>
        </p:spPr>
      </p:pic>
      <p:pic>
        <p:nvPicPr>
          <p:cNvPr id="76" name="Picture 5"/>
          <p:cNvPicPr>
            <a:picLocks noChangeAspect="1" noChangeArrowheads="1"/>
          </p:cNvPicPr>
          <p:nvPr/>
        </p:nvPicPr>
        <p:blipFill>
          <a:blip r:embed="rId5" cstate="print"/>
          <a:srcRect/>
          <a:stretch>
            <a:fillRect/>
          </a:stretch>
        </p:blipFill>
        <p:spPr bwMode="auto">
          <a:xfrm>
            <a:off x="303570" y="2664155"/>
            <a:ext cx="453700" cy="506558"/>
          </a:xfrm>
          <a:prstGeom prst="rect">
            <a:avLst/>
          </a:prstGeom>
          <a:noFill/>
          <a:ln w="9525">
            <a:noFill/>
            <a:miter lim="800000"/>
            <a:headEnd/>
            <a:tailEnd/>
          </a:ln>
        </p:spPr>
      </p:pic>
      <p:pic>
        <p:nvPicPr>
          <p:cNvPr id="77" name="Picture 2"/>
          <p:cNvPicPr>
            <a:picLocks noChangeAspect="1" noChangeArrowheads="1"/>
          </p:cNvPicPr>
          <p:nvPr/>
        </p:nvPicPr>
        <p:blipFill>
          <a:blip r:embed="rId6" cstate="print"/>
          <a:srcRect/>
          <a:stretch>
            <a:fillRect/>
          </a:stretch>
        </p:blipFill>
        <p:spPr bwMode="auto">
          <a:xfrm>
            <a:off x="2522371" y="1652342"/>
            <a:ext cx="730844" cy="316448"/>
          </a:xfrm>
          <a:prstGeom prst="rect">
            <a:avLst/>
          </a:prstGeom>
          <a:noFill/>
          <a:ln w="9525">
            <a:noFill/>
            <a:miter lim="800000"/>
            <a:headEnd/>
            <a:tailEnd/>
          </a:ln>
        </p:spPr>
      </p:pic>
      <p:sp>
        <p:nvSpPr>
          <p:cNvPr id="78" name="Oval 77"/>
          <p:cNvSpPr/>
          <p:nvPr/>
        </p:nvSpPr>
        <p:spPr>
          <a:xfrm>
            <a:off x="6510765" y="2226329"/>
            <a:ext cx="2457450" cy="2419316"/>
          </a:xfrm>
          <a:prstGeom prst="ellipse">
            <a:avLst/>
          </a:prstGeom>
          <a:solidFill>
            <a:srgbClr val="17BB7E">
              <a:lumMod val="20000"/>
              <a:lumOff val="80000"/>
            </a:srgbClr>
          </a:solidFill>
          <a:ln w="1270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9" name="Oval 78"/>
          <p:cNvSpPr/>
          <p:nvPr/>
        </p:nvSpPr>
        <p:spPr>
          <a:xfrm>
            <a:off x="3299612" y="4942527"/>
            <a:ext cx="2647950" cy="775676"/>
          </a:xfrm>
          <a:prstGeom prst="ellipse">
            <a:avLst/>
          </a:prstGeom>
          <a:solidFill>
            <a:srgbClr val="17BB7E">
              <a:lumMod val="20000"/>
              <a:lumOff val="8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80" name="Oval 79"/>
          <p:cNvSpPr/>
          <p:nvPr/>
        </p:nvSpPr>
        <p:spPr>
          <a:xfrm>
            <a:off x="386190" y="1693589"/>
            <a:ext cx="2457450" cy="1197236"/>
          </a:xfrm>
          <a:prstGeom prst="ellipse">
            <a:avLst/>
          </a:prstGeom>
          <a:solidFill>
            <a:srgbClr val="17BB7E">
              <a:lumMod val="20000"/>
              <a:lumOff val="8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81" name="Oval 80"/>
          <p:cNvSpPr/>
          <p:nvPr/>
        </p:nvSpPr>
        <p:spPr>
          <a:xfrm>
            <a:off x="3034140" y="2340629"/>
            <a:ext cx="3171824" cy="2431222"/>
          </a:xfrm>
          <a:prstGeom prst="ellipse">
            <a:avLst/>
          </a:prstGeom>
          <a:solidFill>
            <a:srgbClr val="17BB7E">
              <a:lumMod val="20000"/>
              <a:lumOff val="80000"/>
            </a:srgbClr>
          </a:solidFill>
          <a:ln w="19050" cap="flat" cmpd="sng" algn="ctr">
            <a:solidFill>
              <a:srgbClr val="C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82" name="Oval 81"/>
          <p:cNvSpPr/>
          <p:nvPr/>
        </p:nvSpPr>
        <p:spPr>
          <a:xfrm>
            <a:off x="3253215" y="1513843"/>
            <a:ext cx="2647950" cy="693438"/>
          </a:xfrm>
          <a:prstGeom prst="ellipse">
            <a:avLst/>
          </a:prstGeom>
          <a:solidFill>
            <a:srgbClr val="17BB7E">
              <a:lumMod val="20000"/>
              <a:lumOff val="8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83" name="Rectangle 82"/>
          <p:cNvSpPr/>
          <p:nvPr/>
        </p:nvSpPr>
        <p:spPr>
          <a:xfrm>
            <a:off x="3684557" y="1775272"/>
            <a:ext cx="1870075" cy="316689"/>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TAPI FRS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rPr>
              <a:t>Use cases &amp; Requirements</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sp>
        <p:nvSpPr>
          <p:cNvPr id="84" name="Rectangle 83"/>
          <p:cNvSpPr/>
          <p:nvPr/>
        </p:nvSpPr>
        <p:spPr>
          <a:xfrm>
            <a:off x="3975980" y="2425495"/>
            <a:ext cx="1287226" cy="316689"/>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TAPI UML Information Model</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sp>
        <p:nvSpPr>
          <p:cNvPr id="85" name="Rectangle 84"/>
          <p:cNvSpPr/>
          <p:nvPr/>
        </p:nvSpPr>
        <p:spPr>
          <a:xfrm>
            <a:off x="3975980" y="3031157"/>
            <a:ext cx="1287226" cy="316689"/>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TAPI YANG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Data Schema</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sp>
        <p:nvSpPr>
          <p:cNvPr id="86" name="Rectangle 85"/>
          <p:cNvSpPr/>
          <p:nvPr/>
        </p:nvSpPr>
        <p:spPr>
          <a:xfrm>
            <a:off x="3975980" y="3662765"/>
            <a:ext cx="1287226" cy="316689"/>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SWAGGER/REST APIs</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sp>
        <p:nvSpPr>
          <p:cNvPr id="87" name="Rectangle 86"/>
          <p:cNvSpPr/>
          <p:nvPr/>
        </p:nvSpPr>
        <p:spPr>
          <a:xfrm>
            <a:off x="3744733" y="5067542"/>
            <a:ext cx="1752600" cy="407194"/>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TAPI Platform Abstraction Layer &amp; Framework</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sp>
        <p:nvSpPr>
          <p:cNvPr id="88" name="Rectangle 87"/>
          <p:cNvSpPr/>
          <p:nvPr/>
        </p:nvSpPr>
        <p:spPr>
          <a:xfrm>
            <a:off x="719565" y="1901505"/>
            <a:ext cx="1752600" cy="316689"/>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ONF Core Information Model</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sp>
        <p:nvSpPr>
          <p:cNvPr id="89" name="Rectangle 88"/>
          <p:cNvSpPr/>
          <p:nvPr/>
        </p:nvSpPr>
        <p:spPr>
          <a:xfrm>
            <a:off x="719565" y="2390826"/>
            <a:ext cx="1752600" cy="316689"/>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ONF Technology </a:t>
            </a:r>
            <a:r>
              <a:rPr kumimoji="0" lang="en-US" sz="900" b="1" i="0" u="none" strike="noStrike" kern="0" cap="none" spc="0" normalizeH="0" baseline="0" noProof="0" smtClean="0">
                <a:ln>
                  <a:noFill/>
                </a:ln>
                <a:solidFill>
                  <a:srgbClr val="FFFFFF"/>
                </a:solidFill>
                <a:effectLst/>
                <a:uLnTx/>
                <a:uFillTx/>
                <a:latin typeface="Arial"/>
              </a:rPr>
              <a:t>S</a:t>
            </a:r>
            <a:r>
              <a:rPr kumimoji="0" lang="en-US" sz="900" b="1" i="0" u="none" strike="noStrike" kern="0" cap="none" spc="0" normalizeH="0" baseline="0" noProof="0" err="1" smtClean="0">
                <a:ln>
                  <a:noFill/>
                </a:ln>
                <a:solidFill>
                  <a:srgbClr val="FFFFFF"/>
                </a:solidFill>
                <a:effectLst/>
                <a:uLnTx/>
                <a:uFillTx/>
                <a:latin typeface="Arial"/>
                <a:ea typeface="+mn-ea"/>
                <a:cs typeface="+mn-cs"/>
              </a:rPr>
              <a:t>pecification</a:t>
            </a:r>
            <a:r>
              <a:rPr kumimoji="0" lang="en-US" sz="900" b="1" i="0" u="none" strike="noStrike" kern="0" cap="none" spc="0" normalizeH="0" baseline="0" noProof="0" smtClean="0">
                <a:ln>
                  <a:noFill/>
                </a:ln>
                <a:solidFill>
                  <a:srgbClr val="FFFFFF"/>
                </a:solidFill>
                <a:effectLst/>
                <a:uLnTx/>
                <a:uFillTx/>
                <a:latin typeface="Arial"/>
                <a:ea typeface="+mn-ea"/>
                <a:cs typeface="+mn-cs"/>
              </a:rPr>
              <a:t> Models</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cxnSp>
        <p:nvCxnSpPr>
          <p:cNvPr id="90" name="Straight Arrow Connector 89"/>
          <p:cNvCxnSpPr>
            <a:stCxn id="83" idx="2"/>
            <a:endCxn id="84" idx="0"/>
          </p:cNvCxnSpPr>
          <p:nvPr/>
        </p:nvCxnSpPr>
        <p:spPr>
          <a:xfrm flipH="1">
            <a:off x="4619593" y="2091961"/>
            <a:ext cx="2" cy="333534"/>
          </a:xfrm>
          <a:prstGeom prst="straightConnector1">
            <a:avLst/>
          </a:prstGeom>
          <a:solidFill>
            <a:srgbClr val="629DD1"/>
          </a:solidFill>
          <a:ln w="38100" cap="flat" cmpd="sng" algn="ctr">
            <a:solidFill>
              <a:srgbClr val="4A66AC"/>
            </a:solidFill>
            <a:prstDash val="solid"/>
            <a:headEnd type="triangle" w="med" len="med"/>
            <a:tailEnd type="triangle" w="med" len="med"/>
          </a:ln>
          <a:effectLst>
            <a:outerShdw blurRad="40000" dist="20000" dir="5400000" rotWithShape="0">
              <a:srgbClr val="000000">
                <a:alpha val="38000"/>
              </a:srgbClr>
            </a:outerShdw>
          </a:effectLst>
        </p:spPr>
      </p:cxnSp>
      <p:cxnSp>
        <p:nvCxnSpPr>
          <p:cNvPr id="91" name="Straight Arrow Connector 90"/>
          <p:cNvCxnSpPr>
            <a:stCxn id="84" idx="2"/>
            <a:endCxn id="85" idx="0"/>
          </p:cNvCxnSpPr>
          <p:nvPr/>
        </p:nvCxnSpPr>
        <p:spPr>
          <a:xfrm>
            <a:off x="4619593" y="2742184"/>
            <a:ext cx="0" cy="288974"/>
          </a:xfrm>
          <a:prstGeom prst="straightConnector1">
            <a:avLst/>
          </a:prstGeom>
          <a:solidFill>
            <a:srgbClr val="629DD1"/>
          </a:solidFill>
          <a:ln w="38100" cap="flat" cmpd="sng" algn="ctr">
            <a:solidFill>
              <a:srgbClr val="4A66AC"/>
            </a:solidFill>
            <a:prstDash val="solid"/>
            <a:headEnd type="triangle" w="med" len="med"/>
            <a:tailEnd type="triangle" w="med" len="med"/>
          </a:ln>
          <a:effectLst>
            <a:outerShdw blurRad="40000" dist="20000" dir="5400000" rotWithShape="0">
              <a:srgbClr val="000000">
                <a:alpha val="38000"/>
              </a:srgbClr>
            </a:outerShdw>
          </a:effectLst>
        </p:spPr>
      </p:cxnSp>
      <p:cxnSp>
        <p:nvCxnSpPr>
          <p:cNvPr id="92" name="Straight Arrow Connector 91"/>
          <p:cNvCxnSpPr>
            <a:stCxn id="85" idx="2"/>
            <a:endCxn id="86" idx="0"/>
          </p:cNvCxnSpPr>
          <p:nvPr/>
        </p:nvCxnSpPr>
        <p:spPr>
          <a:xfrm>
            <a:off x="4619593" y="3347846"/>
            <a:ext cx="0" cy="314919"/>
          </a:xfrm>
          <a:prstGeom prst="straightConnector1">
            <a:avLst/>
          </a:prstGeom>
          <a:solidFill>
            <a:srgbClr val="629DD1"/>
          </a:solidFill>
          <a:ln w="38100" cap="flat" cmpd="sng" algn="ctr">
            <a:solidFill>
              <a:srgbClr val="4A66AC"/>
            </a:solidFill>
            <a:prstDash val="solid"/>
            <a:headEnd type="triangle" w="med" len="med"/>
            <a:tailEnd type="triangle" w="med" len="med"/>
          </a:ln>
          <a:effectLst>
            <a:outerShdw blurRad="40000" dist="20000" dir="5400000" rotWithShape="0">
              <a:srgbClr val="000000">
                <a:alpha val="38000"/>
              </a:srgbClr>
            </a:outerShdw>
          </a:effectLst>
        </p:spPr>
      </p:cxnSp>
      <p:cxnSp>
        <p:nvCxnSpPr>
          <p:cNvPr id="93" name="Straight Arrow Connector 92"/>
          <p:cNvCxnSpPr>
            <a:stCxn id="89" idx="3"/>
            <a:endCxn id="84" idx="1"/>
          </p:cNvCxnSpPr>
          <p:nvPr/>
        </p:nvCxnSpPr>
        <p:spPr>
          <a:xfrm>
            <a:off x="2472165" y="2549171"/>
            <a:ext cx="1503815" cy="34669"/>
          </a:xfrm>
          <a:prstGeom prst="straightConnector1">
            <a:avLst/>
          </a:prstGeom>
          <a:solidFill>
            <a:srgbClr val="629DD1"/>
          </a:solidFill>
          <a:ln w="38100" cap="flat" cmpd="sng" algn="ctr">
            <a:solidFill>
              <a:srgbClr val="4A66AC"/>
            </a:solidFill>
            <a:prstDash val="solid"/>
            <a:headEnd type="none" w="med" len="med"/>
            <a:tailEnd type="triangle" w="med" len="med"/>
          </a:ln>
          <a:effectLst>
            <a:outerShdw blurRad="40000" dist="20000" dir="5400000" rotWithShape="0">
              <a:srgbClr val="000000">
                <a:alpha val="38000"/>
              </a:srgbClr>
            </a:outerShdw>
          </a:effectLst>
        </p:spPr>
      </p:cxnSp>
      <p:cxnSp>
        <p:nvCxnSpPr>
          <p:cNvPr id="94" name="Straight Arrow Connector 93"/>
          <p:cNvCxnSpPr>
            <a:stCxn id="88" idx="3"/>
            <a:endCxn id="84" idx="1"/>
          </p:cNvCxnSpPr>
          <p:nvPr/>
        </p:nvCxnSpPr>
        <p:spPr>
          <a:xfrm>
            <a:off x="2472165" y="2059850"/>
            <a:ext cx="1503815" cy="523990"/>
          </a:xfrm>
          <a:prstGeom prst="straightConnector1">
            <a:avLst/>
          </a:prstGeom>
          <a:solidFill>
            <a:srgbClr val="629DD1"/>
          </a:solidFill>
          <a:ln w="38100" cap="flat" cmpd="sng" algn="ctr">
            <a:solidFill>
              <a:srgbClr val="4A66AC"/>
            </a:solidFill>
            <a:prstDash val="solid"/>
            <a:headEnd type="none" w="med" len="med"/>
            <a:tailEnd type="triangle" w="med" len="med"/>
          </a:ln>
          <a:effectLst>
            <a:outerShdw blurRad="40000" dist="20000" dir="5400000" rotWithShape="0">
              <a:srgbClr val="000000">
                <a:alpha val="38000"/>
              </a:srgbClr>
            </a:outerShdw>
          </a:effectLst>
        </p:spPr>
      </p:cxnSp>
      <p:sp>
        <p:nvSpPr>
          <p:cNvPr id="95" name="Rectangle 94"/>
          <p:cNvSpPr/>
          <p:nvPr/>
        </p:nvSpPr>
        <p:spPr>
          <a:xfrm>
            <a:off x="6891765" y="2758513"/>
            <a:ext cx="1752600" cy="316689"/>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UML-YANG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Generation Tool</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sp>
        <p:nvSpPr>
          <p:cNvPr id="96" name="Rectangle 95"/>
          <p:cNvSpPr/>
          <p:nvPr/>
        </p:nvSpPr>
        <p:spPr>
          <a:xfrm>
            <a:off x="6891765" y="3274046"/>
            <a:ext cx="1752600" cy="333340"/>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YANG-SWAGGER Generation Tool</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sp>
        <p:nvSpPr>
          <p:cNvPr id="97" name="TextBox 96"/>
          <p:cNvSpPr txBox="1"/>
          <p:nvPr/>
        </p:nvSpPr>
        <p:spPr>
          <a:xfrm>
            <a:off x="3071904" y="3385766"/>
            <a:ext cx="125882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FF0000"/>
                </a:solidFill>
                <a:effectLst/>
                <a:uLnTx/>
                <a:uFillTx/>
              </a:rPr>
              <a:t>SNOWMASS TAPI SDK</a:t>
            </a:r>
            <a:endParaRPr kumimoji="0" lang="en-US" sz="1000" b="1" i="0" u="none" strike="noStrike" kern="0" cap="none" spc="0" normalizeH="0" baseline="0" noProof="0">
              <a:ln>
                <a:noFill/>
              </a:ln>
              <a:solidFill>
                <a:srgbClr val="FF0000"/>
              </a:solidFill>
              <a:effectLst/>
              <a:uLnTx/>
              <a:uFillTx/>
            </a:endParaRPr>
          </a:p>
        </p:txBody>
      </p:sp>
      <p:sp>
        <p:nvSpPr>
          <p:cNvPr id="98" name="TextBox 97"/>
          <p:cNvSpPr txBox="1"/>
          <p:nvPr/>
        </p:nvSpPr>
        <p:spPr>
          <a:xfrm>
            <a:off x="4015427" y="5446091"/>
            <a:ext cx="123168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FF0000"/>
                </a:solidFill>
                <a:effectLst/>
                <a:uLnTx/>
                <a:uFillTx/>
              </a:rPr>
              <a:t>ENGLEWOOD</a:t>
            </a:r>
            <a:endParaRPr kumimoji="0" lang="en-US" sz="1000" b="1" i="0" u="none" strike="noStrike" kern="0" cap="none" spc="0" normalizeH="0" baseline="0" noProof="0">
              <a:ln>
                <a:noFill/>
              </a:ln>
              <a:solidFill>
                <a:srgbClr val="FF0000"/>
              </a:solidFill>
              <a:effectLst/>
              <a:uLnTx/>
              <a:uFillTx/>
            </a:endParaRPr>
          </a:p>
        </p:txBody>
      </p:sp>
      <p:sp>
        <p:nvSpPr>
          <p:cNvPr id="99" name="TextBox 98"/>
          <p:cNvSpPr txBox="1"/>
          <p:nvPr/>
        </p:nvSpPr>
        <p:spPr>
          <a:xfrm>
            <a:off x="6883190" y="4238451"/>
            <a:ext cx="1524887"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FF0000"/>
                </a:solidFill>
                <a:effectLst/>
                <a:uLnTx/>
                <a:uFillTx/>
              </a:rPr>
              <a:t>EAGLE Modeling Tools</a:t>
            </a:r>
            <a:endParaRPr kumimoji="0" lang="en-US" sz="1000" b="1" i="0" u="none" strike="noStrike" kern="0" cap="none" spc="0" normalizeH="0" baseline="0" noProof="0">
              <a:ln>
                <a:noFill/>
              </a:ln>
              <a:solidFill>
                <a:srgbClr val="FF0000"/>
              </a:solidFill>
              <a:effectLst/>
              <a:uLnTx/>
              <a:uFillTx/>
            </a:endParaRPr>
          </a:p>
        </p:txBody>
      </p:sp>
      <p:sp>
        <p:nvSpPr>
          <p:cNvPr id="100" name="Rectangle 99"/>
          <p:cNvSpPr/>
          <p:nvPr/>
        </p:nvSpPr>
        <p:spPr>
          <a:xfrm>
            <a:off x="7142130" y="2445907"/>
            <a:ext cx="1121235" cy="272645"/>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Open Model Profile</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cxnSp>
        <p:nvCxnSpPr>
          <p:cNvPr id="101" name="Straight Arrow Connector 100"/>
          <p:cNvCxnSpPr>
            <a:stCxn id="100" idx="1"/>
            <a:endCxn id="84" idx="3"/>
          </p:cNvCxnSpPr>
          <p:nvPr/>
        </p:nvCxnSpPr>
        <p:spPr>
          <a:xfrm flipH="1">
            <a:off x="5263207" y="2582230"/>
            <a:ext cx="1878923" cy="1610"/>
          </a:xfrm>
          <a:prstGeom prst="straightConnector1">
            <a:avLst/>
          </a:prstGeom>
          <a:solidFill>
            <a:srgbClr val="629DD1"/>
          </a:solidFill>
          <a:ln w="38100" cap="flat" cmpd="sng" algn="ctr">
            <a:solidFill>
              <a:srgbClr val="4A66AC"/>
            </a:solidFill>
            <a:prstDash val="solid"/>
            <a:headEnd type="none" w="med" len="med"/>
            <a:tailEnd type="triangle" w="med" len="med"/>
          </a:ln>
          <a:effectLst>
            <a:outerShdw blurRad="40000" dist="20000" dir="5400000" rotWithShape="0">
              <a:srgbClr val="000000">
                <a:alpha val="38000"/>
              </a:srgbClr>
            </a:outerShdw>
          </a:effectLst>
        </p:spPr>
      </p:cxnSp>
      <p:cxnSp>
        <p:nvCxnSpPr>
          <p:cNvPr id="102" name="Straight Arrow Connector 101"/>
          <p:cNvCxnSpPr>
            <a:stCxn id="95" idx="1"/>
          </p:cNvCxnSpPr>
          <p:nvPr/>
        </p:nvCxnSpPr>
        <p:spPr>
          <a:xfrm flipH="1">
            <a:off x="4611201" y="2916857"/>
            <a:ext cx="2280564" cy="0"/>
          </a:xfrm>
          <a:prstGeom prst="straightConnector1">
            <a:avLst/>
          </a:prstGeom>
          <a:solidFill>
            <a:srgbClr val="629DD1"/>
          </a:solidFill>
          <a:ln w="38100" cap="flat" cmpd="sng" algn="ctr">
            <a:solidFill>
              <a:srgbClr val="4A66AC"/>
            </a:solidFill>
            <a:prstDash val="solid"/>
            <a:headEnd type="none" w="med" len="med"/>
            <a:tailEnd type="triangle" w="med" len="med"/>
          </a:ln>
          <a:effectLst>
            <a:outerShdw blurRad="40000" dist="20000" dir="5400000" rotWithShape="0">
              <a:srgbClr val="000000">
                <a:alpha val="38000"/>
              </a:srgbClr>
            </a:outerShdw>
          </a:effectLst>
        </p:spPr>
      </p:cxnSp>
      <p:cxnSp>
        <p:nvCxnSpPr>
          <p:cNvPr id="103" name="Straight Arrow Connector 102"/>
          <p:cNvCxnSpPr>
            <a:stCxn id="96" idx="1"/>
          </p:cNvCxnSpPr>
          <p:nvPr/>
        </p:nvCxnSpPr>
        <p:spPr>
          <a:xfrm flipH="1">
            <a:off x="4611201" y="3440716"/>
            <a:ext cx="2280564" cy="0"/>
          </a:xfrm>
          <a:prstGeom prst="straightConnector1">
            <a:avLst/>
          </a:prstGeom>
          <a:solidFill>
            <a:srgbClr val="629DD1"/>
          </a:solidFill>
          <a:ln w="38100" cap="flat" cmpd="sng" algn="ctr">
            <a:solidFill>
              <a:srgbClr val="4A66AC"/>
            </a:solidFill>
            <a:prstDash val="solid"/>
            <a:headEnd type="none" w="med" len="med"/>
            <a:tailEnd type="triangle" w="med" len="med"/>
          </a:ln>
          <a:effectLst>
            <a:outerShdw blurRad="40000" dist="20000" dir="5400000" rotWithShape="0">
              <a:srgbClr val="000000">
                <a:alpha val="38000"/>
              </a:srgbClr>
            </a:outerShdw>
          </a:effectLst>
        </p:spPr>
      </p:cxnSp>
      <p:sp>
        <p:nvSpPr>
          <p:cNvPr id="104" name="TextBox 103"/>
          <p:cNvSpPr txBox="1"/>
          <p:nvPr/>
        </p:nvSpPr>
        <p:spPr>
          <a:xfrm>
            <a:off x="3827804" y="4015153"/>
            <a:ext cx="103593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smtClean="0">
                <a:ln>
                  <a:noFill/>
                </a:ln>
                <a:solidFill>
                  <a:srgbClr val="0033CC"/>
                </a:solidFill>
                <a:effectLst/>
                <a:uLnTx/>
                <a:uFillTx/>
              </a:rPr>
              <a:t>Code</a:t>
            </a:r>
            <a:endParaRPr kumimoji="0" lang="en-US" sz="1200" b="1" i="0" u="none" strike="noStrike" kern="0" cap="none" spc="0" normalizeH="0" baseline="0" noProof="0">
              <a:ln>
                <a:noFill/>
              </a:ln>
              <a:solidFill>
                <a:srgbClr val="0033CC"/>
              </a:solidFill>
              <a:effectLst/>
              <a:uLnTx/>
              <a:uFillTx/>
            </a:endParaRPr>
          </a:p>
        </p:txBody>
      </p:sp>
      <p:sp>
        <p:nvSpPr>
          <p:cNvPr id="105" name="Oval 104"/>
          <p:cNvSpPr/>
          <p:nvPr/>
        </p:nvSpPr>
        <p:spPr>
          <a:xfrm>
            <a:off x="303570" y="3033849"/>
            <a:ext cx="2540070" cy="625501"/>
          </a:xfrm>
          <a:prstGeom prst="ellipse">
            <a:avLst/>
          </a:prstGeom>
          <a:solidFill>
            <a:srgbClr val="17BB7E">
              <a:lumMod val="20000"/>
              <a:lumOff val="8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06" name="Rectangle 105"/>
          <p:cNvSpPr/>
          <p:nvPr/>
        </p:nvSpPr>
        <p:spPr>
          <a:xfrm>
            <a:off x="561601" y="3159588"/>
            <a:ext cx="663174" cy="332641"/>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smtClean="0">
                <a:ln>
                  <a:noFill/>
                </a:ln>
                <a:solidFill>
                  <a:srgbClr val="FFFFFF"/>
                </a:solidFill>
                <a:effectLst/>
                <a:uLnTx/>
                <a:uFillTx/>
                <a:latin typeface="Arial"/>
                <a:ea typeface="+mn-ea"/>
                <a:cs typeface="+mn-cs"/>
              </a:rPr>
              <a:t>OTN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smtClean="0">
                <a:ln>
                  <a:noFill/>
                </a:ln>
                <a:solidFill>
                  <a:srgbClr val="FFFFFF"/>
                </a:solidFill>
                <a:effectLst/>
                <a:uLnTx/>
                <a:uFillTx/>
                <a:latin typeface="Arial"/>
                <a:ea typeface="+mn-ea"/>
                <a:cs typeface="+mn-cs"/>
              </a:rPr>
              <a:t>(ITU-T G.874.1)</a:t>
            </a:r>
            <a:endParaRPr kumimoji="0" lang="en-US" sz="700" b="1" i="0" u="none" strike="noStrike" kern="0" cap="none" spc="0" normalizeH="0" baseline="0" noProof="0">
              <a:ln>
                <a:noFill/>
              </a:ln>
              <a:solidFill>
                <a:srgbClr val="FFFFFF"/>
              </a:solidFill>
              <a:effectLst/>
              <a:uLnTx/>
              <a:uFillTx/>
              <a:latin typeface="Arial"/>
              <a:ea typeface="+mn-ea"/>
              <a:cs typeface="+mn-cs"/>
            </a:endParaRPr>
          </a:p>
        </p:txBody>
      </p:sp>
      <p:cxnSp>
        <p:nvCxnSpPr>
          <p:cNvPr id="107" name="Straight Arrow Connector 106"/>
          <p:cNvCxnSpPr>
            <a:stCxn id="89" idx="2"/>
            <a:endCxn id="106" idx="0"/>
          </p:cNvCxnSpPr>
          <p:nvPr/>
        </p:nvCxnSpPr>
        <p:spPr>
          <a:xfrm flipH="1">
            <a:off x="893188" y="2707515"/>
            <a:ext cx="702677" cy="452073"/>
          </a:xfrm>
          <a:prstGeom prst="straightConnector1">
            <a:avLst/>
          </a:prstGeom>
          <a:solidFill>
            <a:srgbClr val="629DD1"/>
          </a:solidFill>
          <a:ln w="38100" cap="flat" cmpd="sng" algn="ctr">
            <a:solidFill>
              <a:srgbClr val="4A66AC"/>
            </a:solidFill>
            <a:prstDash val="solid"/>
            <a:headEnd type="triangle" w="med" len="med"/>
            <a:tailEnd type="none" w="med" len="med"/>
          </a:ln>
          <a:effectLst>
            <a:outerShdw blurRad="40000" dist="20000" dir="5400000" rotWithShape="0">
              <a:srgbClr val="000000">
                <a:alpha val="38000"/>
              </a:srgbClr>
            </a:outerShdw>
          </a:effectLst>
        </p:spPr>
      </p:cxnSp>
      <p:cxnSp>
        <p:nvCxnSpPr>
          <p:cNvPr id="108" name="Straight Arrow Connector 107"/>
          <p:cNvCxnSpPr>
            <a:stCxn id="89" idx="2"/>
            <a:endCxn id="110" idx="0"/>
          </p:cNvCxnSpPr>
          <p:nvPr/>
        </p:nvCxnSpPr>
        <p:spPr>
          <a:xfrm>
            <a:off x="1595865" y="2707515"/>
            <a:ext cx="667786" cy="443114"/>
          </a:xfrm>
          <a:prstGeom prst="straightConnector1">
            <a:avLst/>
          </a:prstGeom>
          <a:solidFill>
            <a:srgbClr val="629DD1"/>
          </a:solidFill>
          <a:ln w="38100" cap="flat" cmpd="sng" algn="ctr">
            <a:solidFill>
              <a:srgbClr val="4A66AC"/>
            </a:solidFill>
            <a:prstDash val="solid"/>
            <a:headEnd type="triangle" w="med" len="med"/>
            <a:tailEnd type="none" w="med" len="med"/>
          </a:ln>
          <a:effectLst>
            <a:outerShdw blurRad="40000" dist="20000" dir="5400000" rotWithShape="0">
              <a:srgbClr val="000000">
                <a:alpha val="38000"/>
              </a:srgbClr>
            </a:outerShdw>
          </a:effectLst>
        </p:spPr>
      </p:cxnSp>
      <p:sp>
        <p:nvSpPr>
          <p:cNvPr id="109" name="Rectangle 108"/>
          <p:cNvSpPr/>
          <p:nvPr/>
        </p:nvSpPr>
        <p:spPr>
          <a:xfrm>
            <a:off x="1293537" y="3149816"/>
            <a:ext cx="600283" cy="332641"/>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smtClean="0">
                <a:ln>
                  <a:noFill/>
                </a:ln>
                <a:solidFill>
                  <a:srgbClr val="FFFFFF"/>
                </a:solidFill>
                <a:effectLst/>
                <a:uLnTx/>
                <a:uFillTx/>
                <a:latin typeface="Arial"/>
                <a:ea typeface="+mn-ea"/>
                <a:cs typeface="+mn-cs"/>
              </a:rPr>
              <a:t>ETH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smtClean="0">
                <a:ln>
                  <a:noFill/>
                </a:ln>
                <a:solidFill>
                  <a:srgbClr val="FFFFFF"/>
                </a:solidFill>
                <a:effectLst/>
                <a:uLnTx/>
                <a:uFillTx/>
                <a:latin typeface="Arial"/>
                <a:ea typeface="+mn-ea"/>
                <a:cs typeface="+mn-cs"/>
              </a:rPr>
              <a:t>(ITU-T G.8052)</a:t>
            </a:r>
            <a:endParaRPr kumimoji="0" lang="en-US" sz="700" b="1" i="0" u="none" strike="noStrike" kern="0" cap="none" spc="0" normalizeH="0" baseline="0" noProof="0">
              <a:ln>
                <a:noFill/>
              </a:ln>
              <a:solidFill>
                <a:srgbClr val="FFFFFF"/>
              </a:solidFill>
              <a:effectLst/>
              <a:uLnTx/>
              <a:uFillTx/>
              <a:latin typeface="Arial"/>
              <a:ea typeface="+mn-ea"/>
              <a:cs typeface="+mn-cs"/>
            </a:endParaRPr>
          </a:p>
        </p:txBody>
      </p:sp>
      <p:sp>
        <p:nvSpPr>
          <p:cNvPr id="110" name="Rectangle 109"/>
          <p:cNvSpPr/>
          <p:nvPr/>
        </p:nvSpPr>
        <p:spPr>
          <a:xfrm>
            <a:off x="1961206" y="3150629"/>
            <a:ext cx="604889" cy="332641"/>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smtClean="0">
                <a:ln>
                  <a:noFill/>
                </a:ln>
                <a:solidFill>
                  <a:srgbClr val="FFFFFF"/>
                </a:solidFill>
                <a:effectLst/>
                <a:uLnTx/>
                <a:uFillTx/>
                <a:latin typeface="Arial"/>
                <a:ea typeface="+mn-ea"/>
                <a:cs typeface="+mn-cs"/>
              </a:rPr>
              <a:t>MPLS-TP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smtClean="0">
                <a:ln>
                  <a:noFill/>
                </a:ln>
                <a:solidFill>
                  <a:srgbClr val="FFFFFF"/>
                </a:solidFill>
                <a:effectLst/>
                <a:uLnTx/>
                <a:uFillTx/>
                <a:latin typeface="Arial"/>
                <a:ea typeface="+mn-ea"/>
                <a:cs typeface="+mn-cs"/>
              </a:rPr>
              <a:t>(ITU-T G.8152)</a:t>
            </a:r>
            <a:endParaRPr kumimoji="0" lang="en-US" sz="700" b="1" i="0" u="none" strike="noStrike" kern="0" cap="none" spc="0" normalizeH="0" baseline="0" noProof="0">
              <a:ln>
                <a:noFill/>
              </a:ln>
              <a:solidFill>
                <a:srgbClr val="FFFFFF"/>
              </a:solidFill>
              <a:effectLst/>
              <a:uLnTx/>
              <a:uFillTx/>
              <a:latin typeface="Arial"/>
              <a:ea typeface="+mn-ea"/>
              <a:cs typeface="+mn-cs"/>
            </a:endParaRPr>
          </a:p>
        </p:txBody>
      </p:sp>
      <p:cxnSp>
        <p:nvCxnSpPr>
          <p:cNvPr id="111" name="Straight Arrow Connector 110"/>
          <p:cNvCxnSpPr>
            <a:stCxn id="89" idx="2"/>
            <a:endCxn id="109" idx="0"/>
          </p:cNvCxnSpPr>
          <p:nvPr/>
        </p:nvCxnSpPr>
        <p:spPr>
          <a:xfrm flipH="1">
            <a:off x="1593679" y="2707515"/>
            <a:ext cx="2186" cy="442301"/>
          </a:xfrm>
          <a:prstGeom prst="straightConnector1">
            <a:avLst/>
          </a:prstGeom>
          <a:solidFill>
            <a:srgbClr val="629DD1"/>
          </a:solidFill>
          <a:ln w="38100" cap="flat" cmpd="sng" algn="ctr">
            <a:solidFill>
              <a:srgbClr val="4A66AC"/>
            </a:solidFill>
            <a:prstDash val="solid"/>
            <a:headEnd type="triangle" w="med" len="med"/>
            <a:tailEnd type="none" w="med" len="med"/>
          </a:ln>
          <a:effectLst>
            <a:outerShdw blurRad="40000" dist="20000" dir="5400000" rotWithShape="0">
              <a:srgbClr val="000000">
                <a:alpha val="38000"/>
              </a:srgbClr>
            </a:outerShdw>
          </a:effectLst>
        </p:spPr>
      </p:cxnSp>
      <p:sp>
        <p:nvSpPr>
          <p:cNvPr id="112" name="Rectangle 111"/>
          <p:cNvSpPr/>
          <p:nvPr/>
        </p:nvSpPr>
        <p:spPr>
          <a:xfrm>
            <a:off x="3975980" y="4320025"/>
            <a:ext cx="1287226" cy="316689"/>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Python Reference</a:t>
            </a:r>
            <a:r>
              <a:rPr kumimoji="0" lang="en-US" sz="900" b="1" i="0" u="none" strike="noStrike" kern="0" cap="none" spc="0" normalizeH="0" noProof="0" smtClean="0">
                <a:ln>
                  <a:noFill/>
                </a:ln>
                <a:solidFill>
                  <a:srgbClr val="FFFFFF"/>
                </a:solidFill>
                <a:effectLst/>
                <a:uLnTx/>
                <a:uFillTx/>
                <a:latin typeface="Arial"/>
                <a:ea typeface="+mn-ea"/>
                <a:cs typeface="+mn-cs"/>
              </a:rPr>
              <a:t> </a:t>
            </a:r>
            <a:r>
              <a:rPr lang="en-US" sz="900" b="1" kern="0" smtClean="0">
                <a:solidFill>
                  <a:srgbClr val="FFFFFF"/>
                </a:solidFill>
                <a:latin typeface="Arial"/>
              </a:rPr>
              <a:t>Implementation</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cxnSp>
        <p:nvCxnSpPr>
          <p:cNvPr id="113" name="Straight Arrow Connector 112"/>
          <p:cNvCxnSpPr>
            <a:stCxn id="86" idx="2"/>
            <a:endCxn id="112" idx="0"/>
          </p:cNvCxnSpPr>
          <p:nvPr/>
        </p:nvCxnSpPr>
        <p:spPr>
          <a:xfrm>
            <a:off x="4619593" y="3979454"/>
            <a:ext cx="0" cy="340571"/>
          </a:xfrm>
          <a:prstGeom prst="straightConnector1">
            <a:avLst/>
          </a:prstGeom>
          <a:solidFill>
            <a:srgbClr val="629DD1"/>
          </a:solidFill>
          <a:ln w="38100" cap="flat" cmpd="sng" algn="ctr">
            <a:solidFill>
              <a:srgbClr val="4A66AC"/>
            </a:solidFill>
            <a:prstDash val="solid"/>
            <a:headEnd type="triangle" w="med" len="med"/>
            <a:tailEnd type="triangle" w="med" len="med"/>
          </a:ln>
          <a:effectLst>
            <a:outerShdw blurRad="40000" dist="20000" dir="5400000" rotWithShape="0">
              <a:srgbClr val="000000">
                <a:alpha val="38000"/>
              </a:srgbClr>
            </a:outerShdw>
          </a:effectLst>
        </p:spPr>
      </p:cxnSp>
      <p:cxnSp>
        <p:nvCxnSpPr>
          <p:cNvPr id="114" name="Shape 36"/>
          <p:cNvCxnSpPr>
            <a:stCxn id="112" idx="2"/>
            <a:endCxn id="87" idx="0"/>
          </p:cNvCxnSpPr>
          <p:nvPr/>
        </p:nvCxnSpPr>
        <p:spPr>
          <a:xfrm rot="16200000" flipH="1">
            <a:off x="4404899" y="4851408"/>
            <a:ext cx="430828" cy="1440"/>
          </a:xfrm>
          <a:prstGeom prst="bentConnector3">
            <a:avLst>
              <a:gd name="adj1" fmla="val 50000"/>
            </a:avLst>
          </a:prstGeom>
          <a:noFill/>
          <a:ln w="38100" cap="flat" cmpd="sng" algn="ctr">
            <a:solidFill>
              <a:srgbClr val="102267"/>
            </a:solidFill>
            <a:prstDash val="solid"/>
            <a:headEnd type="triangle" w="med" len="med"/>
            <a:tailEnd type="triangle" w="med" len="med"/>
          </a:ln>
          <a:effectLst>
            <a:outerShdw blurRad="40000" dist="20000" dir="5400000" rotWithShape="0">
              <a:srgbClr val="000000">
                <a:alpha val="38000"/>
              </a:srgbClr>
            </a:outerShdw>
          </a:effectLst>
        </p:spPr>
      </p:cxnSp>
      <p:sp>
        <p:nvSpPr>
          <p:cNvPr id="115" name="Rectangle 114"/>
          <p:cNvSpPr/>
          <p:nvPr/>
        </p:nvSpPr>
        <p:spPr>
          <a:xfrm>
            <a:off x="7078917" y="3871756"/>
            <a:ext cx="1473287" cy="316689"/>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Python</a:t>
            </a:r>
            <a:r>
              <a:rPr kumimoji="0" lang="en-US" sz="900" b="1" i="0" u="none" strike="noStrike" kern="0" cap="none" spc="0" normalizeH="0" noProof="0" smtClean="0">
                <a:ln>
                  <a:noFill/>
                </a:ln>
                <a:solidFill>
                  <a:srgbClr val="FFFFFF"/>
                </a:solidFill>
                <a:effectLst/>
                <a:uLnTx/>
                <a:uFillTx/>
                <a:latin typeface="Arial"/>
                <a:ea typeface="+mn-ea"/>
                <a:cs typeface="+mn-cs"/>
              </a:rPr>
              <a:t> Stub Generation </a:t>
            </a:r>
            <a:r>
              <a:rPr kumimoji="0" lang="en-US" sz="900" b="1" i="0" u="none" strike="noStrike" kern="0" cap="none" spc="0" normalizeH="0" baseline="0" noProof="0" smtClean="0">
                <a:ln>
                  <a:noFill/>
                </a:ln>
                <a:solidFill>
                  <a:srgbClr val="FFFFFF"/>
                </a:solidFill>
                <a:effectLst/>
                <a:uLnTx/>
                <a:uFillTx/>
                <a:latin typeface="Arial"/>
                <a:ea typeface="+mn-ea"/>
                <a:cs typeface="+mn-cs"/>
              </a:rPr>
              <a:t>Tool</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cxnSp>
        <p:nvCxnSpPr>
          <p:cNvPr id="116" name="Straight Arrow Connector 115"/>
          <p:cNvCxnSpPr>
            <a:stCxn id="115" idx="1"/>
          </p:cNvCxnSpPr>
          <p:nvPr/>
        </p:nvCxnSpPr>
        <p:spPr>
          <a:xfrm flipH="1">
            <a:off x="4619594" y="4030100"/>
            <a:ext cx="2459322" cy="0"/>
          </a:xfrm>
          <a:prstGeom prst="straightConnector1">
            <a:avLst/>
          </a:prstGeom>
          <a:solidFill>
            <a:srgbClr val="629DD1"/>
          </a:solidFill>
          <a:ln w="38100" cap="flat" cmpd="sng" algn="ctr">
            <a:solidFill>
              <a:srgbClr val="4A66AC"/>
            </a:solidFill>
            <a:prstDash val="solid"/>
            <a:headEnd type="none" w="med" len="med"/>
            <a:tailEnd type="triangle" w="med" len="med"/>
          </a:ln>
          <a:effectLst>
            <a:outerShdw blurRad="40000" dist="20000" dir="5400000" rotWithShape="0">
              <a:srgbClr val="000000">
                <a:alpha val="38000"/>
              </a:srgbClr>
            </a:outerShdw>
          </a:effectLst>
        </p:spPr>
      </p:cxnSp>
      <p:cxnSp>
        <p:nvCxnSpPr>
          <p:cNvPr id="117" name="Shape 36"/>
          <p:cNvCxnSpPr>
            <a:stCxn id="112" idx="3"/>
            <a:endCxn id="83" idx="3"/>
          </p:cNvCxnSpPr>
          <p:nvPr/>
        </p:nvCxnSpPr>
        <p:spPr>
          <a:xfrm flipV="1">
            <a:off x="5263206" y="1933617"/>
            <a:ext cx="291426" cy="2544753"/>
          </a:xfrm>
          <a:prstGeom prst="bentConnector3">
            <a:avLst>
              <a:gd name="adj1" fmla="val 178442"/>
            </a:avLst>
          </a:prstGeom>
          <a:solidFill>
            <a:srgbClr val="629DD1"/>
          </a:solidFill>
          <a:ln w="38100" cap="flat" cmpd="sng" algn="ctr">
            <a:solidFill>
              <a:srgbClr val="4A66AC"/>
            </a:solidFill>
            <a:prstDash val="solid"/>
            <a:tailEnd type="triangle"/>
          </a:ln>
          <a:effectLst>
            <a:outerShdw blurRad="40000" dist="20000" dir="5400000" rotWithShape="0">
              <a:srgbClr val="000000">
                <a:alpha val="38000"/>
              </a:srgbClr>
            </a:outerShdw>
          </a:effectLst>
        </p:spPr>
      </p:cxnSp>
      <p:pic>
        <p:nvPicPr>
          <p:cNvPr id="118" name="Picture 3"/>
          <p:cNvPicPr>
            <a:picLocks noChangeAspect="1" noChangeArrowheads="1"/>
          </p:cNvPicPr>
          <p:nvPr/>
        </p:nvPicPr>
        <p:blipFill>
          <a:blip r:embed="rId7" cstate="print"/>
          <a:srcRect/>
          <a:stretch>
            <a:fillRect/>
          </a:stretch>
        </p:blipFill>
        <p:spPr bwMode="auto">
          <a:xfrm>
            <a:off x="6044040" y="1593350"/>
            <a:ext cx="2219325" cy="609600"/>
          </a:xfrm>
          <a:prstGeom prst="rect">
            <a:avLst/>
          </a:prstGeom>
          <a:noFill/>
          <a:ln w="9525">
            <a:noFill/>
            <a:miter lim="800000"/>
            <a:headEnd/>
            <a:tailEnd/>
          </a:ln>
        </p:spPr>
      </p:pic>
      <p:sp>
        <p:nvSpPr>
          <p:cNvPr id="119" name="Oval 118"/>
          <p:cNvSpPr/>
          <p:nvPr/>
        </p:nvSpPr>
        <p:spPr>
          <a:xfrm>
            <a:off x="453449" y="4755719"/>
            <a:ext cx="2647950" cy="775676"/>
          </a:xfrm>
          <a:prstGeom prst="ellipse">
            <a:avLst/>
          </a:prstGeom>
          <a:solidFill>
            <a:srgbClr val="17BB7E">
              <a:lumMod val="20000"/>
              <a:lumOff val="8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20" name="Rectangle 119"/>
          <p:cNvSpPr/>
          <p:nvPr/>
        </p:nvSpPr>
        <p:spPr>
          <a:xfrm>
            <a:off x="786766" y="4929894"/>
            <a:ext cx="775951" cy="407194"/>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Optical Transport</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sp>
        <p:nvSpPr>
          <p:cNvPr id="121" name="TextBox 120"/>
          <p:cNvSpPr txBox="1"/>
          <p:nvPr/>
        </p:nvSpPr>
        <p:spPr>
          <a:xfrm>
            <a:off x="752031" y="4718598"/>
            <a:ext cx="2136448" cy="83099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FF0000"/>
                </a:solidFill>
                <a:effectLst/>
                <a:uLnTx/>
                <a:uFillTx/>
              </a:rPr>
              <a:t>MEF</a:t>
            </a:r>
            <a:endParaRPr kumimoji="0" lang="en-US" sz="900" b="1" i="0" u="none" strike="noStrike" kern="0" cap="none" spc="0" normalizeH="0" baseline="0" noProof="0" smtClean="0">
              <a:ln>
                <a:noFill/>
              </a:ln>
              <a:solidFill>
                <a:srgbClr val="FF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smtClean="0">
              <a:ln>
                <a:noFill/>
              </a:ln>
              <a:solidFill>
                <a:srgbClr val="FF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smtClean="0">
              <a:ln>
                <a:noFill/>
              </a:ln>
              <a:solidFill>
                <a:srgbClr val="FF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srgbClr val="FF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FF0000"/>
                </a:solidFill>
                <a:effectLst/>
                <a:uLnTx/>
                <a:uFillTx/>
              </a:rPr>
              <a:t>Open CS Implementations</a:t>
            </a:r>
            <a:endParaRPr kumimoji="0" lang="en-US" sz="1000" b="1" i="0" u="none" strike="noStrike" kern="0" cap="none" spc="0" normalizeH="0" baseline="0" noProof="0">
              <a:ln>
                <a:noFill/>
              </a:ln>
              <a:solidFill>
                <a:srgbClr val="FF0000"/>
              </a:solidFill>
              <a:effectLst/>
              <a:uLnTx/>
              <a:uFillTx/>
            </a:endParaRPr>
          </a:p>
        </p:txBody>
      </p:sp>
      <p:sp>
        <p:nvSpPr>
          <p:cNvPr id="122" name="Rectangle 121"/>
          <p:cNvSpPr/>
          <p:nvPr/>
        </p:nvSpPr>
        <p:spPr>
          <a:xfrm>
            <a:off x="1610375" y="4929894"/>
            <a:ext cx="775951" cy="407194"/>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Packet  WAN</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cxnSp>
        <p:nvCxnSpPr>
          <p:cNvPr id="123" name="Straight Connector 122"/>
          <p:cNvCxnSpPr/>
          <p:nvPr/>
        </p:nvCxnSpPr>
        <p:spPr>
          <a:xfrm>
            <a:off x="2481997" y="5172819"/>
            <a:ext cx="521081" cy="0"/>
          </a:xfrm>
          <a:prstGeom prst="line">
            <a:avLst/>
          </a:prstGeom>
          <a:noFill/>
          <a:ln w="57150" cap="flat" cmpd="sng" algn="ctr">
            <a:solidFill>
              <a:srgbClr val="102267"/>
            </a:solidFill>
            <a:prstDash val="sysDot"/>
          </a:ln>
          <a:effectLst>
            <a:outerShdw blurRad="40000" dist="20000" dir="5400000" rotWithShape="0">
              <a:srgbClr val="000000">
                <a:alpha val="38000"/>
              </a:srgbClr>
            </a:outerShdw>
          </a:effectLst>
        </p:spPr>
      </p:cxnSp>
      <p:sp>
        <p:nvSpPr>
          <p:cNvPr id="124" name="Oval 123"/>
          <p:cNvSpPr/>
          <p:nvPr/>
        </p:nvSpPr>
        <p:spPr>
          <a:xfrm>
            <a:off x="6205964" y="4834375"/>
            <a:ext cx="2647950" cy="775676"/>
          </a:xfrm>
          <a:prstGeom prst="ellipse">
            <a:avLst/>
          </a:prstGeom>
          <a:solidFill>
            <a:srgbClr val="17BB7E">
              <a:lumMod val="20000"/>
              <a:lumOff val="8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25" name="Rectangle 124"/>
          <p:cNvSpPr/>
          <p:nvPr/>
        </p:nvSpPr>
        <p:spPr>
          <a:xfrm>
            <a:off x="6432109" y="5004514"/>
            <a:ext cx="1071093" cy="407194"/>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Multi-carrier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T-SDN</a:t>
            </a:r>
            <a:r>
              <a:rPr kumimoji="0" lang="en-US" sz="900" b="1" i="0" u="none" strike="noStrike" kern="0" cap="none" spc="0" normalizeH="0" noProof="0" smtClean="0">
                <a:ln>
                  <a:noFill/>
                </a:ln>
                <a:solidFill>
                  <a:srgbClr val="FFFFFF"/>
                </a:solidFill>
                <a:effectLst/>
                <a:uLnTx/>
                <a:uFillTx/>
                <a:latin typeface="Arial"/>
                <a:ea typeface="+mn-ea"/>
                <a:cs typeface="+mn-cs"/>
              </a:rPr>
              <a:t>  Interop</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cxnSp>
        <p:nvCxnSpPr>
          <p:cNvPr id="126" name="Straight Arrow Connector 125"/>
          <p:cNvCxnSpPr/>
          <p:nvPr/>
        </p:nvCxnSpPr>
        <p:spPr>
          <a:xfrm flipH="1" flipV="1">
            <a:off x="5901165" y="4337151"/>
            <a:ext cx="852287" cy="532163"/>
          </a:xfrm>
          <a:prstGeom prst="straightConnector1">
            <a:avLst/>
          </a:prstGeom>
          <a:noFill/>
          <a:ln w="38100" cap="flat" cmpd="sng" algn="ctr">
            <a:solidFill>
              <a:srgbClr val="102267"/>
            </a:solidFill>
            <a:prstDash val="solid"/>
            <a:headEnd type="triangle" w="med" len="med"/>
            <a:tailEnd type="triangle" w="med" len="med"/>
          </a:ln>
          <a:effectLst>
            <a:outerShdw blurRad="40000" dist="20000" dir="5400000" rotWithShape="0">
              <a:srgbClr val="000000">
                <a:alpha val="38000"/>
              </a:srgbClr>
            </a:outerShdw>
          </a:effectLst>
        </p:spPr>
      </p:cxnSp>
      <p:cxnSp>
        <p:nvCxnSpPr>
          <p:cNvPr id="127" name="Straight Arrow Connector 126"/>
          <p:cNvCxnSpPr>
            <a:stCxn id="119" idx="7"/>
            <a:endCxn id="81" idx="3"/>
          </p:cNvCxnSpPr>
          <p:nvPr/>
        </p:nvCxnSpPr>
        <p:spPr>
          <a:xfrm flipV="1">
            <a:off x="2713615" y="4415807"/>
            <a:ext cx="785028" cy="453507"/>
          </a:xfrm>
          <a:prstGeom prst="straightConnector1">
            <a:avLst/>
          </a:prstGeom>
          <a:noFill/>
          <a:ln w="38100" cap="flat" cmpd="sng" algn="ctr">
            <a:solidFill>
              <a:srgbClr val="102267"/>
            </a:solidFill>
            <a:prstDash val="solid"/>
            <a:headEnd type="triangle" w="med" len="med"/>
            <a:tailEnd type="triangle" w="med" len="med"/>
          </a:ln>
          <a:effectLst>
            <a:outerShdw blurRad="40000" dist="20000" dir="5400000" rotWithShape="0">
              <a:srgbClr val="000000">
                <a:alpha val="38000"/>
              </a:srgbClr>
            </a:outerShdw>
          </a:effectLst>
        </p:spPr>
      </p:cxnSp>
      <p:sp>
        <p:nvSpPr>
          <p:cNvPr id="128" name="Rectangle 127"/>
          <p:cNvSpPr/>
          <p:nvPr/>
        </p:nvSpPr>
        <p:spPr>
          <a:xfrm>
            <a:off x="7581858" y="5004514"/>
            <a:ext cx="1062507" cy="407194"/>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Implementation Agreements</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sp>
        <p:nvSpPr>
          <p:cNvPr id="129" name="TextBox 128"/>
          <p:cNvSpPr txBox="1"/>
          <p:nvPr/>
        </p:nvSpPr>
        <p:spPr>
          <a:xfrm>
            <a:off x="6552714" y="4804147"/>
            <a:ext cx="2014604" cy="81560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FF0000"/>
                </a:solidFill>
                <a:effectLst/>
                <a:uLnTx/>
                <a:uFillTx/>
              </a:rPr>
              <a:t>OIF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smtClean="0">
              <a:ln>
                <a:noFill/>
              </a:ln>
              <a:solidFill>
                <a:srgbClr val="FF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smtClean="0">
              <a:ln>
                <a:noFill/>
              </a:ln>
              <a:solidFill>
                <a:srgbClr val="FF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smtClean="0">
              <a:ln>
                <a:noFill/>
              </a:ln>
              <a:solidFill>
                <a:srgbClr val="FF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err="1" smtClean="0">
                <a:ln>
                  <a:noFill/>
                </a:ln>
                <a:solidFill>
                  <a:srgbClr val="FF0000"/>
                </a:solidFill>
                <a:effectLst/>
                <a:uLnTx/>
                <a:uFillTx/>
              </a:rPr>
              <a:t>Interop</a:t>
            </a:r>
            <a:r>
              <a:rPr kumimoji="0" lang="en-US" sz="1000" b="1" i="0" u="none" strike="noStrike" kern="0" cap="none" spc="0" normalizeH="0" baseline="0" noProof="0" smtClean="0">
                <a:ln>
                  <a:noFill/>
                </a:ln>
                <a:solidFill>
                  <a:srgbClr val="FF0000"/>
                </a:solidFill>
                <a:effectLst/>
                <a:uLnTx/>
                <a:uFillTx/>
              </a:rPr>
              <a:t> Implementations</a:t>
            </a:r>
            <a:endParaRPr kumimoji="0" lang="en-US" sz="1000" b="1" i="0" u="none" strike="noStrike" kern="0" cap="none" spc="0" normalizeH="0" baseline="0" noProof="0">
              <a:ln>
                <a:noFill/>
              </a:ln>
              <a:solidFill>
                <a:srgbClr val="FF0000"/>
              </a:solidFill>
              <a:effectLst/>
              <a:uLnTx/>
              <a:uFillTx/>
            </a:endParaRPr>
          </a:p>
        </p:txBody>
      </p:sp>
      <p:sp>
        <p:nvSpPr>
          <p:cNvPr id="130" name="Oval 129"/>
          <p:cNvSpPr/>
          <p:nvPr/>
        </p:nvSpPr>
        <p:spPr>
          <a:xfrm>
            <a:off x="650089" y="3764636"/>
            <a:ext cx="2260166" cy="684369"/>
          </a:xfrm>
          <a:prstGeom prst="ellipse">
            <a:avLst/>
          </a:prstGeom>
          <a:solidFill>
            <a:srgbClr val="17BB7E">
              <a:lumMod val="20000"/>
              <a:lumOff val="80000"/>
            </a:srgbClr>
          </a:solidFill>
          <a:ln w="9525" cap="flat" cmpd="sng" algn="ctr">
            <a:solidFill>
              <a:srgbClr val="39949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31" name="Rectangle 130"/>
          <p:cNvSpPr/>
          <p:nvPr/>
        </p:nvSpPr>
        <p:spPr>
          <a:xfrm>
            <a:off x="1005863" y="3897997"/>
            <a:ext cx="775951" cy="321170"/>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NRM</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sp>
        <p:nvSpPr>
          <p:cNvPr id="132" name="TextBox 131"/>
          <p:cNvSpPr txBox="1"/>
          <p:nvPr/>
        </p:nvSpPr>
        <p:spPr>
          <a:xfrm>
            <a:off x="1308354" y="4199503"/>
            <a:ext cx="1204109"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FF0000"/>
                </a:solidFill>
                <a:effectLst/>
                <a:uLnTx/>
                <a:uFillTx/>
              </a:rPr>
              <a:t>MEF Models</a:t>
            </a:r>
            <a:endParaRPr kumimoji="0" lang="en-US" sz="1000" b="1" i="0" u="none" strike="noStrike" kern="0" cap="none" spc="0" normalizeH="0" baseline="0" noProof="0">
              <a:ln>
                <a:noFill/>
              </a:ln>
              <a:solidFill>
                <a:srgbClr val="FF0000"/>
              </a:solidFill>
              <a:effectLst/>
              <a:uLnTx/>
              <a:uFillTx/>
            </a:endParaRPr>
          </a:p>
        </p:txBody>
      </p:sp>
      <p:sp>
        <p:nvSpPr>
          <p:cNvPr id="133" name="Rectangle 132"/>
          <p:cNvSpPr/>
          <p:nvPr/>
        </p:nvSpPr>
        <p:spPr>
          <a:xfrm>
            <a:off x="1829472" y="3897997"/>
            <a:ext cx="775951" cy="321170"/>
          </a:xfrm>
          <a:prstGeom prst="rect">
            <a:avLst/>
          </a:prstGeom>
          <a:solidFill>
            <a:srgbClr val="003399"/>
          </a:solidFill>
          <a:ln w="9525" cap="flat" cmpd="sng" algn="ctr">
            <a:solidFill>
              <a:srgbClr val="4A66A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smtClean="0">
                <a:ln>
                  <a:noFill/>
                </a:ln>
                <a:solidFill>
                  <a:srgbClr val="FFFFFF"/>
                </a:solidFill>
                <a:effectLst/>
                <a:uLnTx/>
                <a:uFillTx/>
                <a:latin typeface="Arial"/>
                <a:ea typeface="+mn-ea"/>
                <a:cs typeface="+mn-cs"/>
              </a:rPr>
              <a:t>NRP</a:t>
            </a:r>
            <a:endParaRPr kumimoji="0" lang="en-US" sz="900" b="1" i="0" u="none" strike="noStrike" kern="0" cap="none" spc="0" normalizeH="0" baseline="0" noProof="0">
              <a:ln>
                <a:noFill/>
              </a:ln>
              <a:solidFill>
                <a:srgbClr val="FFFFFF"/>
              </a:solidFill>
              <a:effectLst/>
              <a:uLnTx/>
              <a:uFillTx/>
              <a:latin typeface="Arial"/>
              <a:ea typeface="+mn-ea"/>
              <a:cs typeface="+mn-cs"/>
            </a:endParaRPr>
          </a:p>
        </p:txBody>
      </p:sp>
      <p:cxnSp>
        <p:nvCxnSpPr>
          <p:cNvPr id="134" name="Straight Arrow Connector 133"/>
          <p:cNvCxnSpPr/>
          <p:nvPr/>
        </p:nvCxnSpPr>
        <p:spPr>
          <a:xfrm>
            <a:off x="2809046" y="4269652"/>
            <a:ext cx="525715" cy="44999"/>
          </a:xfrm>
          <a:prstGeom prst="straightConnector1">
            <a:avLst/>
          </a:prstGeom>
          <a:noFill/>
          <a:ln w="38100" cap="flat" cmpd="sng" algn="ctr">
            <a:solidFill>
              <a:srgbClr val="102267"/>
            </a:solidFill>
            <a:prstDash val="solid"/>
            <a:headEnd type="triangle" w="med" len="med"/>
            <a:tailEnd type="triangle" w="med" len="med"/>
          </a:ln>
          <a:effectLst>
            <a:outerShdw blurRad="40000" dist="20000" dir="5400000" rotWithShape="0">
              <a:srgbClr val="000000">
                <a:alpha val="38000"/>
              </a:srgbClr>
            </a:outerShdw>
          </a:effectLst>
        </p:spPr>
      </p:cxnSp>
      <p:cxnSp>
        <p:nvCxnSpPr>
          <p:cNvPr id="135" name="Straight Arrow Connector 134"/>
          <p:cNvCxnSpPr>
            <a:stCxn id="130" idx="4"/>
            <a:endCxn id="119" idx="0"/>
          </p:cNvCxnSpPr>
          <p:nvPr/>
        </p:nvCxnSpPr>
        <p:spPr>
          <a:xfrm flipH="1">
            <a:off x="1777424" y="4449005"/>
            <a:ext cx="2748" cy="306714"/>
          </a:xfrm>
          <a:prstGeom prst="straightConnector1">
            <a:avLst/>
          </a:prstGeom>
          <a:noFill/>
          <a:ln w="38100" cap="flat" cmpd="sng" algn="ctr">
            <a:solidFill>
              <a:srgbClr val="102267"/>
            </a:solidFill>
            <a:prstDash val="solid"/>
            <a:headEnd type="triangle" w="med" len="med"/>
            <a:tailEnd type="triangle" w="med" len="med"/>
          </a:ln>
          <a:effectLst>
            <a:outerShdw blurRad="40000" dist="20000" dir="5400000" rotWithShape="0">
              <a:srgbClr val="000000">
                <a:alpha val="38000"/>
              </a:srgbClr>
            </a:outerShdw>
          </a:effectLst>
        </p:spPr>
      </p:cxnSp>
      <p:sp>
        <p:nvSpPr>
          <p:cNvPr id="136" name="TextBox 135"/>
          <p:cNvSpPr txBox="1"/>
          <p:nvPr/>
        </p:nvSpPr>
        <p:spPr>
          <a:xfrm>
            <a:off x="1228313" y="1663906"/>
            <a:ext cx="887530"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FF0000"/>
                </a:solidFill>
                <a:effectLst/>
                <a:uLnTx/>
                <a:uFillTx/>
              </a:rPr>
              <a:t>ONF IMP</a:t>
            </a:r>
            <a:endParaRPr kumimoji="0" lang="en-US" sz="1000" b="1" i="0" u="none" strike="noStrike" kern="0" cap="none" spc="0" normalizeH="0" baseline="0" noProof="0">
              <a:ln>
                <a:noFill/>
              </a:ln>
              <a:solidFill>
                <a:srgbClr val="FF0000"/>
              </a:solidFill>
              <a:effectLst/>
              <a:uLnTx/>
              <a:uFillTx/>
            </a:endParaRPr>
          </a:p>
        </p:txBody>
      </p:sp>
      <p:sp>
        <p:nvSpPr>
          <p:cNvPr id="137" name="TextBox 136"/>
          <p:cNvSpPr txBox="1"/>
          <p:nvPr/>
        </p:nvSpPr>
        <p:spPr>
          <a:xfrm>
            <a:off x="4167436" y="1513842"/>
            <a:ext cx="1095770"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FF0000"/>
                </a:solidFill>
                <a:effectLst/>
                <a:uLnTx/>
                <a:uFillTx/>
              </a:rPr>
              <a:t>ONF OTWG</a:t>
            </a:r>
            <a:endParaRPr kumimoji="0" lang="en-US" sz="1000" b="1" i="0" u="none" strike="noStrike" kern="0" cap="none" spc="0" normalizeH="0" baseline="0" noProof="0">
              <a:ln>
                <a:noFill/>
              </a:ln>
              <a:solidFill>
                <a:srgbClr val="FF0000"/>
              </a:solidFill>
              <a:effectLst/>
              <a:uLnTx/>
              <a:uFillTx/>
            </a:endParaRPr>
          </a:p>
        </p:txBody>
      </p:sp>
      <p:sp>
        <p:nvSpPr>
          <p:cNvPr id="138" name="TextBox 137"/>
          <p:cNvSpPr txBox="1"/>
          <p:nvPr/>
        </p:nvSpPr>
        <p:spPr>
          <a:xfrm>
            <a:off x="1166610" y="3437062"/>
            <a:ext cx="1089480"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smtClean="0">
                <a:ln>
                  <a:noFill/>
                </a:ln>
                <a:solidFill>
                  <a:srgbClr val="FF0000"/>
                </a:solidFill>
                <a:effectLst/>
                <a:uLnTx/>
                <a:uFillTx/>
              </a:rPr>
              <a:t>ITU-T SG15</a:t>
            </a:r>
            <a:endParaRPr kumimoji="0" lang="en-US" sz="1000" b="1" i="0" u="none" strike="noStrike" kern="0" cap="none" spc="0" normalizeH="0" baseline="0" noProof="0">
              <a:ln>
                <a:noFill/>
              </a:ln>
              <a:solidFill>
                <a:srgbClr val="FF0000"/>
              </a:solidFill>
              <a:effectLst/>
              <a:uLnTx/>
              <a:uFillTx/>
            </a:endParaRPr>
          </a:p>
        </p:txBody>
      </p:sp>
      <p:sp>
        <p:nvSpPr>
          <p:cNvPr id="69" name="Slide Number Placeholder 68"/>
          <p:cNvSpPr>
            <a:spLocks noGrp="1"/>
          </p:cNvSpPr>
          <p:nvPr>
            <p:ph type="sldNum" sz="quarter" idx="4"/>
          </p:nvPr>
        </p:nvSpPr>
        <p:spPr/>
        <p:txBody>
          <a:bodyPr/>
          <a:lstStyle/>
          <a:p>
            <a:fld id="{95FB27F1-C2FE-E646-9E41-8F3092BBAFAE}" type="slidenum">
              <a:rPr lang="en-US" smtClean="0"/>
              <a:pPr/>
              <a:t>57</a:t>
            </a:fld>
            <a:endParaRPr lang="en-US"/>
          </a:p>
        </p:txBody>
      </p:sp>
      <p:sp>
        <p:nvSpPr>
          <p:cNvPr id="70" name="Footer Placeholder 69"/>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9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9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9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1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1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1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13"/>
                                        </p:tgtEl>
                                        <p:attrNameLst>
                                          <p:attrName>style.visibility</p:attrName>
                                        </p:attrNameLst>
                                      </p:cBhvr>
                                      <p:to>
                                        <p:strVal val="visible"/>
                                      </p:to>
                                    </p:set>
                                  </p:childTnLst>
                                </p:cTn>
                              </p:par>
                            </p:childTnLst>
                          </p:cTn>
                        </p:par>
                        <p:par>
                          <p:cTn id="111" fill="hold">
                            <p:stCondLst>
                              <p:cond delay="0"/>
                            </p:stCondLst>
                            <p:childTnLst>
                              <p:par>
                                <p:cTn id="112" presetID="1" presetClass="entr" presetSubtype="0" fill="hold" grpId="0" nodeType="afterEffect">
                                  <p:stCondLst>
                                    <p:cond delay="0"/>
                                  </p:stCondLst>
                                  <p:childTnLst>
                                    <p:set>
                                      <p:cBhvr>
                                        <p:cTn id="113" dur="1" fill="hold">
                                          <p:stCondLst>
                                            <p:cond delay="0"/>
                                          </p:stCondLst>
                                        </p:cTn>
                                        <p:tgtEl>
                                          <p:spTgt spid="104"/>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117"/>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79"/>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98"/>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87"/>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114"/>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75"/>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119"/>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121"/>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127"/>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grpId="0" nodeType="clickEffect">
                                  <p:stCondLst>
                                    <p:cond delay="0"/>
                                  </p:stCondLst>
                                  <p:childTnLst>
                                    <p:set>
                                      <p:cBhvr>
                                        <p:cTn id="141" dur="1" fill="hold">
                                          <p:stCondLst>
                                            <p:cond delay="0"/>
                                          </p:stCondLst>
                                        </p:cTn>
                                        <p:tgtEl>
                                          <p:spTgt spid="120"/>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122"/>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nodeType="clickEffect">
                                  <p:stCondLst>
                                    <p:cond delay="0"/>
                                  </p:stCondLst>
                                  <p:childTnLst>
                                    <p:set>
                                      <p:cBhvr>
                                        <p:cTn id="149" dur="1" fill="hold">
                                          <p:stCondLst>
                                            <p:cond delay="0"/>
                                          </p:stCondLst>
                                        </p:cTn>
                                        <p:tgtEl>
                                          <p:spTgt spid="123"/>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nodeType="clickEffect">
                                  <p:stCondLst>
                                    <p:cond delay="0"/>
                                  </p:stCondLst>
                                  <p:childTnLst>
                                    <p:set>
                                      <p:cBhvr>
                                        <p:cTn id="153" dur="1" fill="hold">
                                          <p:stCondLst>
                                            <p:cond delay="0"/>
                                          </p:stCondLst>
                                        </p:cTn>
                                        <p:tgtEl>
                                          <p:spTgt spid="74"/>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124"/>
                                        </p:tgtEl>
                                        <p:attrNameLst>
                                          <p:attrName>style.visibility</p:attrName>
                                        </p:attrNameLst>
                                      </p:cBhvr>
                                      <p:to>
                                        <p:strVal val="visible"/>
                                      </p:to>
                                    </p:set>
                                  </p:childTnLst>
                                </p:cTn>
                              </p:par>
                              <p:par>
                                <p:cTn id="156" presetID="1" presetClass="entr" presetSubtype="0" fill="hold" nodeType="withEffect">
                                  <p:stCondLst>
                                    <p:cond delay="0"/>
                                  </p:stCondLst>
                                  <p:childTnLst>
                                    <p:set>
                                      <p:cBhvr>
                                        <p:cTn id="157" dur="1" fill="hold">
                                          <p:stCondLst>
                                            <p:cond delay="0"/>
                                          </p:stCondLst>
                                        </p:cTn>
                                        <p:tgtEl>
                                          <p:spTgt spid="126"/>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125"/>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grpId="0" nodeType="clickEffect">
                                  <p:stCondLst>
                                    <p:cond delay="0"/>
                                  </p:stCondLst>
                                  <p:childTnLst>
                                    <p:set>
                                      <p:cBhvr>
                                        <p:cTn id="165" dur="1" fill="hold">
                                          <p:stCondLst>
                                            <p:cond delay="0"/>
                                          </p:stCondLst>
                                        </p:cTn>
                                        <p:tgtEl>
                                          <p:spTgt spid="128"/>
                                        </p:tgtEl>
                                        <p:attrNameLst>
                                          <p:attrName>style.visibility</p:attrName>
                                        </p:attrNameLst>
                                      </p:cBhvr>
                                      <p:to>
                                        <p:strVal val="visible"/>
                                      </p:to>
                                    </p:set>
                                  </p:childTnLst>
                                </p:cTn>
                              </p:par>
                              <p:par>
                                <p:cTn id="166" presetID="1" presetClass="entr" presetSubtype="0" fill="hold" grpId="0" nodeType="withEffect">
                                  <p:stCondLst>
                                    <p:cond delay="0"/>
                                  </p:stCondLst>
                                  <p:childTnLst>
                                    <p:set>
                                      <p:cBhvr>
                                        <p:cTn id="167" dur="1" fill="hold">
                                          <p:stCondLst>
                                            <p:cond delay="0"/>
                                          </p:stCondLst>
                                        </p:cTn>
                                        <p:tgtEl>
                                          <p:spTgt spid="129"/>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nodeType="clickEffect">
                                  <p:stCondLst>
                                    <p:cond delay="0"/>
                                  </p:stCondLst>
                                  <p:childTnLst>
                                    <p:set>
                                      <p:cBhvr>
                                        <p:cTn id="171" dur="1" fill="hold">
                                          <p:stCondLst>
                                            <p:cond delay="0"/>
                                          </p:stCondLst>
                                        </p:cTn>
                                        <p:tgtEl>
                                          <p:spTgt spid="73"/>
                                        </p:tgtEl>
                                        <p:attrNameLst>
                                          <p:attrName>style.visibility</p:attrName>
                                        </p:attrNameLst>
                                      </p:cBhvr>
                                      <p:to>
                                        <p:strVal val="visible"/>
                                      </p:to>
                                    </p:set>
                                  </p:childTnLst>
                                </p:cTn>
                              </p:par>
                              <p:par>
                                <p:cTn id="172" presetID="1" presetClass="entr" presetSubtype="0" fill="hold" grpId="0" nodeType="withEffect">
                                  <p:stCondLst>
                                    <p:cond delay="0"/>
                                  </p:stCondLst>
                                  <p:childTnLst>
                                    <p:set>
                                      <p:cBhvr>
                                        <p:cTn id="173" dur="1" fill="hold">
                                          <p:stCondLst>
                                            <p:cond delay="0"/>
                                          </p:stCondLst>
                                        </p:cTn>
                                        <p:tgtEl>
                                          <p:spTgt spid="130"/>
                                        </p:tgtEl>
                                        <p:attrNameLst>
                                          <p:attrName>style.visibility</p:attrName>
                                        </p:attrNameLst>
                                      </p:cBhvr>
                                      <p:to>
                                        <p:strVal val="visible"/>
                                      </p:to>
                                    </p:set>
                                  </p:childTnLst>
                                </p:cTn>
                              </p:par>
                              <p:par>
                                <p:cTn id="174" presetID="1" presetClass="entr" presetSubtype="0" fill="hold" grpId="0" nodeType="withEffect">
                                  <p:stCondLst>
                                    <p:cond delay="0"/>
                                  </p:stCondLst>
                                  <p:childTnLst>
                                    <p:set>
                                      <p:cBhvr>
                                        <p:cTn id="175" dur="1" fill="hold">
                                          <p:stCondLst>
                                            <p:cond delay="0"/>
                                          </p:stCondLst>
                                        </p:cTn>
                                        <p:tgtEl>
                                          <p:spTgt spid="132"/>
                                        </p:tgtEl>
                                        <p:attrNameLst>
                                          <p:attrName>style.visibility</p:attrName>
                                        </p:attrNameLst>
                                      </p:cBhvr>
                                      <p:to>
                                        <p:strVal val="visible"/>
                                      </p:to>
                                    </p:set>
                                  </p:childTnLst>
                                </p:cTn>
                              </p:par>
                              <p:par>
                                <p:cTn id="176" presetID="1" presetClass="entr" presetSubtype="0" fill="hold" nodeType="withEffect">
                                  <p:stCondLst>
                                    <p:cond delay="0"/>
                                  </p:stCondLst>
                                  <p:childTnLst>
                                    <p:set>
                                      <p:cBhvr>
                                        <p:cTn id="177" dur="1" fill="hold">
                                          <p:stCondLst>
                                            <p:cond delay="0"/>
                                          </p:stCondLst>
                                        </p:cTn>
                                        <p:tgtEl>
                                          <p:spTgt spid="134"/>
                                        </p:tgtEl>
                                        <p:attrNameLst>
                                          <p:attrName>style.visibility</p:attrName>
                                        </p:attrNameLst>
                                      </p:cBhvr>
                                      <p:to>
                                        <p:strVal val="visible"/>
                                      </p:to>
                                    </p:set>
                                  </p:childTnLst>
                                </p:cTn>
                              </p:par>
                              <p:par>
                                <p:cTn id="178" presetID="1" presetClass="entr" presetSubtype="0" fill="hold" nodeType="withEffect">
                                  <p:stCondLst>
                                    <p:cond delay="0"/>
                                  </p:stCondLst>
                                  <p:childTnLst>
                                    <p:set>
                                      <p:cBhvr>
                                        <p:cTn id="179" dur="1" fill="hold">
                                          <p:stCondLst>
                                            <p:cond delay="0"/>
                                          </p:stCondLst>
                                        </p:cTn>
                                        <p:tgtEl>
                                          <p:spTgt spid="135"/>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0" nodeType="clickEffect">
                                  <p:stCondLst>
                                    <p:cond delay="0"/>
                                  </p:stCondLst>
                                  <p:childTnLst>
                                    <p:set>
                                      <p:cBhvr>
                                        <p:cTn id="183" dur="1" fill="hold">
                                          <p:stCondLst>
                                            <p:cond delay="0"/>
                                          </p:stCondLst>
                                        </p:cTn>
                                        <p:tgtEl>
                                          <p:spTgt spid="131"/>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5" grpId="0" animBg="1"/>
      <p:bldP spid="96" grpId="0" animBg="1"/>
      <p:bldP spid="97" grpId="0"/>
      <p:bldP spid="98" grpId="0"/>
      <p:bldP spid="99" grpId="0"/>
      <p:bldP spid="100" grpId="0" animBg="1"/>
      <p:bldP spid="104" grpId="0"/>
      <p:bldP spid="105" grpId="0" animBg="1"/>
      <p:bldP spid="106" grpId="0" animBg="1"/>
      <p:bldP spid="109" grpId="0" animBg="1"/>
      <p:bldP spid="110" grpId="0" animBg="1"/>
      <p:bldP spid="112" grpId="0" animBg="1"/>
      <p:bldP spid="115" grpId="0" animBg="1"/>
      <p:bldP spid="119" grpId="0" animBg="1"/>
      <p:bldP spid="120" grpId="0" animBg="1"/>
      <p:bldP spid="121" grpId="0"/>
      <p:bldP spid="122" grpId="0" animBg="1"/>
      <p:bldP spid="124" grpId="0" animBg="1"/>
      <p:bldP spid="125" grpId="0" animBg="1"/>
      <p:bldP spid="128" grpId="0" animBg="1"/>
      <p:bldP spid="129" grpId="0"/>
      <p:bldP spid="130" grpId="0" animBg="1"/>
      <p:bldP spid="131" grpId="0" animBg="1"/>
      <p:bldP spid="132" grpId="0"/>
      <p:bldP spid="133" grpId="0" animBg="1"/>
      <p:bldP spid="136" grpId="0"/>
      <p:bldP spid="137" grpId="0"/>
      <p:bldP spid="13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OpenSourceSDN.org</a:t>
            </a:r>
            <a:endParaRPr lang="en-GB"/>
          </a:p>
        </p:txBody>
      </p:sp>
      <p:sp>
        <p:nvSpPr>
          <p:cNvPr id="3" name="Marcador de contenido 2"/>
          <p:cNvSpPr>
            <a:spLocks noGrp="1"/>
          </p:cNvSpPr>
          <p:nvPr>
            <p:ph sz="half" idx="1"/>
          </p:nvPr>
        </p:nvSpPr>
        <p:spPr>
          <a:xfrm>
            <a:off x="299103" y="981075"/>
            <a:ext cx="4196697" cy="5256213"/>
          </a:xfrm>
        </p:spPr>
        <p:txBody>
          <a:bodyPr/>
          <a:lstStyle/>
          <a:p>
            <a:r>
              <a:rPr lang="en-GB" sz="1600"/>
              <a:t>Public portal </a:t>
            </a:r>
            <a:endParaRPr lang="en-GB" sz="1600" smtClean="0"/>
          </a:p>
          <a:p>
            <a:pPr lvl="1"/>
            <a:r>
              <a:rPr lang="en-GB" sz="1400" smtClean="0"/>
              <a:t>Not </a:t>
            </a:r>
            <a:r>
              <a:rPr lang="en-GB" sz="1400"/>
              <a:t>just ONF members </a:t>
            </a:r>
            <a:endParaRPr lang="en-GB" sz="1400" smtClean="0"/>
          </a:p>
          <a:p>
            <a:pPr lvl="1"/>
            <a:r>
              <a:rPr lang="en-GB" sz="1400" smtClean="0"/>
              <a:t>Licensing</a:t>
            </a:r>
            <a:r>
              <a:rPr lang="en-GB" sz="1400"/>
              <a:t>, governance, Git repository, groups, collaboration </a:t>
            </a:r>
            <a:endParaRPr lang="en-GB" sz="1400" smtClean="0"/>
          </a:p>
          <a:p>
            <a:pPr lvl="1"/>
            <a:r>
              <a:rPr lang="en-GB" sz="1400" smtClean="0"/>
              <a:t>Complementary </a:t>
            </a:r>
            <a:r>
              <a:rPr lang="en-GB" sz="1400"/>
              <a:t>to, collaborating with ONOS, ODL, OCP, OPNFV, OpenStack, O3… </a:t>
            </a:r>
            <a:endParaRPr lang="en-GB" sz="1400" smtClean="0"/>
          </a:p>
          <a:p>
            <a:pPr lvl="2"/>
            <a:endParaRPr lang="en-GB" sz="1200" smtClean="0"/>
          </a:p>
          <a:p>
            <a:r>
              <a:rPr lang="es-ES_tradnl" sz="1600" smtClean="0"/>
              <a:t>Project EAGLE: </a:t>
            </a:r>
            <a:r>
              <a:rPr lang="en-GB" sz="1600" err="1" smtClean="0"/>
              <a:t>OpenSourceSDN</a:t>
            </a:r>
            <a:r>
              <a:rPr lang="en-GB" sz="1600" smtClean="0"/>
              <a:t> repository for the IISOMI (Informal Inter-SDO Open Model Initiative). Includes..</a:t>
            </a:r>
          </a:p>
          <a:p>
            <a:pPr lvl="1"/>
            <a:r>
              <a:rPr lang="en-GB" sz="1400" err="1" smtClean="0"/>
              <a:t>OpenModelProfile</a:t>
            </a:r>
            <a:r>
              <a:rPr lang="en-GB" sz="1400" smtClean="0"/>
              <a:t> and </a:t>
            </a:r>
            <a:r>
              <a:rPr lang="en-GB" sz="1400" err="1" smtClean="0"/>
              <a:t>InterfaceModelProfile</a:t>
            </a:r>
            <a:endParaRPr lang="en-GB" sz="1400" smtClean="0"/>
          </a:p>
          <a:p>
            <a:pPr lvl="2"/>
            <a:r>
              <a:rPr lang="en-GB" sz="1200" smtClean="0"/>
              <a:t>UML profiles used in TAPI and code generation tools</a:t>
            </a:r>
          </a:p>
          <a:p>
            <a:pPr lvl="1"/>
            <a:r>
              <a:rPr lang="en-GB" sz="1400" smtClean="0"/>
              <a:t>Open </a:t>
            </a:r>
            <a:r>
              <a:rPr lang="en-GB" sz="1400"/>
              <a:t>source code </a:t>
            </a:r>
            <a:r>
              <a:rPr lang="en-GB" sz="1400" smtClean="0"/>
              <a:t>to </a:t>
            </a:r>
            <a:r>
              <a:rPr lang="en-GB" sz="1400"/>
              <a:t>auto-generate YANG model </a:t>
            </a:r>
            <a:r>
              <a:rPr lang="en-GB" sz="1400" smtClean="0"/>
              <a:t>code from the papyrus UML models</a:t>
            </a:r>
          </a:p>
          <a:p>
            <a:pPr lvl="1"/>
            <a:r>
              <a:rPr lang="en-GB" sz="1400" smtClean="0"/>
              <a:t>Also includes code to generate Swagger/JSON schema from the YANG models as well as </a:t>
            </a:r>
            <a:r>
              <a:rPr lang="en-GB" sz="1400" err="1" smtClean="0"/>
              <a:t>Pythin</a:t>
            </a:r>
            <a:r>
              <a:rPr lang="en-GB" sz="1400" smtClean="0"/>
              <a:t> code stubs</a:t>
            </a:r>
          </a:p>
        </p:txBody>
      </p:sp>
      <p:sp>
        <p:nvSpPr>
          <p:cNvPr id="6" name="Marcador de contenido 5"/>
          <p:cNvSpPr>
            <a:spLocks noGrp="1"/>
          </p:cNvSpPr>
          <p:nvPr>
            <p:ph sz="half" idx="2"/>
          </p:nvPr>
        </p:nvSpPr>
        <p:spPr>
          <a:xfrm>
            <a:off x="4637088" y="2391289"/>
            <a:ext cx="4038600" cy="3043836"/>
          </a:xfrm>
        </p:spPr>
        <p:txBody>
          <a:bodyPr/>
          <a:lstStyle/>
          <a:p>
            <a:r>
              <a:rPr lang="es-ES_tradnl" sz="1600" smtClean="0"/>
              <a:t>Project SNOWMASS: </a:t>
            </a:r>
            <a:r>
              <a:rPr lang="en-GB" sz="1600" err="1"/>
              <a:t>OpenSourceSDN</a:t>
            </a:r>
            <a:r>
              <a:rPr lang="en-GB" sz="1600"/>
              <a:t> Repository for the ONF Transport API Project (TAPI) </a:t>
            </a:r>
            <a:r>
              <a:rPr lang="en-GB" sz="1600" smtClean="0"/>
              <a:t>SDK. Includes </a:t>
            </a:r>
          </a:p>
          <a:p>
            <a:pPr lvl="1"/>
            <a:r>
              <a:rPr lang="en-GB" sz="1400" smtClean="0"/>
              <a:t>TAPI </a:t>
            </a:r>
            <a:r>
              <a:rPr lang="en-GB" sz="1400"/>
              <a:t>Information Model (UML</a:t>
            </a:r>
            <a:r>
              <a:rPr lang="en-GB" sz="1400" smtClean="0"/>
              <a:t>)</a:t>
            </a:r>
          </a:p>
          <a:p>
            <a:pPr lvl="1"/>
            <a:r>
              <a:rPr lang="en-GB" sz="1400" smtClean="0"/>
              <a:t>TAPI </a:t>
            </a:r>
            <a:r>
              <a:rPr lang="en-GB" sz="1400"/>
              <a:t>YANG Data Schema auto-generated using OSSDN EAGLE project </a:t>
            </a:r>
            <a:r>
              <a:rPr lang="en-GB" sz="1400" smtClean="0"/>
              <a:t>tools</a:t>
            </a:r>
          </a:p>
          <a:p>
            <a:pPr lvl="1"/>
            <a:r>
              <a:rPr lang="en-GB" sz="1400" smtClean="0"/>
              <a:t>TAPI Swagger/JSON API specifications </a:t>
            </a:r>
            <a:r>
              <a:rPr lang="en-GB" sz="1400"/>
              <a:t>also using OSSDN EAGLE </a:t>
            </a:r>
            <a:r>
              <a:rPr lang="en-GB" sz="1400" smtClean="0"/>
              <a:t>tools</a:t>
            </a:r>
          </a:p>
          <a:p>
            <a:pPr lvl="1"/>
            <a:r>
              <a:rPr lang="en-GB" sz="1400" smtClean="0"/>
              <a:t>TAPI Reference Implementation in Python</a:t>
            </a:r>
          </a:p>
          <a:p>
            <a:pPr lvl="1"/>
            <a:r>
              <a:rPr lang="en-GB" sz="1400" smtClean="0"/>
              <a:t>Supporting documentation</a:t>
            </a:r>
          </a:p>
          <a:p>
            <a:pPr marL="274320" lvl="1" indent="-263525"/>
            <a:r>
              <a:rPr lang="en-GB" sz="1400" smtClean="0"/>
              <a:t>Allows vendors  to incorporate easily into their models and products.</a:t>
            </a:r>
            <a:endParaRPr lang="en-GB" sz="1600"/>
          </a:p>
          <a:p>
            <a:endParaRPr lang="en-GB" sz="1600"/>
          </a:p>
        </p:txBody>
      </p:sp>
      <p:pic>
        <p:nvPicPr>
          <p:cNvPr id="1026" name="Picture 2" descr="https://www.opennetworking.org/images/stories/modules/OS-SDN-Logo-Web-Med.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495800" y="584994"/>
            <a:ext cx="4476750" cy="1323975"/>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4"/>
          </p:nvPr>
        </p:nvSpPr>
        <p:spPr/>
        <p:txBody>
          <a:bodyPr/>
          <a:lstStyle/>
          <a:p>
            <a:fld id="{95FB27F1-C2FE-E646-9E41-8F3092BBAFAE}" type="slidenum">
              <a:rPr lang="en-US" smtClean="0"/>
              <a:pPr/>
              <a:t>58</a:t>
            </a:fld>
            <a:endParaRPr lang="en-US"/>
          </a:p>
        </p:txBody>
      </p:sp>
      <p:sp>
        <p:nvSpPr>
          <p:cNvPr id="8" name="Footer Placeholder 7"/>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1672875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TAPI SDK: Organization and Modularity</a:t>
            </a:r>
            <a:endParaRPr lang="en-US"/>
          </a:p>
        </p:txBody>
      </p:sp>
      <p:sp>
        <p:nvSpPr>
          <p:cNvPr id="5" name="Content Placeholder 3"/>
          <p:cNvSpPr txBox="1">
            <a:spLocks/>
          </p:cNvSpPr>
          <p:nvPr/>
        </p:nvSpPr>
        <p:spPr>
          <a:xfrm>
            <a:off x="169492" y="976659"/>
            <a:ext cx="8686800" cy="5407051"/>
          </a:xfrm>
          <a:prstGeom prst="rect">
            <a:avLst/>
          </a:prstGeom>
        </p:spPr>
        <p:txBody>
          <a:bodyPr>
            <a:normAutofit lnSpcReduction="10000"/>
          </a:bodyPr>
          <a:lstStyle/>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0" i="0" u="none" strike="noStrike" kern="0" cap="none" spc="0" normalizeH="0" baseline="0" noProof="0" smtClean="0">
                <a:ln>
                  <a:noFill/>
                </a:ln>
                <a:solidFill>
                  <a:schemeClr val="tx1"/>
                </a:solidFill>
                <a:effectLst/>
                <a:uLnTx/>
                <a:uFillTx/>
                <a:latin typeface="Gill Sans MT" pitchFamily="34" charset="0"/>
                <a:ea typeface="+mn-ea"/>
                <a:cs typeface="Arial" pitchFamily="34" charset="0"/>
              </a:rPr>
              <a:t>ONF Transport API Functional Requirements – TR-527, June 2016</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ONF Open Transport WG Project</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chemeClr val="tx1"/>
                </a:solidFill>
                <a:effectLst/>
                <a:uLnTx/>
                <a:uFillTx/>
                <a:latin typeface="Gill Sans MT" pitchFamily="34" charset="0"/>
                <a:cs typeface="Arial" pitchFamily="34" charset="0"/>
              </a:rPr>
              <a:t>Input to the TAPI SDK</a:t>
            </a: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0" i="0" u="none" strike="noStrike" kern="0" cap="none" spc="0" normalizeH="0" baseline="0" noProof="0" smtClean="0">
                <a:ln>
                  <a:noFill/>
                </a:ln>
                <a:solidFill>
                  <a:schemeClr val="tx1"/>
                </a:solidFill>
                <a:effectLst/>
                <a:uLnTx/>
                <a:uFillTx/>
                <a:latin typeface="Gill Sans MT" pitchFamily="34" charset="0"/>
                <a:ea typeface="+mn-ea"/>
                <a:cs typeface="Arial" pitchFamily="34" charset="0"/>
              </a:rPr>
              <a:t>Software-wise, TAPI SDK 1.0.0 is packaged as 4 eclipse sub-projects </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rgbClr val="0070C0"/>
                </a:solidFill>
                <a:effectLst/>
                <a:uLnTx/>
                <a:uFillTx/>
                <a:latin typeface="Gill Sans MT" pitchFamily="34" charset="0"/>
                <a:cs typeface="Arial" pitchFamily="34" charset="0"/>
              </a:rPr>
              <a:t>Papyrus-UML Information Model </a:t>
            </a:r>
          </a:p>
          <a:p>
            <a:pPr marL="1097280" marR="0" lvl="2" indent="-22860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600" b="0" i="0" u="none" strike="noStrike" kern="0" cap="none" spc="0" normalizeH="0" baseline="0" noProof="0" smtClean="0">
                <a:ln>
                  <a:noFill/>
                </a:ln>
                <a:solidFill>
                  <a:schemeClr val="tx1"/>
                </a:solidFill>
                <a:effectLst/>
                <a:uLnTx/>
                <a:uFillTx/>
                <a:latin typeface="Gill Sans MT" pitchFamily="34" charset="0"/>
                <a:cs typeface="Arial" pitchFamily="34" charset="0"/>
              </a:rPr>
              <a:t>A pruned/refactored version of ONF Core IM</a:t>
            </a:r>
          </a:p>
          <a:p>
            <a:pPr marL="1097280" marR="0" lvl="2" indent="-22860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600" b="0" i="0" u="none" strike="noStrike" kern="0" cap="none" spc="0" normalizeH="0" baseline="0" noProof="0" smtClean="0">
                <a:ln>
                  <a:noFill/>
                </a:ln>
                <a:solidFill>
                  <a:schemeClr val="tx1"/>
                </a:solidFill>
                <a:effectLst/>
                <a:uLnTx/>
                <a:uFillTx/>
                <a:latin typeface="Gill Sans MT" pitchFamily="34" charset="0"/>
                <a:cs typeface="Arial" pitchFamily="34" charset="0"/>
              </a:rPr>
              <a:t>Is a technology-agnostic generic framework + technology specific extensions (OTN, ETH)</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rgbClr val="0070C0"/>
                </a:solidFill>
                <a:effectLst/>
                <a:uLnTx/>
                <a:uFillTx/>
                <a:latin typeface="Gill Sans MT" pitchFamily="34" charset="0"/>
                <a:cs typeface="Arial" pitchFamily="34" charset="0"/>
              </a:rPr>
              <a:t>YANG Data Schema</a:t>
            </a:r>
          </a:p>
          <a:p>
            <a:pPr marL="1097280" marR="0" lvl="2" indent="-22860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600" b="0" i="0" u="none" strike="noStrike" kern="0" cap="none" spc="0" normalizeH="0" baseline="0" noProof="0" smtClean="0">
                <a:ln>
                  <a:noFill/>
                </a:ln>
                <a:solidFill>
                  <a:schemeClr val="tx1"/>
                </a:solidFill>
                <a:effectLst/>
                <a:uLnTx/>
                <a:uFillTx/>
                <a:latin typeface="Gill Sans MT" pitchFamily="34" charset="0"/>
                <a:cs typeface="Arial" pitchFamily="34" charset="0"/>
              </a:rPr>
              <a:t>auto-generated from UML using OSSDN Eagle Tools</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rgbClr val="0070C0"/>
                </a:solidFill>
                <a:effectLst/>
                <a:uLnTx/>
                <a:uFillTx/>
                <a:latin typeface="Gill Sans MT" pitchFamily="34" charset="0"/>
                <a:cs typeface="Arial" pitchFamily="34" charset="0"/>
              </a:rPr>
              <a:t>Swagger-JSON </a:t>
            </a:r>
            <a:r>
              <a:rPr kumimoji="0" lang="en-US" sz="1800" b="0" i="0" u="none" strike="noStrike" kern="0" cap="none" spc="0" normalizeH="0" baseline="0" noProof="0" err="1" smtClean="0">
                <a:ln>
                  <a:noFill/>
                </a:ln>
                <a:solidFill>
                  <a:srgbClr val="0070C0"/>
                </a:solidFill>
                <a:effectLst/>
                <a:uLnTx/>
                <a:uFillTx/>
                <a:latin typeface="Gill Sans MT" pitchFamily="34" charset="0"/>
                <a:cs typeface="Arial" pitchFamily="34" charset="0"/>
              </a:rPr>
              <a:t>RESTConf</a:t>
            </a:r>
            <a:r>
              <a:rPr kumimoji="0" lang="en-US" sz="1800" b="0" i="0" u="none" strike="noStrike" kern="0" cap="none" spc="0" normalizeH="0" baseline="0" noProof="0" smtClean="0">
                <a:ln>
                  <a:noFill/>
                </a:ln>
                <a:solidFill>
                  <a:srgbClr val="0070C0"/>
                </a:solidFill>
                <a:effectLst/>
                <a:uLnTx/>
                <a:uFillTx/>
                <a:latin typeface="Gill Sans MT" pitchFamily="34" charset="0"/>
                <a:cs typeface="Arial" pitchFamily="34" charset="0"/>
              </a:rPr>
              <a:t> API</a:t>
            </a:r>
          </a:p>
          <a:p>
            <a:pPr marL="1097280" marR="0" lvl="2" indent="-22860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600" b="0" i="0" u="none" strike="noStrike" kern="0" cap="none" spc="0" normalizeH="0" baseline="0" noProof="0" smtClean="0">
                <a:ln>
                  <a:noFill/>
                </a:ln>
                <a:solidFill>
                  <a:schemeClr val="tx1"/>
                </a:solidFill>
                <a:effectLst/>
                <a:uLnTx/>
                <a:uFillTx/>
                <a:latin typeface="Gill Sans MT" pitchFamily="34" charset="0"/>
                <a:cs typeface="Arial" pitchFamily="34" charset="0"/>
              </a:rPr>
              <a:t>auto-generated from YANG using OSSDN Eagle tools</a:t>
            </a:r>
          </a:p>
          <a:p>
            <a:pPr marL="731520" marR="0" lvl="1" indent="-285750"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1800" b="0" i="0" u="none" strike="noStrike" kern="0" cap="none" spc="0" normalizeH="0" baseline="0" noProof="0" smtClean="0">
                <a:ln>
                  <a:noFill/>
                </a:ln>
                <a:solidFill>
                  <a:srgbClr val="0070C0"/>
                </a:solidFill>
                <a:effectLst/>
                <a:uLnTx/>
                <a:uFillTx/>
                <a:latin typeface="Gill Sans MT" pitchFamily="34" charset="0"/>
                <a:cs typeface="Arial" pitchFamily="34" charset="0"/>
              </a:rPr>
              <a:t>Reference Implementation (RI) in Python</a:t>
            </a:r>
          </a:p>
          <a:p>
            <a:pPr marL="274320" marR="0" lvl="0" indent="-263525" algn="l" defTabSz="914400" rtl="0" eaLnBrk="0" fontAlgn="base" latinLnBrk="0" hangingPunct="0">
              <a:lnSpc>
                <a:spcPct val="100000"/>
              </a:lnSpc>
              <a:spcBef>
                <a:spcPct val="0"/>
              </a:spcBef>
              <a:spcAft>
                <a:spcPct val="40000"/>
              </a:spcAft>
              <a:buClr>
                <a:srgbClr val="3333CC"/>
              </a:buClr>
              <a:buSzPct val="75000"/>
              <a:buFont typeface="Wingdings" pitchFamily="2" charset="2"/>
              <a:buChar char="§"/>
              <a:tabLst/>
              <a:defRPr/>
            </a:pPr>
            <a:r>
              <a:rPr kumimoji="0" lang="en-US" sz="2000" b="0" i="0" u="none" strike="noStrike" kern="0" cap="none" spc="0" normalizeH="0" baseline="0" noProof="0" smtClean="0">
                <a:ln>
                  <a:noFill/>
                </a:ln>
                <a:solidFill>
                  <a:schemeClr val="tx1"/>
                </a:solidFill>
                <a:effectLst/>
                <a:uLnTx/>
                <a:uFillTx/>
                <a:latin typeface="Gill Sans MT" pitchFamily="34" charset="0"/>
                <a:ea typeface="+mn-ea"/>
                <a:cs typeface="Arial" pitchFamily="34" charset="0"/>
              </a:rPr>
              <a:t>Feature-wise,  TAPI SDK is organized as a module-set of  {UML-Model, YANG-Module, Swagger-API} per TAPI functional interface</a:t>
            </a:r>
          </a:p>
        </p:txBody>
      </p:sp>
      <p:sp>
        <p:nvSpPr>
          <p:cNvPr id="6" name="Slide Number Placeholder 5"/>
          <p:cNvSpPr>
            <a:spLocks noGrp="1"/>
          </p:cNvSpPr>
          <p:nvPr>
            <p:ph type="sldNum" sz="quarter" idx="4"/>
          </p:nvPr>
        </p:nvSpPr>
        <p:spPr/>
        <p:txBody>
          <a:bodyPr/>
          <a:lstStyle/>
          <a:p>
            <a:fld id="{95FB27F1-C2FE-E646-9E41-8F3092BBAFAE}" type="slidenum">
              <a:rPr lang="en-US" smtClean="0"/>
              <a:pPr/>
              <a:t>59</a:t>
            </a:fld>
            <a:endParaRPr lang="en-US"/>
          </a:p>
        </p:txBody>
      </p:sp>
      <p:sp>
        <p:nvSpPr>
          <p:cNvPr id="7" name="Footer Placeholder 6"/>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91313" y="341396"/>
            <a:ext cx="8561374" cy="503238"/>
          </a:xfrm>
        </p:spPr>
        <p:txBody>
          <a:bodyPr/>
          <a:lstStyle/>
          <a:p>
            <a:r>
              <a:rPr lang="en-US" sz="2400" smtClean="0"/>
              <a:t>Why is SDN different from traditional SDN Architectures?</a:t>
            </a:r>
            <a:endParaRPr lang="en-US" sz="2400"/>
          </a:p>
        </p:txBody>
      </p:sp>
      <p:grpSp>
        <p:nvGrpSpPr>
          <p:cNvPr id="40" name="Group 39"/>
          <p:cNvGrpSpPr/>
          <p:nvPr/>
        </p:nvGrpSpPr>
        <p:grpSpPr>
          <a:xfrm>
            <a:off x="203184" y="1622648"/>
            <a:ext cx="2018726" cy="3664973"/>
            <a:chOff x="316472" y="894368"/>
            <a:chExt cx="2018726" cy="3664973"/>
          </a:xfrm>
        </p:grpSpPr>
        <p:sp>
          <p:nvSpPr>
            <p:cNvPr id="41" name="Rechteck 17"/>
            <p:cNvSpPr/>
            <p:nvPr/>
          </p:nvSpPr>
          <p:spPr>
            <a:xfrm>
              <a:off x="491080" y="1730456"/>
              <a:ext cx="1136013" cy="465193"/>
            </a:xfrm>
            <a:prstGeom prst="rect">
              <a:avLst/>
            </a:prstGeom>
            <a:solidFill>
              <a:srgbClr val="3EBBF0"/>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smtClean="0">
                  <a:ln>
                    <a:noFill/>
                  </a:ln>
                  <a:solidFill>
                    <a:sysClr val="windowText" lastClr="000000"/>
                  </a:solidFill>
                  <a:effectLst/>
                  <a:uLnTx/>
                  <a:uFillTx/>
                </a:rPr>
                <a:t>OSS/BSS  </a:t>
              </a:r>
              <a:r>
                <a:rPr kumimoji="0" lang="en-US" sz="1270" b="1" i="0" u="none" strike="noStrike" kern="0" cap="none" spc="0" normalizeH="0" baseline="0" noProof="0">
                  <a:ln>
                    <a:noFill/>
                  </a:ln>
                  <a:solidFill>
                    <a:sysClr val="windowText" lastClr="000000"/>
                  </a:solidFill>
                  <a:effectLst/>
                  <a:uLnTx/>
                  <a:uFillTx/>
                </a:rPr>
                <a:t>System</a:t>
              </a:r>
            </a:p>
          </p:txBody>
        </p:sp>
        <p:sp>
          <p:nvSpPr>
            <p:cNvPr id="42" name="Rechteck 18"/>
            <p:cNvSpPr/>
            <p:nvPr/>
          </p:nvSpPr>
          <p:spPr>
            <a:xfrm>
              <a:off x="681432" y="2893653"/>
              <a:ext cx="761531" cy="469044"/>
            </a:xfrm>
            <a:prstGeom prst="rect">
              <a:avLst/>
            </a:prstGeom>
            <a:solidFill>
              <a:srgbClr val="3EBBF0"/>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smtClean="0">
                  <a:ln>
                    <a:noFill/>
                  </a:ln>
                  <a:solidFill>
                    <a:sysClr val="windowText" lastClr="000000"/>
                  </a:solidFill>
                  <a:effectLst/>
                  <a:uLnTx/>
                  <a:uFillTx/>
                </a:rPr>
                <a:t>NMS/ EMS</a:t>
              </a:r>
              <a:endParaRPr kumimoji="0" lang="en-US" sz="1270" b="1" i="0" u="none" strike="noStrike" kern="0" cap="none" spc="0" normalizeH="0" baseline="0" noProof="0">
                <a:ln>
                  <a:noFill/>
                </a:ln>
                <a:solidFill>
                  <a:sysClr val="windowText" lastClr="000000"/>
                </a:solidFill>
                <a:effectLst/>
                <a:uLnTx/>
                <a:uFillTx/>
              </a:endParaRPr>
            </a:p>
          </p:txBody>
        </p:sp>
        <p:sp>
          <p:nvSpPr>
            <p:cNvPr id="43" name="Rechteck 19"/>
            <p:cNvSpPr/>
            <p:nvPr/>
          </p:nvSpPr>
          <p:spPr>
            <a:xfrm>
              <a:off x="870669" y="3794023"/>
              <a:ext cx="393369" cy="400022"/>
            </a:xfrm>
            <a:prstGeom prst="rect">
              <a:avLst/>
            </a:prstGeom>
            <a:solidFill>
              <a:srgbClr val="3EBBF0"/>
            </a:solidFill>
            <a:ln w="9525">
              <a:solidFill>
                <a:sysClr val="window" lastClr="FFFFFF"/>
              </a:solidFill>
            </a:ln>
          </p:spPr>
          <p:txBody>
            <a:bodyPr rot="0" spcFirstLastPara="0" vertOverflow="overflow" horzOverflow="overflow" vert="horz" wrap="square" lIns="0" tIns="5714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a:ln>
                    <a:noFill/>
                  </a:ln>
                  <a:solidFill>
                    <a:sysClr val="windowText" lastClr="000000"/>
                  </a:solidFill>
                  <a:effectLst/>
                  <a:uLnTx/>
                  <a:uFillTx/>
                </a:rPr>
                <a:t>NE</a:t>
              </a:r>
            </a:p>
          </p:txBody>
        </p:sp>
        <p:sp>
          <p:nvSpPr>
            <p:cNvPr id="44" name="Rechteck 20"/>
            <p:cNvSpPr/>
            <p:nvPr/>
          </p:nvSpPr>
          <p:spPr>
            <a:xfrm>
              <a:off x="813661" y="3860689"/>
              <a:ext cx="393369" cy="400022"/>
            </a:xfrm>
            <a:prstGeom prst="rect">
              <a:avLst/>
            </a:prstGeom>
            <a:solidFill>
              <a:srgbClr val="3EBBF0"/>
            </a:solidFill>
            <a:ln w="9525">
              <a:solidFill>
                <a:sysClr val="window" lastClr="FFFFFF"/>
              </a:solidFill>
            </a:ln>
          </p:spPr>
          <p:txBody>
            <a:bodyPr rot="0" spcFirstLastPara="0" vertOverflow="overflow" horzOverflow="overflow" vert="horz" wrap="square" lIns="0" tIns="5714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a:ln>
                    <a:noFill/>
                  </a:ln>
                  <a:solidFill>
                    <a:sysClr val="windowText" lastClr="000000"/>
                  </a:solidFill>
                  <a:effectLst/>
                  <a:uLnTx/>
                  <a:uFillTx/>
                </a:rPr>
                <a:t>NE</a:t>
              </a:r>
            </a:p>
          </p:txBody>
        </p:sp>
        <p:sp>
          <p:nvSpPr>
            <p:cNvPr id="45" name="Rechteck 21"/>
            <p:cNvSpPr/>
            <p:nvPr/>
          </p:nvSpPr>
          <p:spPr>
            <a:xfrm>
              <a:off x="761693" y="3934973"/>
              <a:ext cx="393369" cy="400022"/>
            </a:xfrm>
            <a:prstGeom prst="rect">
              <a:avLst/>
            </a:prstGeom>
            <a:solidFill>
              <a:srgbClr val="3EBBF0"/>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a:ln>
                    <a:noFill/>
                  </a:ln>
                  <a:solidFill>
                    <a:sysClr val="windowText" lastClr="000000"/>
                  </a:solidFill>
                  <a:effectLst/>
                  <a:uLnTx/>
                  <a:uFillTx/>
                </a:rPr>
                <a:t>NE</a:t>
              </a:r>
            </a:p>
          </p:txBody>
        </p:sp>
        <p:sp>
          <p:nvSpPr>
            <p:cNvPr id="46" name="Pfeil nach oben und unten 22"/>
            <p:cNvSpPr/>
            <p:nvPr/>
          </p:nvSpPr>
          <p:spPr>
            <a:xfrm>
              <a:off x="983732" y="2195650"/>
              <a:ext cx="164391" cy="695305"/>
            </a:xfrm>
            <a:prstGeom prst="upDownArrow">
              <a:avLst/>
            </a:prstGeom>
            <a:solidFill>
              <a:sysClr val="window" lastClr="FFFFFF">
                <a:lumMod val="75000"/>
              </a:sysClr>
            </a:solidFill>
            <a:ln w="12700">
              <a:solidFill>
                <a:sysClr val="window" lastClr="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70" b="0" i="0" u="none" strike="noStrike" kern="0" cap="none" spc="0" normalizeH="0" baseline="0" noProof="0" err="1">
                <a:ln>
                  <a:noFill/>
                </a:ln>
                <a:solidFill>
                  <a:sysClr val="windowText" lastClr="000000"/>
                </a:solidFill>
                <a:effectLst/>
                <a:uLnTx/>
                <a:uFillTx/>
              </a:endParaRPr>
            </a:p>
          </p:txBody>
        </p:sp>
        <p:sp>
          <p:nvSpPr>
            <p:cNvPr id="47" name="Pfeil nach oben und unten 23"/>
            <p:cNvSpPr/>
            <p:nvPr/>
          </p:nvSpPr>
          <p:spPr>
            <a:xfrm>
              <a:off x="983732" y="3365396"/>
              <a:ext cx="164391" cy="421010"/>
            </a:xfrm>
            <a:prstGeom prst="upDownArrow">
              <a:avLst/>
            </a:prstGeom>
            <a:solidFill>
              <a:sysClr val="window" lastClr="FFFFFF">
                <a:lumMod val="75000"/>
              </a:sysClr>
            </a:solidFill>
            <a:ln w="12700">
              <a:solidFill>
                <a:sysClr val="window" lastClr="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70" b="0" i="0" u="none" strike="noStrike" kern="0" cap="none" spc="0" normalizeH="0" baseline="0" noProof="0" err="1">
                <a:ln>
                  <a:noFill/>
                </a:ln>
                <a:solidFill>
                  <a:sysClr val="windowText" lastClr="000000"/>
                </a:solidFill>
                <a:effectLst/>
                <a:uLnTx/>
                <a:uFillTx/>
              </a:endParaRPr>
            </a:p>
          </p:txBody>
        </p:sp>
        <p:sp>
          <p:nvSpPr>
            <p:cNvPr id="48" name="Pfeil nach rechts 24"/>
            <p:cNvSpPr/>
            <p:nvPr/>
          </p:nvSpPr>
          <p:spPr>
            <a:xfrm flipH="1">
              <a:off x="1700942" y="894368"/>
              <a:ext cx="634256" cy="3664973"/>
            </a:xfrm>
            <a:prstGeom prst="rightArrow">
              <a:avLst>
                <a:gd name="adj1" fmla="val 20560"/>
                <a:gd name="adj2" fmla="val 100000"/>
              </a:avLst>
            </a:prstGeom>
            <a:solidFill>
              <a:srgbClr val="3EBBF0"/>
            </a:solidFill>
            <a:ln w="9525">
              <a:solidFill>
                <a:sysClr val="window" lastClr="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57139" marR="0" lvl="0" indent="0" algn="ctr" defTabSz="91440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endParaRPr>
            </a:p>
          </p:txBody>
        </p:sp>
        <p:sp>
          <p:nvSpPr>
            <p:cNvPr id="49" name="Title 3"/>
            <p:cNvSpPr txBox="1">
              <a:spLocks/>
            </p:cNvSpPr>
            <p:nvPr/>
          </p:nvSpPr>
          <p:spPr bwMode="auto">
            <a:xfrm>
              <a:off x="316472" y="894368"/>
              <a:ext cx="1526716" cy="52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a:solidFill>
                    <a:schemeClr val="bg2"/>
                  </a:solidFill>
                  <a:latin typeface="Arial" pitchFamily="34" charset="0"/>
                  <a:ea typeface="ＭＳ Ｐゴシック" charset="0"/>
                  <a:cs typeface="ＭＳ Ｐゴシック" charset="0"/>
                </a:defRPr>
              </a:lvl1pPr>
              <a:lvl2pPr algn="l" rtl="0" eaLnBrk="1" fontAlgn="base" hangingPunct="1">
                <a:lnSpc>
                  <a:spcPct val="90000"/>
                </a:lnSpc>
                <a:spcBef>
                  <a:spcPct val="0"/>
                </a:spcBef>
                <a:spcAft>
                  <a:spcPct val="0"/>
                </a:spcAft>
                <a:defRPr sz="2400" b="1">
                  <a:solidFill>
                    <a:schemeClr val="bg2"/>
                  </a:solidFill>
                  <a:latin typeface="Arial" charset="0"/>
                  <a:ea typeface="ＭＳ Ｐゴシック" charset="0"/>
                  <a:cs typeface="ＭＳ Ｐゴシック" charset="0"/>
                </a:defRPr>
              </a:lvl2pPr>
              <a:lvl3pPr algn="l" rtl="0" eaLnBrk="1" fontAlgn="base" hangingPunct="1">
                <a:lnSpc>
                  <a:spcPct val="90000"/>
                </a:lnSpc>
                <a:spcBef>
                  <a:spcPct val="0"/>
                </a:spcBef>
                <a:spcAft>
                  <a:spcPct val="0"/>
                </a:spcAft>
                <a:defRPr sz="2400" b="1">
                  <a:solidFill>
                    <a:schemeClr val="bg2"/>
                  </a:solidFill>
                  <a:latin typeface="Arial" charset="0"/>
                  <a:ea typeface="ＭＳ Ｐゴシック" charset="0"/>
                  <a:cs typeface="ＭＳ Ｐゴシック" charset="0"/>
                </a:defRPr>
              </a:lvl3pPr>
              <a:lvl4pPr algn="l" rtl="0" eaLnBrk="1" fontAlgn="base" hangingPunct="1">
                <a:lnSpc>
                  <a:spcPct val="90000"/>
                </a:lnSpc>
                <a:spcBef>
                  <a:spcPct val="0"/>
                </a:spcBef>
                <a:spcAft>
                  <a:spcPct val="0"/>
                </a:spcAft>
                <a:defRPr sz="2400" b="1">
                  <a:solidFill>
                    <a:schemeClr val="bg2"/>
                  </a:solidFill>
                  <a:latin typeface="Arial" charset="0"/>
                  <a:ea typeface="ＭＳ Ｐゴシック" charset="0"/>
                  <a:cs typeface="ＭＳ Ｐゴシック" charset="0"/>
                </a:defRPr>
              </a:lvl4pPr>
              <a:lvl5pPr algn="l" rtl="0" eaLnBrk="1" fontAlgn="base" hangingPunct="1">
                <a:lnSpc>
                  <a:spcPct val="90000"/>
                </a:lnSpc>
                <a:spcBef>
                  <a:spcPct val="0"/>
                </a:spcBef>
                <a:spcAft>
                  <a:spcPct val="0"/>
                </a:spcAft>
                <a:defRPr sz="2400" b="1">
                  <a:solidFill>
                    <a:schemeClr val="bg2"/>
                  </a:solidFill>
                  <a:latin typeface="Arial" charset="0"/>
                  <a:ea typeface="ＭＳ Ｐゴシック" charset="0"/>
                  <a:cs typeface="ＭＳ Ｐゴシック" charset="0"/>
                </a:defRPr>
              </a:lvl5pPr>
              <a:lvl6pPr marL="575843" algn="l" rtl="0" eaLnBrk="1" fontAlgn="base" hangingPunct="1">
                <a:spcBef>
                  <a:spcPct val="0"/>
                </a:spcBef>
                <a:spcAft>
                  <a:spcPct val="0"/>
                </a:spcAft>
                <a:defRPr sz="2900" b="1">
                  <a:solidFill>
                    <a:schemeClr val="tx2"/>
                  </a:solidFill>
                  <a:latin typeface="Arial" charset="0"/>
                  <a:cs typeface="Arial" charset="0"/>
                </a:defRPr>
              </a:lvl6pPr>
              <a:lvl7pPr marL="1151687" algn="l" rtl="0" eaLnBrk="1" fontAlgn="base" hangingPunct="1">
                <a:spcBef>
                  <a:spcPct val="0"/>
                </a:spcBef>
                <a:spcAft>
                  <a:spcPct val="0"/>
                </a:spcAft>
                <a:defRPr sz="2900" b="1">
                  <a:solidFill>
                    <a:schemeClr val="tx2"/>
                  </a:solidFill>
                  <a:latin typeface="Arial" charset="0"/>
                  <a:cs typeface="Arial" charset="0"/>
                </a:defRPr>
              </a:lvl7pPr>
              <a:lvl8pPr marL="1727530" algn="l" rtl="0" eaLnBrk="1" fontAlgn="base" hangingPunct="1">
                <a:spcBef>
                  <a:spcPct val="0"/>
                </a:spcBef>
                <a:spcAft>
                  <a:spcPct val="0"/>
                </a:spcAft>
                <a:defRPr sz="2900" b="1">
                  <a:solidFill>
                    <a:schemeClr val="tx2"/>
                  </a:solidFill>
                  <a:latin typeface="Arial" charset="0"/>
                  <a:cs typeface="Arial" charset="0"/>
                </a:defRPr>
              </a:lvl8pPr>
              <a:lvl9pPr marL="2303374" algn="l" rtl="0" eaLnBrk="1" fontAlgn="base" hangingPunct="1">
                <a:spcBef>
                  <a:spcPct val="0"/>
                </a:spcBef>
                <a:spcAft>
                  <a:spcPct val="0"/>
                </a:spcAft>
                <a:defRPr sz="2900" b="1">
                  <a:solidFill>
                    <a:schemeClr val="tx2"/>
                  </a:solidFill>
                  <a:latin typeface="Arial" charset="0"/>
                  <a:cs typeface="Arial"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905" b="1" i="0" u="none" strike="noStrike" kern="0" cap="none" spc="0" normalizeH="0" baseline="0" noProof="0">
                  <a:ln>
                    <a:noFill/>
                  </a:ln>
                  <a:solidFill>
                    <a:srgbClr val="000000"/>
                  </a:solidFill>
                  <a:effectLst/>
                  <a:uLnTx/>
                  <a:uFillTx/>
                  <a:latin typeface="Arial" pitchFamily="34" charset="0"/>
                  <a:ea typeface="ＭＳ Ｐゴシック" charset="0"/>
                </a:rPr>
                <a:t>Traditional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905" b="1" i="0" u="none" strike="noStrike" kern="0" cap="none" spc="0" normalizeH="0" baseline="0" noProof="0">
                  <a:ln>
                    <a:noFill/>
                  </a:ln>
                  <a:solidFill>
                    <a:srgbClr val="000000"/>
                  </a:solidFill>
                  <a:effectLst/>
                  <a:uLnTx/>
                  <a:uFillTx/>
                  <a:latin typeface="Arial" pitchFamily="34" charset="0"/>
                  <a:ea typeface="ＭＳ Ｐゴシック" charset="0"/>
                </a:rPr>
                <a:t>Architecture</a:t>
              </a:r>
              <a:r>
                <a:rPr kumimoji="0" lang="de-DE" sz="1905" b="1" i="0" u="none" strike="noStrike" kern="0" cap="none" spc="0" normalizeH="0" baseline="0" noProof="0">
                  <a:ln>
                    <a:noFill/>
                  </a:ln>
                  <a:solidFill>
                    <a:srgbClr val="000000"/>
                  </a:solidFill>
                  <a:effectLst/>
                  <a:uLnTx/>
                  <a:uFillTx/>
                  <a:latin typeface="Arial" pitchFamily="34" charset="0"/>
                  <a:ea typeface="ＭＳ Ｐゴシック" charset="0"/>
                </a:rPr>
                <a:t/>
              </a:r>
              <a:br>
                <a:rPr kumimoji="0" lang="de-DE" sz="1905" b="1" i="0" u="none" strike="noStrike" kern="0" cap="none" spc="0" normalizeH="0" baseline="0" noProof="0">
                  <a:ln>
                    <a:noFill/>
                  </a:ln>
                  <a:solidFill>
                    <a:srgbClr val="000000"/>
                  </a:solidFill>
                  <a:effectLst/>
                  <a:uLnTx/>
                  <a:uFillTx/>
                  <a:latin typeface="Arial" pitchFamily="34" charset="0"/>
                  <a:ea typeface="ＭＳ Ｐゴシック" charset="0"/>
                </a:rPr>
              </a:br>
              <a:endParaRPr kumimoji="0" lang="en-US" sz="1905" b="1" i="0" u="none" strike="noStrike" kern="0" cap="none" spc="0" normalizeH="0" baseline="0" noProof="0">
                <a:ln>
                  <a:noFill/>
                </a:ln>
                <a:solidFill>
                  <a:srgbClr val="000000"/>
                </a:solidFill>
                <a:effectLst/>
                <a:uLnTx/>
                <a:uFillTx/>
                <a:latin typeface="Arial" pitchFamily="34" charset="0"/>
                <a:ea typeface="ＭＳ Ｐゴシック" charset="0"/>
              </a:endParaRPr>
            </a:p>
          </p:txBody>
        </p:sp>
      </p:grpSp>
      <p:grpSp>
        <p:nvGrpSpPr>
          <p:cNvPr id="50" name="Gruppieren 26"/>
          <p:cNvGrpSpPr/>
          <p:nvPr/>
        </p:nvGrpSpPr>
        <p:grpSpPr>
          <a:xfrm>
            <a:off x="6950427" y="1555424"/>
            <a:ext cx="1908531" cy="3732198"/>
            <a:chOff x="8900771" y="1041762"/>
            <a:chExt cx="2404882" cy="4702829"/>
          </a:xfrm>
        </p:grpSpPr>
        <p:sp>
          <p:nvSpPr>
            <p:cNvPr id="51" name="Rechteck 27"/>
            <p:cNvSpPr/>
            <p:nvPr/>
          </p:nvSpPr>
          <p:spPr>
            <a:xfrm>
              <a:off x="9854097" y="3561000"/>
              <a:ext cx="1001508" cy="591028"/>
            </a:xfrm>
            <a:prstGeom prst="rect">
              <a:avLst/>
            </a:prstGeom>
            <a:solidFill>
              <a:srgbClr val="4A66AC"/>
            </a:solidFill>
            <a:ln w="9525">
              <a:solidFill>
                <a:sysClr val="window" lastClr="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70" b="0" i="0" u="none" strike="noStrike" kern="0" cap="none" spc="0" normalizeH="0" baseline="0" noProof="0">
                  <a:ln>
                    <a:noFill/>
                  </a:ln>
                  <a:solidFill>
                    <a:sysClr val="window" lastClr="FFFFFF"/>
                  </a:solidFill>
                  <a:effectLst/>
                  <a:uLnTx/>
                  <a:uFillTx/>
                </a:rPr>
                <a:t>SDN</a:t>
              </a:r>
              <a:br>
                <a:rPr kumimoji="0" lang="en-US" sz="1270" b="0" i="0" u="none" strike="noStrike" kern="0" cap="none" spc="0" normalizeH="0" baseline="0" noProof="0">
                  <a:ln>
                    <a:noFill/>
                  </a:ln>
                  <a:solidFill>
                    <a:sysClr val="window" lastClr="FFFFFF"/>
                  </a:solidFill>
                  <a:effectLst/>
                  <a:uLnTx/>
                  <a:uFillTx/>
                </a:rPr>
              </a:br>
              <a:r>
                <a:rPr kumimoji="0" lang="en-US" sz="1270" b="0" i="0" u="none" strike="noStrike" kern="0" cap="none" spc="0" normalizeH="0" baseline="0" noProof="0">
                  <a:ln>
                    <a:noFill/>
                  </a:ln>
                  <a:solidFill>
                    <a:sysClr val="window" lastClr="FFFFFF"/>
                  </a:solidFill>
                  <a:effectLst/>
                  <a:uLnTx/>
                  <a:uFillTx/>
                </a:rPr>
                <a:t>Controller</a:t>
              </a:r>
              <a:endParaRPr kumimoji="0" lang="en-US" sz="833" b="0" i="0" u="none" strike="noStrike" kern="0" cap="none" spc="0" normalizeH="0" baseline="0" noProof="0">
                <a:ln>
                  <a:noFill/>
                </a:ln>
                <a:solidFill>
                  <a:sysClr val="window" lastClr="FFFFFF"/>
                </a:solidFill>
                <a:effectLst/>
                <a:uLnTx/>
                <a:uFillTx/>
              </a:endParaRPr>
            </a:p>
          </p:txBody>
        </p:sp>
        <p:sp>
          <p:nvSpPr>
            <p:cNvPr id="52" name="Rechteck 28"/>
            <p:cNvSpPr/>
            <p:nvPr/>
          </p:nvSpPr>
          <p:spPr>
            <a:xfrm>
              <a:off x="10110766" y="1905275"/>
              <a:ext cx="860847" cy="586388"/>
            </a:xfrm>
            <a:prstGeom prst="rect">
              <a:avLst/>
            </a:prstGeom>
            <a:solidFill>
              <a:srgbClr val="4A66AC"/>
            </a:solidFill>
            <a:ln w="9525">
              <a:solidFill>
                <a:sysClr val="window" lastClr="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70" b="0" i="0" u="none" strike="noStrike" kern="0" cap="none" spc="0" normalizeH="0" baseline="0" noProof="0">
                <a:ln>
                  <a:noFill/>
                </a:ln>
                <a:solidFill>
                  <a:sysClr val="windowText" lastClr="000000"/>
                </a:solidFill>
                <a:effectLst/>
                <a:uLnTx/>
                <a:uFillTx/>
              </a:endParaRPr>
            </a:p>
          </p:txBody>
        </p:sp>
        <p:sp>
          <p:nvSpPr>
            <p:cNvPr id="53" name="Rechteck 29"/>
            <p:cNvSpPr/>
            <p:nvPr/>
          </p:nvSpPr>
          <p:spPr>
            <a:xfrm>
              <a:off x="10018859" y="1996553"/>
              <a:ext cx="860847" cy="586388"/>
            </a:xfrm>
            <a:prstGeom prst="rect">
              <a:avLst/>
            </a:prstGeom>
            <a:solidFill>
              <a:srgbClr val="4A66AC"/>
            </a:solidFill>
            <a:ln w="9525">
              <a:solidFill>
                <a:sysClr val="window" lastClr="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70" b="0" i="0" u="none" strike="noStrike" kern="0" cap="none" spc="0" normalizeH="0" baseline="0" noProof="0">
                <a:ln>
                  <a:noFill/>
                </a:ln>
                <a:solidFill>
                  <a:sysClr val="windowText" lastClr="000000"/>
                </a:solidFill>
                <a:effectLst/>
                <a:uLnTx/>
                <a:uFillTx/>
              </a:endParaRPr>
            </a:p>
          </p:txBody>
        </p:sp>
        <p:sp>
          <p:nvSpPr>
            <p:cNvPr id="54" name="Rechteck 30"/>
            <p:cNvSpPr/>
            <p:nvPr/>
          </p:nvSpPr>
          <p:spPr>
            <a:xfrm>
              <a:off x="9900827" y="2095079"/>
              <a:ext cx="877810" cy="586388"/>
            </a:xfrm>
            <a:prstGeom prst="rect">
              <a:avLst/>
            </a:prstGeom>
            <a:solidFill>
              <a:srgbClr val="4A66AC"/>
            </a:solidFill>
            <a:ln w="9525">
              <a:solidFill>
                <a:sysClr val="window" lastClr="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70" b="0" i="0" u="none" strike="noStrike" kern="0" cap="none" spc="0" normalizeH="0" baseline="0" noProof="0" smtClean="0">
                  <a:ln>
                    <a:noFill/>
                  </a:ln>
                  <a:solidFill>
                    <a:sysClr val="window" lastClr="FFFFFF"/>
                  </a:solidFill>
                  <a:effectLst/>
                  <a:uLnTx/>
                  <a:uFillTx/>
                </a:rPr>
                <a:t>Apps/ </a:t>
              </a:r>
              <a:r>
                <a:rPr kumimoji="0" lang="en-US" sz="1270" b="0" i="0" u="none" strike="noStrike" kern="0" cap="none" spc="0" normalizeH="0" baseline="0" noProof="0" err="1" smtClean="0">
                  <a:ln>
                    <a:noFill/>
                  </a:ln>
                  <a:solidFill>
                    <a:sysClr val="window" lastClr="FFFFFF"/>
                  </a:solidFill>
                  <a:effectLst/>
                  <a:uLnTx/>
                  <a:uFillTx/>
                </a:rPr>
                <a:t>Orch</a:t>
              </a:r>
              <a:endParaRPr kumimoji="0" lang="en-US" sz="1270" b="0" i="0" u="none" strike="noStrike" kern="0" cap="none" spc="0" normalizeH="0" baseline="0" noProof="0">
                <a:ln>
                  <a:noFill/>
                </a:ln>
                <a:solidFill>
                  <a:sysClr val="window" lastClr="FFFFFF"/>
                </a:solidFill>
                <a:effectLst/>
                <a:uLnTx/>
                <a:uFillTx/>
              </a:endParaRPr>
            </a:p>
          </p:txBody>
        </p:sp>
        <p:sp>
          <p:nvSpPr>
            <p:cNvPr id="55" name="Rechteck 31"/>
            <p:cNvSpPr/>
            <p:nvPr/>
          </p:nvSpPr>
          <p:spPr>
            <a:xfrm>
              <a:off x="10106960" y="4700452"/>
              <a:ext cx="495672" cy="504056"/>
            </a:xfrm>
            <a:prstGeom prst="rect">
              <a:avLst/>
            </a:prstGeom>
            <a:solidFill>
              <a:srgbClr val="4A66AC"/>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70" b="0" i="0" u="none" strike="noStrike" kern="0" cap="none" spc="0" normalizeH="0" baseline="0" noProof="0">
                  <a:ln>
                    <a:noFill/>
                  </a:ln>
                  <a:solidFill>
                    <a:sysClr val="window" lastClr="FFFFFF"/>
                  </a:solidFill>
                  <a:effectLst/>
                  <a:uLnTx/>
                  <a:uFillTx/>
                </a:rPr>
                <a:t>NE</a:t>
              </a:r>
            </a:p>
          </p:txBody>
        </p:sp>
        <p:sp>
          <p:nvSpPr>
            <p:cNvPr id="56" name="Rechteck 32"/>
            <p:cNvSpPr/>
            <p:nvPr/>
          </p:nvSpPr>
          <p:spPr>
            <a:xfrm>
              <a:off x="10035126" y="4784456"/>
              <a:ext cx="495672" cy="504056"/>
            </a:xfrm>
            <a:prstGeom prst="rect">
              <a:avLst/>
            </a:prstGeom>
            <a:solidFill>
              <a:srgbClr val="4A66AC"/>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70" b="0" i="0" u="none" strike="noStrike" kern="0" cap="none" spc="0" normalizeH="0" baseline="0" noProof="0">
                  <a:ln>
                    <a:noFill/>
                  </a:ln>
                  <a:solidFill>
                    <a:sysClr val="window" lastClr="FFFFFF"/>
                  </a:solidFill>
                  <a:effectLst/>
                  <a:uLnTx/>
                  <a:uFillTx/>
                </a:rPr>
                <a:t>NE</a:t>
              </a:r>
            </a:p>
          </p:txBody>
        </p:sp>
        <p:sp>
          <p:nvSpPr>
            <p:cNvPr id="57" name="Rechteck 33"/>
            <p:cNvSpPr/>
            <p:nvPr/>
          </p:nvSpPr>
          <p:spPr>
            <a:xfrm>
              <a:off x="9969643" y="4878059"/>
              <a:ext cx="495672" cy="504056"/>
            </a:xfrm>
            <a:prstGeom prst="rect">
              <a:avLst/>
            </a:prstGeom>
            <a:solidFill>
              <a:srgbClr val="4A66AC"/>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70" b="0" i="0" u="none" strike="noStrike" kern="0" cap="none" spc="0" normalizeH="0" baseline="0" noProof="0">
                  <a:ln>
                    <a:noFill/>
                  </a:ln>
                  <a:solidFill>
                    <a:sysClr val="window" lastClr="FFFFFF"/>
                  </a:solidFill>
                  <a:effectLst/>
                  <a:uLnTx/>
                  <a:uFillTx/>
                </a:rPr>
                <a:t>NE</a:t>
              </a:r>
            </a:p>
          </p:txBody>
        </p:sp>
        <p:sp>
          <p:nvSpPr>
            <p:cNvPr id="58" name="Pfeil nach oben und unten 34"/>
            <p:cNvSpPr/>
            <p:nvPr/>
          </p:nvSpPr>
          <p:spPr>
            <a:xfrm>
              <a:off x="10249212" y="2681467"/>
              <a:ext cx="207144" cy="876133"/>
            </a:xfrm>
            <a:prstGeom prst="upDownArrow">
              <a:avLst/>
            </a:prstGeom>
            <a:solidFill>
              <a:sysClr val="window" lastClr="FFFFFF">
                <a:lumMod val="75000"/>
              </a:sysClr>
            </a:solidFill>
            <a:ln w="9525">
              <a:solidFill>
                <a:sysClr val="window" lastClr="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70" b="0" i="0" u="none" strike="noStrike" kern="0" cap="none" spc="0" normalizeH="0" baseline="0" noProof="0" err="1">
                <a:ln>
                  <a:noFill/>
                </a:ln>
                <a:solidFill>
                  <a:sysClr val="windowText" lastClr="000000"/>
                </a:solidFill>
                <a:effectLst/>
                <a:uLnTx/>
                <a:uFillTx/>
              </a:endParaRPr>
            </a:p>
          </p:txBody>
        </p:sp>
        <p:sp>
          <p:nvSpPr>
            <p:cNvPr id="59" name="Pfeil nach oben und unten 35"/>
            <p:cNvSpPr/>
            <p:nvPr/>
          </p:nvSpPr>
          <p:spPr>
            <a:xfrm>
              <a:off x="10249212" y="4155429"/>
              <a:ext cx="207144" cy="530502"/>
            </a:xfrm>
            <a:prstGeom prst="upDownArrow">
              <a:avLst/>
            </a:prstGeom>
            <a:solidFill>
              <a:sysClr val="window" lastClr="FFFFFF">
                <a:lumMod val="75000"/>
              </a:sysClr>
            </a:solidFill>
            <a:ln w="9525">
              <a:solidFill>
                <a:sysClr val="window" lastClr="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70" b="0" i="0" u="none" strike="noStrike" kern="0" cap="none" spc="0" normalizeH="0" baseline="0" noProof="0" err="1">
                <a:ln>
                  <a:noFill/>
                </a:ln>
                <a:solidFill>
                  <a:sysClr val="windowText" lastClr="000000"/>
                </a:solidFill>
                <a:effectLst/>
                <a:uLnTx/>
                <a:uFillTx/>
              </a:endParaRPr>
            </a:p>
          </p:txBody>
        </p:sp>
        <p:sp>
          <p:nvSpPr>
            <p:cNvPr id="60" name="Pfeil nach rechts 36"/>
            <p:cNvSpPr/>
            <p:nvPr/>
          </p:nvSpPr>
          <p:spPr>
            <a:xfrm>
              <a:off x="8900771" y="1126471"/>
              <a:ext cx="792088" cy="4618120"/>
            </a:xfrm>
            <a:prstGeom prst="rightArrow">
              <a:avLst>
                <a:gd name="adj1" fmla="val 20560"/>
                <a:gd name="adj2" fmla="val 100000"/>
              </a:avLst>
            </a:prstGeom>
            <a:solidFill>
              <a:srgbClr val="4A66AC"/>
            </a:solidFill>
            <a:ln w="9525">
              <a:solidFill>
                <a:sysClr val="window" lastClr="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57139" marR="0" lvl="0" indent="0" algn="ctr" defTabSz="91440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endParaRPr>
            </a:p>
          </p:txBody>
        </p:sp>
        <p:sp>
          <p:nvSpPr>
            <p:cNvPr id="61" name="Title 3"/>
            <p:cNvSpPr txBox="1">
              <a:spLocks/>
            </p:cNvSpPr>
            <p:nvPr/>
          </p:nvSpPr>
          <p:spPr bwMode="auto">
            <a:xfrm>
              <a:off x="9475661" y="1041762"/>
              <a:ext cx="1829992" cy="664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a:solidFill>
                    <a:schemeClr val="bg2"/>
                  </a:solidFill>
                  <a:latin typeface="Arial" pitchFamily="34" charset="0"/>
                  <a:ea typeface="ＭＳ Ｐゴシック" charset="0"/>
                  <a:cs typeface="ＭＳ Ｐゴシック" charset="0"/>
                </a:defRPr>
              </a:lvl1pPr>
              <a:lvl2pPr algn="l" rtl="0" eaLnBrk="1" fontAlgn="base" hangingPunct="1">
                <a:lnSpc>
                  <a:spcPct val="90000"/>
                </a:lnSpc>
                <a:spcBef>
                  <a:spcPct val="0"/>
                </a:spcBef>
                <a:spcAft>
                  <a:spcPct val="0"/>
                </a:spcAft>
                <a:defRPr sz="2400" b="1">
                  <a:solidFill>
                    <a:schemeClr val="bg2"/>
                  </a:solidFill>
                  <a:latin typeface="Arial" charset="0"/>
                  <a:ea typeface="ＭＳ Ｐゴシック" charset="0"/>
                  <a:cs typeface="ＭＳ Ｐゴシック" charset="0"/>
                </a:defRPr>
              </a:lvl2pPr>
              <a:lvl3pPr algn="l" rtl="0" eaLnBrk="1" fontAlgn="base" hangingPunct="1">
                <a:lnSpc>
                  <a:spcPct val="90000"/>
                </a:lnSpc>
                <a:spcBef>
                  <a:spcPct val="0"/>
                </a:spcBef>
                <a:spcAft>
                  <a:spcPct val="0"/>
                </a:spcAft>
                <a:defRPr sz="2400" b="1">
                  <a:solidFill>
                    <a:schemeClr val="bg2"/>
                  </a:solidFill>
                  <a:latin typeface="Arial" charset="0"/>
                  <a:ea typeface="ＭＳ Ｐゴシック" charset="0"/>
                  <a:cs typeface="ＭＳ Ｐゴシック" charset="0"/>
                </a:defRPr>
              </a:lvl3pPr>
              <a:lvl4pPr algn="l" rtl="0" eaLnBrk="1" fontAlgn="base" hangingPunct="1">
                <a:lnSpc>
                  <a:spcPct val="90000"/>
                </a:lnSpc>
                <a:spcBef>
                  <a:spcPct val="0"/>
                </a:spcBef>
                <a:spcAft>
                  <a:spcPct val="0"/>
                </a:spcAft>
                <a:defRPr sz="2400" b="1">
                  <a:solidFill>
                    <a:schemeClr val="bg2"/>
                  </a:solidFill>
                  <a:latin typeface="Arial" charset="0"/>
                  <a:ea typeface="ＭＳ Ｐゴシック" charset="0"/>
                  <a:cs typeface="ＭＳ Ｐゴシック" charset="0"/>
                </a:defRPr>
              </a:lvl4pPr>
              <a:lvl5pPr algn="l" rtl="0" eaLnBrk="1" fontAlgn="base" hangingPunct="1">
                <a:lnSpc>
                  <a:spcPct val="90000"/>
                </a:lnSpc>
                <a:spcBef>
                  <a:spcPct val="0"/>
                </a:spcBef>
                <a:spcAft>
                  <a:spcPct val="0"/>
                </a:spcAft>
                <a:defRPr sz="2400" b="1">
                  <a:solidFill>
                    <a:schemeClr val="bg2"/>
                  </a:solidFill>
                  <a:latin typeface="Arial" charset="0"/>
                  <a:ea typeface="ＭＳ Ｐゴシック" charset="0"/>
                  <a:cs typeface="ＭＳ Ｐゴシック" charset="0"/>
                </a:defRPr>
              </a:lvl5pPr>
              <a:lvl6pPr marL="575843" algn="l" rtl="0" eaLnBrk="1" fontAlgn="base" hangingPunct="1">
                <a:spcBef>
                  <a:spcPct val="0"/>
                </a:spcBef>
                <a:spcAft>
                  <a:spcPct val="0"/>
                </a:spcAft>
                <a:defRPr sz="2900" b="1">
                  <a:solidFill>
                    <a:schemeClr val="tx2"/>
                  </a:solidFill>
                  <a:latin typeface="Arial" charset="0"/>
                  <a:cs typeface="Arial" charset="0"/>
                </a:defRPr>
              </a:lvl6pPr>
              <a:lvl7pPr marL="1151687" algn="l" rtl="0" eaLnBrk="1" fontAlgn="base" hangingPunct="1">
                <a:spcBef>
                  <a:spcPct val="0"/>
                </a:spcBef>
                <a:spcAft>
                  <a:spcPct val="0"/>
                </a:spcAft>
                <a:defRPr sz="2900" b="1">
                  <a:solidFill>
                    <a:schemeClr val="tx2"/>
                  </a:solidFill>
                  <a:latin typeface="Arial" charset="0"/>
                  <a:cs typeface="Arial" charset="0"/>
                </a:defRPr>
              </a:lvl7pPr>
              <a:lvl8pPr marL="1727530" algn="l" rtl="0" eaLnBrk="1" fontAlgn="base" hangingPunct="1">
                <a:spcBef>
                  <a:spcPct val="0"/>
                </a:spcBef>
                <a:spcAft>
                  <a:spcPct val="0"/>
                </a:spcAft>
                <a:defRPr sz="2900" b="1">
                  <a:solidFill>
                    <a:schemeClr val="tx2"/>
                  </a:solidFill>
                  <a:latin typeface="Arial" charset="0"/>
                  <a:cs typeface="Arial" charset="0"/>
                </a:defRPr>
              </a:lvl8pPr>
              <a:lvl9pPr marL="2303374" algn="l" rtl="0" eaLnBrk="1" fontAlgn="base" hangingPunct="1">
                <a:spcBef>
                  <a:spcPct val="0"/>
                </a:spcBef>
                <a:spcAft>
                  <a:spcPct val="0"/>
                </a:spcAft>
                <a:defRPr sz="2900" b="1">
                  <a:solidFill>
                    <a:schemeClr val="tx2"/>
                  </a:solidFill>
                  <a:latin typeface="Arial" charset="0"/>
                  <a:cs typeface="Arial"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905" b="1" i="0" u="none" strike="noStrike" kern="0" cap="none" spc="0" normalizeH="0" baseline="0" noProof="0">
                  <a:ln>
                    <a:noFill/>
                  </a:ln>
                  <a:solidFill>
                    <a:srgbClr val="000000"/>
                  </a:solidFill>
                  <a:effectLst/>
                  <a:uLnTx/>
                  <a:uFillTx/>
                  <a:latin typeface="Arial" pitchFamily="34" charset="0"/>
                  <a:ea typeface="ＭＳ Ｐゴシック" charset="0"/>
                </a:rPr>
                <a:t>SDN</a:t>
              </a:r>
              <a:r>
                <a:rPr kumimoji="0" lang="de-DE" sz="1905" b="1" i="0" u="none" strike="noStrike" kern="0" cap="none" spc="0" normalizeH="0" baseline="0" noProof="0">
                  <a:ln>
                    <a:noFill/>
                  </a:ln>
                  <a:solidFill>
                    <a:srgbClr val="000000"/>
                  </a:solidFill>
                  <a:effectLst/>
                  <a:uLnTx/>
                  <a:uFillTx/>
                  <a:latin typeface="Arial" pitchFamily="34" charset="0"/>
                  <a:ea typeface="ＭＳ Ｐゴシック" charset="0"/>
                </a:rPr>
                <a:t/>
              </a:r>
              <a:br>
                <a:rPr kumimoji="0" lang="de-DE" sz="1905" b="1" i="0" u="none" strike="noStrike" kern="0" cap="none" spc="0" normalizeH="0" baseline="0" noProof="0">
                  <a:ln>
                    <a:noFill/>
                  </a:ln>
                  <a:solidFill>
                    <a:srgbClr val="000000"/>
                  </a:solidFill>
                  <a:effectLst/>
                  <a:uLnTx/>
                  <a:uFillTx/>
                  <a:latin typeface="Arial" pitchFamily="34" charset="0"/>
                  <a:ea typeface="ＭＳ Ｐゴシック" charset="0"/>
                </a:rPr>
              </a:br>
              <a:r>
                <a:rPr kumimoji="0" lang="en-US" sz="1905" b="1" i="0" u="none" strike="noStrike" kern="0" cap="none" spc="0" normalizeH="0" baseline="0" noProof="0">
                  <a:ln>
                    <a:noFill/>
                  </a:ln>
                  <a:solidFill>
                    <a:srgbClr val="000000"/>
                  </a:solidFill>
                  <a:effectLst/>
                  <a:uLnTx/>
                  <a:uFillTx/>
                  <a:latin typeface="Arial" pitchFamily="34" charset="0"/>
                  <a:ea typeface="ＭＳ Ｐゴシック" charset="0"/>
                </a:rPr>
                <a:t>Architecture</a:t>
              </a:r>
            </a:p>
          </p:txBody>
        </p:sp>
      </p:grpSp>
      <p:sp>
        <p:nvSpPr>
          <p:cNvPr id="62" name="Rechteck 38"/>
          <p:cNvSpPr/>
          <p:nvPr/>
        </p:nvSpPr>
        <p:spPr>
          <a:xfrm>
            <a:off x="2306033" y="1622650"/>
            <a:ext cx="4564814" cy="1438720"/>
          </a:xfrm>
          <a:prstGeom prst="rect">
            <a:avLst/>
          </a:prstGeom>
          <a:solidFill>
            <a:srgbClr val="3EBBF0"/>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91423" marR="0" lvl="1" indent="85709" defTabSz="914400" eaLnBrk="1" fontAlgn="auto" latinLnBrk="0" hangingPunct="1">
              <a:lnSpc>
                <a:spcPct val="100000"/>
              </a:lnSpc>
              <a:spcBef>
                <a:spcPts val="159"/>
              </a:spcBef>
              <a:spcAft>
                <a:spcPts val="476"/>
              </a:spcAft>
              <a:buClr>
                <a:srgbClr val="4A66AC"/>
              </a:buClr>
              <a:buSzTx/>
              <a:buFontTx/>
              <a:buNone/>
              <a:tabLst/>
              <a:defRPr/>
            </a:pPr>
            <a:r>
              <a:rPr kumimoji="0" lang="en-US" sz="1587" b="1" i="0" u="none" strike="noStrike" kern="0" cap="none" spc="0" normalizeH="0" baseline="0" noProof="0">
                <a:ln>
                  <a:noFill/>
                </a:ln>
                <a:solidFill>
                  <a:sysClr val="windowText" lastClr="000000"/>
                </a:solidFill>
                <a:effectLst/>
                <a:uLnTx/>
                <a:uFillTx/>
                <a:latin typeface="Arial" pitchFamily="34" charset="0"/>
                <a:ea typeface="ＭＳ Ｐゴシック" charset="0"/>
              </a:rPr>
              <a:t>The difference is NOT:</a:t>
            </a:r>
          </a:p>
          <a:p>
            <a:pPr marL="571392" marR="0" lvl="1" indent="-226771" defTabSz="914400" eaLnBrk="1" fontAlgn="auto" latinLnBrk="0" hangingPunct="1">
              <a:lnSpc>
                <a:spcPct val="100000"/>
              </a:lnSpc>
              <a:spcBef>
                <a:spcPts val="0"/>
              </a:spcBef>
              <a:spcAft>
                <a:spcPts val="476"/>
              </a:spcAft>
              <a:buClr>
                <a:sysClr val="windowText" lastClr="000000"/>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Text" lastClr="000000"/>
                </a:solidFill>
                <a:effectLst/>
                <a:uLnTx/>
                <a:uFillTx/>
                <a:latin typeface="Arial" pitchFamily="34" charset="0"/>
                <a:ea typeface="ＭＳ Ｐゴシック" charset="0"/>
              </a:rPr>
              <a:t>Standardized Management Interfaces</a:t>
            </a:r>
          </a:p>
          <a:p>
            <a:pPr marL="571392" marR="0" lvl="1" indent="-226771" defTabSz="914400" eaLnBrk="1" fontAlgn="auto" latinLnBrk="0" hangingPunct="1">
              <a:lnSpc>
                <a:spcPct val="100000"/>
              </a:lnSpc>
              <a:spcBef>
                <a:spcPts val="0"/>
              </a:spcBef>
              <a:spcAft>
                <a:spcPts val="476"/>
              </a:spcAft>
              <a:buClr>
                <a:sysClr val="windowText" lastClr="000000"/>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Text" lastClr="000000"/>
                </a:solidFill>
                <a:effectLst/>
                <a:uLnTx/>
                <a:uFillTx/>
                <a:latin typeface="Arial" pitchFamily="34" charset="0"/>
                <a:ea typeface="ＭＳ Ｐゴシック" charset="0"/>
              </a:rPr>
              <a:t>Standardized Architecture</a:t>
            </a:r>
          </a:p>
          <a:p>
            <a:pPr marL="571392" marR="0" lvl="1" indent="-226771" defTabSz="914400" eaLnBrk="1" fontAlgn="auto" latinLnBrk="0" hangingPunct="1">
              <a:lnSpc>
                <a:spcPct val="100000"/>
              </a:lnSpc>
              <a:spcBef>
                <a:spcPts val="0"/>
              </a:spcBef>
              <a:spcAft>
                <a:spcPts val="476"/>
              </a:spcAft>
              <a:buClr>
                <a:sysClr val="windowText" lastClr="000000"/>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Text" lastClr="000000"/>
                </a:solidFill>
                <a:effectLst/>
                <a:uLnTx/>
                <a:uFillTx/>
                <a:latin typeface="Arial" pitchFamily="34" charset="0"/>
                <a:ea typeface="ＭＳ Ｐゴシック" charset="0"/>
              </a:rPr>
              <a:t>Partly not the Open Interfaces</a:t>
            </a:r>
          </a:p>
          <a:p>
            <a:pPr marL="571392" marR="0" lvl="1" indent="-226771" defTabSz="914400" eaLnBrk="1" fontAlgn="auto" latinLnBrk="0" hangingPunct="1">
              <a:lnSpc>
                <a:spcPct val="100000"/>
              </a:lnSpc>
              <a:spcBef>
                <a:spcPts val="0"/>
              </a:spcBef>
              <a:spcAft>
                <a:spcPts val="476"/>
              </a:spcAft>
              <a:buClr>
                <a:sysClr val="windowText" lastClr="000000"/>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Text" lastClr="000000"/>
                </a:solidFill>
                <a:effectLst/>
                <a:uLnTx/>
                <a:uFillTx/>
                <a:latin typeface="Arial" pitchFamily="34" charset="0"/>
                <a:ea typeface="ＭＳ Ｐゴシック" charset="0"/>
              </a:rPr>
              <a:t>Partly not even the use cases</a:t>
            </a:r>
          </a:p>
          <a:p>
            <a:pPr marL="571392" marR="0" lvl="1" indent="-226771" defTabSz="914400" eaLnBrk="1" fontAlgn="auto" latinLnBrk="0" hangingPunct="1">
              <a:lnSpc>
                <a:spcPct val="100000"/>
              </a:lnSpc>
              <a:spcBef>
                <a:spcPts val="0"/>
              </a:spcBef>
              <a:spcAft>
                <a:spcPts val="0"/>
              </a:spcAft>
              <a:buClr>
                <a:sysClr val="windowText" lastClr="000000"/>
              </a:buClr>
              <a:buSzTx/>
              <a:buFont typeface="Wingdings" panose="05000000000000000000" pitchFamily="2" charset="2"/>
              <a:buChar char="Ø"/>
              <a:tabLst/>
              <a:defRPr/>
            </a:pPr>
            <a:endParaRPr kumimoji="0" lang="en-US" sz="1587" b="0" i="0" u="none" strike="noStrike" kern="0" cap="none" spc="0" normalizeH="0" baseline="0" noProof="0">
              <a:ln>
                <a:noFill/>
              </a:ln>
              <a:solidFill>
                <a:sysClr val="windowText" lastClr="000000"/>
              </a:solidFill>
              <a:effectLst/>
              <a:uLnTx/>
              <a:uFillTx/>
              <a:latin typeface="Arial" pitchFamily="34" charset="0"/>
              <a:ea typeface="ＭＳ Ｐゴシック" charset="0"/>
            </a:endParaRPr>
          </a:p>
          <a:p>
            <a:pPr marL="571392" marR="0" lvl="1" indent="-226771" defTabSz="914400" eaLnBrk="1" fontAlgn="auto" latinLnBrk="0" hangingPunct="1">
              <a:lnSpc>
                <a:spcPct val="100000"/>
              </a:lnSpc>
              <a:spcBef>
                <a:spcPts val="0"/>
              </a:spcBef>
              <a:spcAft>
                <a:spcPts val="0"/>
              </a:spcAft>
              <a:buClr>
                <a:sysClr val="windowText" lastClr="000000"/>
              </a:buClr>
              <a:buSzTx/>
              <a:buFont typeface="Wingdings" panose="05000000000000000000" pitchFamily="2" charset="2"/>
              <a:buChar char="Ø"/>
              <a:tabLst/>
              <a:defRPr/>
            </a:pPr>
            <a:endParaRPr kumimoji="0" lang="en-US" sz="1587" b="0" i="0" u="none" strike="noStrike" kern="0" cap="none" spc="0" normalizeH="0" baseline="0" noProof="0">
              <a:ln>
                <a:noFill/>
              </a:ln>
              <a:solidFill>
                <a:sysClr val="windowText" lastClr="000000"/>
              </a:solidFill>
              <a:effectLst/>
              <a:uLnTx/>
              <a:uFillTx/>
              <a:latin typeface="Arial" pitchFamily="34" charset="0"/>
              <a:ea typeface="ＭＳ Ｐゴシック" charset="0"/>
            </a:endParaRPr>
          </a:p>
        </p:txBody>
      </p:sp>
      <p:sp>
        <p:nvSpPr>
          <p:cNvPr id="63" name="Rechteck 39"/>
          <p:cNvSpPr/>
          <p:nvPr/>
        </p:nvSpPr>
        <p:spPr>
          <a:xfrm>
            <a:off x="2297594" y="3128594"/>
            <a:ext cx="4564815" cy="2159030"/>
          </a:xfrm>
          <a:prstGeom prst="rect">
            <a:avLst/>
          </a:prstGeom>
          <a:solidFill>
            <a:srgbClr val="4A66AC"/>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91423" marR="0" lvl="1" indent="85709" defTabSz="914400" eaLnBrk="1" fontAlgn="auto" latinLnBrk="0" hangingPunct="1">
              <a:lnSpc>
                <a:spcPct val="100000"/>
              </a:lnSpc>
              <a:spcBef>
                <a:spcPts val="159"/>
              </a:spcBef>
              <a:spcAft>
                <a:spcPts val="476"/>
              </a:spcAft>
              <a:buClr>
                <a:srgbClr val="4A66AC"/>
              </a:buClr>
              <a:buSzTx/>
              <a:buFontTx/>
              <a:buNone/>
              <a:tabLst/>
              <a:defRPr/>
            </a:pPr>
            <a:r>
              <a:rPr kumimoji="0" lang="en-US" sz="1587" b="1" i="0" u="none" strike="noStrike" kern="0" cap="none" spc="0" normalizeH="0" baseline="0" noProof="0">
                <a:ln>
                  <a:noFill/>
                </a:ln>
                <a:solidFill>
                  <a:sysClr val="window" lastClr="FFFFFF"/>
                </a:solidFill>
                <a:effectLst/>
                <a:uLnTx/>
                <a:uFillTx/>
                <a:latin typeface="Arial" pitchFamily="34" charset="0"/>
                <a:ea typeface="ＭＳ Ｐゴシック" charset="0"/>
              </a:rPr>
              <a:t>The difference is:</a:t>
            </a:r>
          </a:p>
          <a:p>
            <a:pPr marL="344621" marR="0" lvl="1" indent="0" defTabSz="914400" eaLnBrk="1" fontAlgn="auto" latinLnBrk="0" hangingPunct="1">
              <a:lnSpc>
                <a:spcPct val="100000"/>
              </a:lnSpc>
              <a:spcBef>
                <a:spcPts val="0"/>
              </a:spcBef>
              <a:spcAft>
                <a:spcPts val="476"/>
              </a:spcAft>
              <a:buClr>
                <a:sysClr val="window" lastClr="FFFFFF"/>
              </a:buClr>
              <a:buSzTx/>
              <a:buFontTx/>
              <a:buNone/>
              <a:tabLst/>
              <a:defRPr/>
            </a:pPr>
            <a:r>
              <a:rPr kumimoji="0" lang="en-US" sz="1587" b="1" i="0" strike="noStrike" kern="0" cap="none" spc="0" normalizeH="0" baseline="0" noProof="0">
                <a:ln>
                  <a:noFill/>
                </a:ln>
                <a:solidFill>
                  <a:srgbClr val="FFFF00"/>
                </a:solidFill>
                <a:effectLst/>
                <a:uLnTx/>
                <a:uFillTx/>
                <a:latin typeface="Arial" pitchFamily="34" charset="0"/>
                <a:ea typeface="ＭＳ Ｐゴシック" charset="0"/>
              </a:rPr>
              <a:t>A new way of thinking</a:t>
            </a:r>
          </a:p>
          <a:p>
            <a:pPr marL="571392" marR="0" lvl="1" indent="-226771" defTabSz="914400" eaLnBrk="1" fontAlgn="auto" latinLnBrk="0" hangingPunct="1">
              <a:lnSpc>
                <a:spcPct val="100000"/>
              </a:lnSpc>
              <a:spcBef>
                <a:spcPts val="0"/>
              </a:spcBef>
              <a:spcAft>
                <a:spcPts val="476"/>
              </a:spcAft>
              <a:buClr>
                <a:sysClr val="window" lastClr="FFFFFF"/>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rPr>
              <a:t>Application focused</a:t>
            </a:r>
          </a:p>
          <a:p>
            <a:pPr marL="571392" marR="0" lvl="1" indent="-226771" defTabSz="914400" eaLnBrk="1" fontAlgn="auto" latinLnBrk="0" hangingPunct="1">
              <a:lnSpc>
                <a:spcPct val="100000"/>
              </a:lnSpc>
              <a:spcBef>
                <a:spcPts val="0"/>
              </a:spcBef>
              <a:spcAft>
                <a:spcPts val="476"/>
              </a:spcAft>
              <a:buClr>
                <a:sysClr val="window" lastClr="FFFFFF"/>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rPr>
              <a:t>Application takes control over the service </a:t>
            </a:r>
          </a:p>
          <a:p>
            <a:pPr marL="571392" marR="0" lvl="1" indent="-226771" defTabSz="914400" eaLnBrk="1" fontAlgn="auto" latinLnBrk="0" hangingPunct="1">
              <a:lnSpc>
                <a:spcPct val="100000"/>
              </a:lnSpc>
              <a:spcBef>
                <a:spcPts val="0"/>
              </a:spcBef>
              <a:spcAft>
                <a:spcPts val="476"/>
              </a:spcAft>
              <a:buClr>
                <a:sysClr val="window" lastClr="FFFFFF"/>
              </a:buClr>
              <a:buSzTx/>
              <a:buFont typeface="Wingdings" panose="05000000000000000000" pitchFamily="2" charset="2"/>
              <a:buChar char="Ø"/>
              <a:tabLst/>
              <a:defRPr/>
            </a:pPr>
            <a:r>
              <a:rPr kumimoji="0" lang="de-DE" sz="1428" b="0" i="0" u="none" strike="noStrike" kern="0" cap="none" spc="0" normalizeH="0" baseline="0" noProof="0">
                <a:ln>
                  <a:noFill/>
                </a:ln>
                <a:solidFill>
                  <a:sysClr val="window" lastClr="FFFFFF"/>
                </a:solidFill>
                <a:effectLst/>
                <a:uLnTx/>
                <a:uFillTx/>
                <a:latin typeface="Arial" pitchFamily="34" charset="0"/>
                <a:ea typeface="ＭＳ Ｐゴシック" charset="0"/>
              </a:rPr>
              <a:t>Open </a:t>
            </a:r>
            <a:r>
              <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rPr>
              <a:t>Source based development</a:t>
            </a:r>
          </a:p>
          <a:p>
            <a:pPr marL="571392" marR="0" lvl="1" indent="-226771" defTabSz="914400" eaLnBrk="1" fontAlgn="auto" latinLnBrk="0" hangingPunct="1">
              <a:lnSpc>
                <a:spcPct val="100000"/>
              </a:lnSpc>
              <a:spcBef>
                <a:spcPts val="0"/>
              </a:spcBef>
              <a:spcAft>
                <a:spcPts val="476"/>
              </a:spcAft>
              <a:buClr>
                <a:sysClr val="window" lastClr="FFFFFF"/>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rPr>
              <a:t>Simplification through Abstraction &amp; Virtualization</a:t>
            </a:r>
          </a:p>
        </p:txBody>
      </p:sp>
      <p:sp>
        <p:nvSpPr>
          <p:cNvPr id="27" name="Slide Number Placeholder 26"/>
          <p:cNvSpPr>
            <a:spLocks noGrp="1"/>
          </p:cNvSpPr>
          <p:nvPr>
            <p:ph type="sldNum" sz="quarter" idx="4"/>
          </p:nvPr>
        </p:nvSpPr>
        <p:spPr/>
        <p:txBody>
          <a:bodyPr/>
          <a:lstStyle/>
          <a:p>
            <a:fld id="{95FB27F1-C2FE-E646-9E41-8F3092BBAFAE}" type="slidenum">
              <a:rPr lang="en-US" smtClean="0"/>
              <a:pPr/>
              <a:t>6</a:t>
            </a:fld>
            <a:endParaRPr lang="en-US"/>
          </a:p>
        </p:txBody>
      </p:sp>
      <p:sp>
        <p:nvSpPr>
          <p:cNvPr id="28" name="Footer Placeholder 27"/>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3"/>
                                        </p:tgtEl>
                                        <p:attrNameLst>
                                          <p:attrName>style.visibility</p:attrName>
                                        </p:attrNameLst>
                                      </p:cBhvr>
                                      <p:to>
                                        <p:strVal val="visible"/>
                                      </p:to>
                                    </p:set>
                                    <p:anim calcmode="lin" valueType="num">
                                      <p:cBhvr>
                                        <p:cTn id="14" dur="500" fill="hold"/>
                                        <p:tgtEl>
                                          <p:spTgt spid="63"/>
                                        </p:tgtEl>
                                        <p:attrNameLst>
                                          <p:attrName>ppt_w</p:attrName>
                                        </p:attrNameLst>
                                      </p:cBhvr>
                                      <p:tavLst>
                                        <p:tav tm="0">
                                          <p:val>
                                            <p:fltVal val="0"/>
                                          </p:val>
                                        </p:tav>
                                        <p:tav tm="100000">
                                          <p:val>
                                            <p:strVal val="#ppt_w"/>
                                          </p:val>
                                        </p:tav>
                                      </p:tavLst>
                                    </p:anim>
                                    <p:anim calcmode="lin" valueType="num">
                                      <p:cBhvr>
                                        <p:cTn id="15" dur="500" fill="hold"/>
                                        <p:tgtEl>
                                          <p:spTgt spid="63"/>
                                        </p:tgtEl>
                                        <p:attrNameLst>
                                          <p:attrName>ppt_h</p:attrName>
                                        </p:attrNameLst>
                                      </p:cBhvr>
                                      <p:tavLst>
                                        <p:tav tm="0">
                                          <p:val>
                                            <p:fltVal val="0"/>
                                          </p:val>
                                        </p:tav>
                                        <p:tav tm="100000">
                                          <p:val>
                                            <p:strVal val="#ppt_h"/>
                                          </p:val>
                                        </p:tav>
                                      </p:tavLst>
                                    </p:anim>
                                    <p:animEffect transition="in" filter="fade">
                                      <p:cBhvr>
                                        <p:cTn id="1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TAPI Projects &amp; Models/Modules</a:t>
            </a:r>
            <a:endParaRPr lang="en-US"/>
          </a:p>
        </p:txBody>
      </p:sp>
      <p:grpSp>
        <p:nvGrpSpPr>
          <p:cNvPr id="9" name="Group 8"/>
          <p:cNvGrpSpPr/>
          <p:nvPr/>
        </p:nvGrpSpPr>
        <p:grpSpPr>
          <a:xfrm>
            <a:off x="224817" y="981253"/>
            <a:ext cx="8688448" cy="5391150"/>
            <a:chOff x="267546" y="1237627"/>
            <a:chExt cx="8688448" cy="5391150"/>
          </a:xfrm>
        </p:grpSpPr>
        <p:pic>
          <p:nvPicPr>
            <p:cNvPr id="1027" name="Picture 3"/>
            <p:cNvPicPr>
              <a:picLocks noChangeAspect="1" noChangeArrowheads="1"/>
            </p:cNvPicPr>
            <p:nvPr/>
          </p:nvPicPr>
          <p:blipFill>
            <a:blip r:embed="rId2" cstate="print"/>
            <a:srcRect/>
            <a:stretch>
              <a:fillRect/>
            </a:stretch>
          </p:blipFill>
          <p:spPr bwMode="auto">
            <a:xfrm>
              <a:off x="267546" y="1237983"/>
              <a:ext cx="3190875" cy="4552950"/>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2997571" y="1250534"/>
              <a:ext cx="3114675" cy="3810000"/>
            </a:xfrm>
            <a:prstGeom prst="rect">
              <a:avLst/>
            </a:prstGeom>
            <a:noFill/>
            <a:ln w="9525">
              <a:noFill/>
              <a:miter lim="800000"/>
              <a:headEnd/>
              <a:tailEnd/>
            </a:ln>
          </p:spPr>
        </p:pic>
        <p:pic>
          <p:nvPicPr>
            <p:cNvPr id="1029" name="Picture 5"/>
            <p:cNvPicPr>
              <a:picLocks noChangeAspect="1" noChangeArrowheads="1"/>
            </p:cNvPicPr>
            <p:nvPr/>
          </p:nvPicPr>
          <p:blipFill>
            <a:blip r:embed="rId4" cstate="print"/>
            <a:srcRect/>
            <a:stretch>
              <a:fillRect/>
            </a:stretch>
          </p:blipFill>
          <p:spPr bwMode="auto">
            <a:xfrm>
              <a:off x="5727019" y="1237627"/>
              <a:ext cx="3228975" cy="5391150"/>
            </a:xfrm>
            <a:prstGeom prst="rect">
              <a:avLst/>
            </a:prstGeom>
            <a:noFill/>
            <a:ln w="9525">
              <a:noFill/>
              <a:miter lim="800000"/>
              <a:headEnd/>
              <a:tailEnd/>
            </a:ln>
          </p:spPr>
        </p:pic>
      </p:grpSp>
      <p:sp>
        <p:nvSpPr>
          <p:cNvPr id="7" name="Slide Number Placeholder 6"/>
          <p:cNvSpPr>
            <a:spLocks noGrp="1"/>
          </p:cNvSpPr>
          <p:nvPr>
            <p:ph type="sldNum" sz="quarter" idx="4"/>
          </p:nvPr>
        </p:nvSpPr>
        <p:spPr/>
        <p:txBody>
          <a:bodyPr/>
          <a:lstStyle/>
          <a:p>
            <a:fld id="{95FB27F1-C2FE-E646-9E41-8F3092BBAFAE}" type="slidenum">
              <a:rPr lang="en-US" smtClean="0"/>
              <a:pPr/>
              <a:t>60</a:t>
            </a:fld>
            <a:endParaRPr lang="en-US"/>
          </a:p>
        </p:txBody>
      </p:sp>
      <p:sp>
        <p:nvSpPr>
          <p:cNvPr id="8" name="Footer Placeholder 7"/>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ihandform 30"/>
          <p:cNvSpPr/>
          <p:nvPr/>
        </p:nvSpPr>
        <p:spPr>
          <a:xfrm>
            <a:off x="753035" y="1416424"/>
            <a:ext cx="5477436" cy="4616823"/>
          </a:xfrm>
          <a:custGeom>
            <a:avLst/>
            <a:gdLst>
              <a:gd name="connsiteX0" fmla="*/ 911412 w 7303248"/>
              <a:gd name="connsiteY0" fmla="*/ 5374340 h 6143811"/>
              <a:gd name="connsiteX1" fmla="*/ 920377 w 7303248"/>
              <a:gd name="connsiteY1" fmla="*/ 766482 h 6143811"/>
              <a:gd name="connsiteX2" fmla="*/ 2659530 w 7303248"/>
              <a:gd name="connsiteY2" fmla="*/ 775446 h 6143811"/>
              <a:gd name="connsiteX3" fmla="*/ 3950448 w 7303248"/>
              <a:gd name="connsiteY3" fmla="*/ 2057399 h 6143811"/>
              <a:gd name="connsiteX4" fmla="*/ 3941483 w 7303248"/>
              <a:gd name="connsiteY4" fmla="*/ 3007658 h 6143811"/>
              <a:gd name="connsiteX5" fmla="*/ 6397812 w 7303248"/>
              <a:gd name="connsiteY5" fmla="*/ 3007658 h 6143811"/>
              <a:gd name="connsiteX6" fmla="*/ 6388848 w 7303248"/>
              <a:gd name="connsiteY6" fmla="*/ 5383305 h 6143811"/>
              <a:gd name="connsiteX7" fmla="*/ 911412 w 7303248"/>
              <a:gd name="connsiteY7" fmla="*/ 5374340 h 6143811"/>
              <a:gd name="connsiteX0" fmla="*/ 911412 w 7303248"/>
              <a:gd name="connsiteY0" fmla="*/ 5374340 h 6143811"/>
              <a:gd name="connsiteX1" fmla="*/ 920377 w 7303248"/>
              <a:gd name="connsiteY1" fmla="*/ 766482 h 6143811"/>
              <a:gd name="connsiteX2" fmla="*/ 2659530 w 7303248"/>
              <a:gd name="connsiteY2" fmla="*/ 775446 h 6143811"/>
              <a:gd name="connsiteX3" fmla="*/ 3950448 w 7303248"/>
              <a:gd name="connsiteY3" fmla="*/ 2057399 h 6143811"/>
              <a:gd name="connsiteX4" fmla="*/ 3941483 w 7303248"/>
              <a:gd name="connsiteY4" fmla="*/ 3007658 h 6143811"/>
              <a:gd name="connsiteX5" fmla="*/ 6397812 w 7303248"/>
              <a:gd name="connsiteY5" fmla="*/ 3007658 h 6143811"/>
              <a:gd name="connsiteX6" fmla="*/ 6388848 w 7303248"/>
              <a:gd name="connsiteY6" fmla="*/ 5383305 h 6143811"/>
              <a:gd name="connsiteX7" fmla="*/ 911412 w 7303248"/>
              <a:gd name="connsiteY7" fmla="*/ 5374340 h 6143811"/>
              <a:gd name="connsiteX0" fmla="*/ 911412 w 7303248"/>
              <a:gd name="connsiteY0" fmla="*/ 5374340 h 6143811"/>
              <a:gd name="connsiteX1" fmla="*/ 920377 w 7303248"/>
              <a:gd name="connsiteY1" fmla="*/ 766482 h 6143811"/>
              <a:gd name="connsiteX2" fmla="*/ 2659530 w 7303248"/>
              <a:gd name="connsiteY2" fmla="*/ 775446 h 6143811"/>
              <a:gd name="connsiteX3" fmla="*/ 3950448 w 7303248"/>
              <a:gd name="connsiteY3" fmla="*/ 2057399 h 6143811"/>
              <a:gd name="connsiteX4" fmla="*/ 3941483 w 7303248"/>
              <a:gd name="connsiteY4" fmla="*/ 3007658 h 6143811"/>
              <a:gd name="connsiteX5" fmla="*/ 6397812 w 7303248"/>
              <a:gd name="connsiteY5" fmla="*/ 3007658 h 6143811"/>
              <a:gd name="connsiteX6" fmla="*/ 6388848 w 7303248"/>
              <a:gd name="connsiteY6" fmla="*/ 5383305 h 6143811"/>
              <a:gd name="connsiteX7" fmla="*/ 911412 w 7303248"/>
              <a:gd name="connsiteY7" fmla="*/ 5374340 h 6143811"/>
              <a:gd name="connsiteX0" fmla="*/ 911412 w 7303248"/>
              <a:gd name="connsiteY0" fmla="*/ 5374340 h 6143811"/>
              <a:gd name="connsiteX1" fmla="*/ 920377 w 7303248"/>
              <a:gd name="connsiteY1" fmla="*/ 766482 h 6143811"/>
              <a:gd name="connsiteX2" fmla="*/ 2659530 w 7303248"/>
              <a:gd name="connsiteY2" fmla="*/ 775446 h 6143811"/>
              <a:gd name="connsiteX3" fmla="*/ 3950448 w 7303248"/>
              <a:gd name="connsiteY3" fmla="*/ 2057399 h 6143811"/>
              <a:gd name="connsiteX4" fmla="*/ 3941483 w 7303248"/>
              <a:gd name="connsiteY4" fmla="*/ 3007658 h 6143811"/>
              <a:gd name="connsiteX5" fmla="*/ 6397812 w 7303248"/>
              <a:gd name="connsiteY5" fmla="*/ 3007658 h 6143811"/>
              <a:gd name="connsiteX6" fmla="*/ 6388848 w 7303248"/>
              <a:gd name="connsiteY6" fmla="*/ 5383305 h 6143811"/>
              <a:gd name="connsiteX7" fmla="*/ 911412 w 7303248"/>
              <a:gd name="connsiteY7" fmla="*/ 5374340 h 6143811"/>
              <a:gd name="connsiteX0" fmla="*/ 911412 w 6397812"/>
              <a:gd name="connsiteY0" fmla="*/ 5374340 h 6143811"/>
              <a:gd name="connsiteX1" fmla="*/ 920377 w 6397812"/>
              <a:gd name="connsiteY1" fmla="*/ 766482 h 6143811"/>
              <a:gd name="connsiteX2" fmla="*/ 2659530 w 6397812"/>
              <a:gd name="connsiteY2" fmla="*/ 775446 h 6143811"/>
              <a:gd name="connsiteX3" fmla="*/ 3950448 w 6397812"/>
              <a:gd name="connsiteY3" fmla="*/ 2057399 h 6143811"/>
              <a:gd name="connsiteX4" fmla="*/ 3941483 w 6397812"/>
              <a:gd name="connsiteY4" fmla="*/ 3007658 h 6143811"/>
              <a:gd name="connsiteX5" fmla="*/ 6397812 w 6397812"/>
              <a:gd name="connsiteY5" fmla="*/ 3007658 h 6143811"/>
              <a:gd name="connsiteX6" fmla="*/ 6388848 w 6397812"/>
              <a:gd name="connsiteY6" fmla="*/ 5383305 h 6143811"/>
              <a:gd name="connsiteX7" fmla="*/ 911412 w 6397812"/>
              <a:gd name="connsiteY7" fmla="*/ 5374340 h 6143811"/>
              <a:gd name="connsiteX0" fmla="*/ 911412 w 6397812"/>
              <a:gd name="connsiteY0" fmla="*/ 5374340 h 5383305"/>
              <a:gd name="connsiteX1" fmla="*/ 920377 w 6397812"/>
              <a:gd name="connsiteY1" fmla="*/ 766482 h 5383305"/>
              <a:gd name="connsiteX2" fmla="*/ 2659530 w 6397812"/>
              <a:gd name="connsiteY2" fmla="*/ 775446 h 5383305"/>
              <a:gd name="connsiteX3" fmla="*/ 3950448 w 6397812"/>
              <a:gd name="connsiteY3" fmla="*/ 2057399 h 5383305"/>
              <a:gd name="connsiteX4" fmla="*/ 3941483 w 6397812"/>
              <a:gd name="connsiteY4" fmla="*/ 3007658 h 5383305"/>
              <a:gd name="connsiteX5" fmla="*/ 6397812 w 6397812"/>
              <a:gd name="connsiteY5" fmla="*/ 3007658 h 5383305"/>
              <a:gd name="connsiteX6" fmla="*/ 6388848 w 6397812"/>
              <a:gd name="connsiteY6" fmla="*/ 5383305 h 5383305"/>
              <a:gd name="connsiteX7" fmla="*/ 911412 w 6397812"/>
              <a:gd name="connsiteY7" fmla="*/ 5374340 h 5383305"/>
              <a:gd name="connsiteX0" fmla="*/ 0 w 5486400"/>
              <a:gd name="connsiteY0" fmla="*/ 5374340 h 5383305"/>
              <a:gd name="connsiteX1" fmla="*/ 8965 w 5486400"/>
              <a:gd name="connsiteY1" fmla="*/ 766482 h 5383305"/>
              <a:gd name="connsiteX2" fmla="*/ 1748118 w 5486400"/>
              <a:gd name="connsiteY2" fmla="*/ 775446 h 5383305"/>
              <a:gd name="connsiteX3" fmla="*/ 3039036 w 5486400"/>
              <a:gd name="connsiteY3" fmla="*/ 2057399 h 5383305"/>
              <a:gd name="connsiteX4" fmla="*/ 3030071 w 5486400"/>
              <a:gd name="connsiteY4" fmla="*/ 3007658 h 5383305"/>
              <a:gd name="connsiteX5" fmla="*/ 5486400 w 5486400"/>
              <a:gd name="connsiteY5" fmla="*/ 3007658 h 5383305"/>
              <a:gd name="connsiteX6" fmla="*/ 5477436 w 5486400"/>
              <a:gd name="connsiteY6" fmla="*/ 5383305 h 5383305"/>
              <a:gd name="connsiteX7" fmla="*/ 0 w 5486400"/>
              <a:gd name="connsiteY7" fmla="*/ 5374340 h 5383305"/>
              <a:gd name="connsiteX0" fmla="*/ 0 w 5486400"/>
              <a:gd name="connsiteY0" fmla="*/ 4607858 h 4616823"/>
              <a:gd name="connsiteX1" fmla="*/ 8965 w 5486400"/>
              <a:gd name="connsiteY1" fmla="*/ 0 h 4616823"/>
              <a:gd name="connsiteX2" fmla="*/ 1748118 w 5486400"/>
              <a:gd name="connsiteY2" fmla="*/ 8964 h 4616823"/>
              <a:gd name="connsiteX3" fmla="*/ 3039036 w 5486400"/>
              <a:gd name="connsiteY3" fmla="*/ 1290917 h 4616823"/>
              <a:gd name="connsiteX4" fmla="*/ 3030071 w 5486400"/>
              <a:gd name="connsiteY4" fmla="*/ 2241176 h 4616823"/>
              <a:gd name="connsiteX5" fmla="*/ 5486400 w 5486400"/>
              <a:gd name="connsiteY5" fmla="*/ 2241176 h 4616823"/>
              <a:gd name="connsiteX6" fmla="*/ 5477436 w 5486400"/>
              <a:gd name="connsiteY6" fmla="*/ 4616823 h 4616823"/>
              <a:gd name="connsiteX7" fmla="*/ 0 w 5486400"/>
              <a:gd name="connsiteY7" fmla="*/ 4607858 h 4616823"/>
              <a:gd name="connsiteX0" fmla="*/ 0 w 5486400"/>
              <a:gd name="connsiteY0" fmla="*/ 4607858 h 4616823"/>
              <a:gd name="connsiteX1" fmla="*/ 8965 w 5486400"/>
              <a:gd name="connsiteY1" fmla="*/ 0 h 4616823"/>
              <a:gd name="connsiteX2" fmla="*/ 1748118 w 5486400"/>
              <a:gd name="connsiteY2" fmla="*/ 8964 h 4616823"/>
              <a:gd name="connsiteX3" fmla="*/ 3039036 w 5486400"/>
              <a:gd name="connsiteY3" fmla="*/ 1290917 h 4616823"/>
              <a:gd name="connsiteX4" fmla="*/ 3026855 w 5486400"/>
              <a:gd name="connsiteY4" fmla="*/ 2372626 h 4616823"/>
              <a:gd name="connsiteX5" fmla="*/ 5486400 w 5486400"/>
              <a:gd name="connsiteY5" fmla="*/ 2241176 h 4616823"/>
              <a:gd name="connsiteX6" fmla="*/ 5477436 w 5486400"/>
              <a:gd name="connsiteY6" fmla="*/ 4616823 h 4616823"/>
              <a:gd name="connsiteX7" fmla="*/ 0 w 5486400"/>
              <a:gd name="connsiteY7" fmla="*/ 4607858 h 4616823"/>
              <a:gd name="connsiteX0" fmla="*/ 0 w 5477436"/>
              <a:gd name="connsiteY0" fmla="*/ 4607858 h 4616823"/>
              <a:gd name="connsiteX1" fmla="*/ 8965 w 5477436"/>
              <a:gd name="connsiteY1" fmla="*/ 0 h 4616823"/>
              <a:gd name="connsiteX2" fmla="*/ 1748118 w 5477436"/>
              <a:gd name="connsiteY2" fmla="*/ 8964 h 4616823"/>
              <a:gd name="connsiteX3" fmla="*/ 3039036 w 5477436"/>
              <a:gd name="connsiteY3" fmla="*/ 1290917 h 4616823"/>
              <a:gd name="connsiteX4" fmla="*/ 3026855 w 5477436"/>
              <a:gd name="connsiteY4" fmla="*/ 2372626 h 4616823"/>
              <a:gd name="connsiteX5" fmla="*/ 5475195 w 5477436"/>
              <a:gd name="connsiteY5" fmla="*/ 2372626 h 4616823"/>
              <a:gd name="connsiteX6" fmla="*/ 5477436 w 5477436"/>
              <a:gd name="connsiteY6" fmla="*/ 4616823 h 4616823"/>
              <a:gd name="connsiteX7" fmla="*/ 0 w 5477436"/>
              <a:gd name="connsiteY7" fmla="*/ 4607858 h 461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77436" h="4616823">
                <a:moveTo>
                  <a:pt x="0" y="4607858"/>
                </a:moveTo>
                <a:cubicBezTo>
                  <a:pt x="2988" y="3071905"/>
                  <a:pt x="5977" y="1535953"/>
                  <a:pt x="8965" y="0"/>
                </a:cubicBezTo>
                <a:lnTo>
                  <a:pt x="1748118" y="8964"/>
                </a:lnTo>
                <a:lnTo>
                  <a:pt x="3039036" y="1290917"/>
                </a:lnTo>
                <a:cubicBezTo>
                  <a:pt x="3036048" y="1607670"/>
                  <a:pt x="3029843" y="2055873"/>
                  <a:pt x="3026855" y="2372626"/>
                </a:cubicBezTo>
                <a:lnTo>
                  <a:pt x="5475195" y="2372626"/>
                </a:lnTo>
                <a:lnTo>
                  <a:pt x="5477436" y="4616823"/>
                </a:lnTo>
                <a:lnTo>
                  <a:pt x="0" y="4607858"/>
                </a:lnTo>
                <a:close/>
              </a:path>
            </a:pathLst>
          </a:custGeom>
        </p:spPr>
        <p:style>
          <a:lnRef idx="0">
            <a:schemeClr val="dk1"/>
          </a:lnRef>
          <a:fillRef idx="1002">
            <a:schemeClr val="lt1"/>
          </a:fillRef>
          <a:effectRef idx="3">
            <a:schemeClr val="dk1"/>
          </a:effectRef>
          <a:fontRef idx="minor">
            <a:schemeClr val="lt1"/>
          </a:fontRef>
        </p:style>
        <p:txBody>
          <a:bodyPr rtlCol="0" anchor="ctr"/>
          <a:lstStyle/>
          <a:p>
            <a:pPr algn="ctr"/>
            <a:endParaRPr lang="de-DE"/>
          </a:p>
        </p:txBody>
      </p:sp>
      <p:sp>
        <p:nvSpPr>
          <p:cNvPr id="33" name="Freihandform 32"/>
          <p:cNvSpPr/>
          <p:nvPr/>
        </p:nvSpPr>
        <p:spPr>
          <a:xfrm>
            <a:off x="755470" y="3789050"/>
            <a:ext cx="5489388" cy="2240494"/>
          </a:xfrm>
          <a:custGeom>
            <a:avLst/>
            <a:gdLst>
              <a:gd name="connsiteX0" fmla="*/ 911412 w 7303248"/>
              <a:gd name="connsiteY0" fmla="*/ 5374340 h 6143811"/>
              <a:gd name="connsiteX1" fmla="*/ 920377 w 7303248"/>
              <a:gd name="connsiteY1" fmla="*/ 766482 h 6143811"/>
              <a:gd name="connsiteX2" fmla="*/ 2659530 w 7303248"/>
              <a:gd name="connsiteY2" fmla="*/ 775446 h 6143811"/>
              <a:gd name="connsiteX3" fmla="*/ 3950448 w 7303248"/>
              <a:gd name="connsiteY3" fmla="*/ 2057399 h 6143811"/>
              <a:gd name="connsiteX4" fmla="*/ 3941483 w 7303248"/>
              <a:gd name="connsiteY4" fmla="*/ 3007658 h 6143811"/>
              <a:gd name="connsiteX5" fmla="*/ 6397812 w 7303248"/>
              <a:gd name="connsiteY5" fmla="*/ 3007658 h 6143811"/>
              <a:gd name="connsiteX6" fmla="*/ 6388848 w 7303248"/>
              <a:gd name="connsiteY6" fmla="*/ 5383305 h 6143811"/>
              <a:gd name="connsiteX7" fmla="*/ 911412 w 7303248"/>
              <a:gd name="connsiteY7" fmla="*/ 5374340 h 6143811"/>
              <a:gd name="connsiteX0" fmla="*/ 911412 w 7303248"/>
              <a:gd name="connsiteY0" fmla="*/ 5374340 h 6143811"/>
              <a:gd name="connsiteX1" fmla="*/ 920377 w 7303248"/>
              <a:gd name="connsiteY1" fmla="*/ 766482 h 6143811"/>
              <a:gd name="connsiteX2" fmla="*/ 2659530 w 7303248"/>
              <a:gd name="connsiteY2" fmla="*/ 775446 h 6143811"/>
              <a:gd name="connsiteX3" fmla="*/ 3950448 w 7303248"/>
              <a:gd name="connsiteY3" fmla="*/ 2057399 h 6143811"/>
              <a:gd name="connsiteX4" fmla="*/ 3941483 w 7303248"/>
              <a:gd name="connsiteY4" fmla="*/ 3007658 h 6143811"/>
              <a:gd name="connsiteX5" fmla="*/ 6397812 w 7303248"/>
              <a:gd name="connsiteY5" fmla="*/ 3007658 h 6143811"/>
              <a:gd name="connsiteX6" fmla="*/ 6388848 w 7303248"/>
              <a:gd name="connsiteY6" fmla="*/ 5383305 h 6143811"/>
              <a:gd name="connsiteX7" fmla="*/ 911412 w 7303248"/>
              <a:gd name="connsiteY7" fmla="*/ 5374340 h 6143811"/>
              <a:gd name="connsiteX0" fmla="*/ 911412 w 7303248"/>
              <a:gd name="connsiteY0" fmla="*/ 5374340 h 6143811"/>
              <a:gd name="connsiteX1" fmla="*/ 920377 w 7303248"/>
              <a:gd name="connsiteY1" fmla="*/ 766482 h 6143811"/>
              <a:gd name="connsiteX2" fmla="*/ 2659530 w 7303248"/>
              <a:gd name="connsiteY2" fmla="*/ 775446 h 6143811"/>
              <a:gd name="connsiteX3" fmla="*/ 3950448 w 7303248"/>
              <a:gd name="connsiteY3" fmla="*/ 2057399 h 6143811"/>
              <a:gd name="connsiteX4" fmla="*/ 3941483 w 7303248"/>
              <a:gd name="connsiteY4" fmla="*/ 3007658 h 6143811"/>
              <a:gd name="connsiteX5" fmla="*/ 6397812 w 7303248"/>
              <a:gd name="connsiteY5" fmla="*/ 3007658 h 6143811"/>
              <a:gd name="connsiteX6" fmla="*/ 6388848 w 7303248"/>
              <a:gd name="connsiteY6" fmla="*/ 5383305 h 6143811"/>
              <a:gd name="connsiteX7" fmla="*/ 911412 w 7303248"/>
              <a:gd name="connsiteY7" fmla="*/ 5374340 h 6143811"/>
              <a:gd name="connsiteX0" fmla="*/ 911412 w 7303248"/>
              <a:gd name="connsiteY0" fmla="*/ 5374340 h 6143811"/>
              <a:gd name="connsiteX1" fmla="*/ 920377 w 7303248"/>
              <a:gd name="connsiteY1" fmla="*/ 766482 h 6143811"/>
              <a:gd name="connsiteX2" fmla="*/ 2659530 w 7303248"/>
              <a:gd name="connsiteY2" fmla="*/ 775446 h 6143811"/>
              <a:gd name="connsiteX3" fmla="*/ 3950448 w 7303248"/>
              <a:gd name="connsiteY3" fmla="*/ 2057399 h 6143811"/>
              <a:gd name="connsiteX4" fmla="*/ 3941483 w 7303248"/>
              <a:gd name="connsiteY4" fmla="*/ 3007658 h 6143811"/>
              <a:gd name="connsiteX5" fmla="*/ 6397812 w 7303248"/>
              <a:gd name="connsiteY5" fmla="*/ 3007658 h 6143811"/>
              <a:gd name="connsiteX6" fmla="*/ 6388848 w 7303248"/>
              <a:gd name="connsiteY6" fmla="*/ 5383305 h 6143811"/>
              <a:gd name="connsiteX7" fmla="*/ 911412 w 7303248"/>
              <a:gd name="connsiteY7" fmla="*/ 5374340 h 6143811"/>
              <a:gd name="connsiteX0" fmla="*/ 911412 w 6397812"/>
              <a:gd name="connsiteY0" fmla="*/ 5374340 h 6143811"/>
              <a:gd name="connsiteX1" fmla="*/ 920377 w 6397812"/>
              <a:gd name="connsiteY1" fmla="*/ 766482 h 6143811"/>
              <a:gd name="connsiteX2" fmla="*/ 2659530 w 6397812"/>
              <a:gd name="connsiteY2" fmla="*/ 775446 h 6143811"/>
              <a:gd name="connsiteX3" fmla="*/ 3950448 w 6397812"/>
              <a:gd name="connsiteY3" fmla="*/ 2057399 h 6143811"/>
              <a:gd name="connsiteX4" fmla="*/ 3941483 w 6397812"/>
              <a:gd name="connsiteY4" fmla="*/ 3007658 h 6143811"/>
              <a:gd name="connsiteX5" fmla="*/ 6397812 w 6397812"/>
              <a:gd name="connsiteY5" fmla="*/ 3007658 h 6143811"/>
              <a:gd name="connsiteX6" fmla="*/ 6388848 w 6397812"/>
              <a:gd name="connsiteY6" fmla="*/ 5383305 h 6143811"/>
              <a:gd name="connsiteX7" fmla="*/ 911412 w 6397812"/>
              <a:gd name="connsiteY7" fmla="*/ 5374340 h 6143811"/>
              <a:gd name="connsiteX0" fmla="*/ 911412 w 6397812"/>
              <a:gd name="connsiteY0" fmla="*/ 5374340 h 5383305"/>
              <a:gd name="connsiteX1" fmla="*/ 920377 w 6397812"/>
              <a:gd name="connsiteY1" fmla="*/ 766482 h 5383305"/>
              <a:gd name="connsiteX2" fmla="*/ 2659530 w 6397812"/>
              <a:gd name="connsiteY2" fmla="*/ 775446 h 5383305"/>
              <a:gd name="connsiteX3" fmla="*/ 3950448 w 6397812"/>
              <a:gd name="connsiteY3" fmla="*/ 2057399 h 5383305"/>
              <a:gd name="connsiteX4" fmla="*/ 3941483 w 6397812"/>
              <a:gd name="connsiteY4" fmla="*/ 3007658 h 5383305"/>
              <a:gd name="connsiteX5" fmla="*/ 6397812 w 6397812"/>
              <a:gd name="connsiteY5" fmla="*/ 3007658 h 5383305"/>
              <a:gd name="connsiteX6" fmla="*/ 6388848 w 6397812"/>
              <a:gd name="connsiteY6" fmla="*/ 5383305 h 5383305"/>
              <a:gd name="connsiteX7" fmla="*/ 911412 w 6397812"/>
              <a:gd name="connsiteY7" fmla="*/ 5374340 h 5383305"/>
              <a:gd name="connsiteX0" fmla="*/ 0 w 5486400"/>
              <a:gd name="connsiteY0" fmla="*/ 5374340 h 5383305"/>
              <a:gd name="connsiteX1" fmla="*/ 8965 w 5486400"/>
              <a:gd name="connsiteY1" fmla="*/ 766482 h 5383305"/>
              <a:gd name="connsiteX2" fmla="*/ 1748118 w 5486400"/>
              <a:gd name="connsiteY2" fmla="*/ 775446 h 5383305"/>
              <a:gd name="connsiteX3" fmla="*/ 3039036 w 5486400"/>
              <a:gd name="connsiteY3" fmla="*/ 2057399 h 5383305"/>
              <a:gd name="connsiteX4" fmla="*/ 3030071 w 5486400"/>
              <a:gd name="connsiteY4" fmla="*/ 3007658 h 5383305"/>
              <a:gd name="connsiteX5" fmla="*/ 5486400 w 5486400"/>
              <a:gd name="connsiteY5" fmla="*/ 3007658 h 5383305"/>
              <a:gd name="connsiteX6" fmla="*/ 5477436 w 5486400"/>
              <a:gd name="connsiteY6" fmla="*/ 5383305 h 5383305"/>
              <a:gd name="connsiteX7" fmla="*/ 0 w 5486400"/>
              <a:gd name="connsiteY7" fmla="*/ 5374340 h 5383305"/>
              <a:gd name="connsiteX0" fmla="*/ 0 w 5486400"/>
              <a:gd name="connsiteY0" fmla="*/ 4607858 h 4616823"/>
              <a:gd name="connsiteX1" fmla="*/ 8965 w 5486400"/>
              <a:gd name="connsiteY1" fmla="*/ 0 h 4616823"/>
              <a:gd name="connsiteX2" fmla="*/ 1748118 w 5486400"/>
              <a:gd name="connsiteY2" fmla="*/ 8964 h 4616823"/>
              <a:gd name="connsiteX3" fmla="*/ 3039036 w 5486400"/>
              <a:gd name="connsiteY3" fmla="*/ 1290917 h 4616823"/>
              <a:gd name="connsiteX4" fmla="*/ 3030071 w 5486400"/>
              <a:gd name="connsiteY4" fmla="*/ 2241176 h 4616823"/>
              <a:gd name="connsiteX5" fmla="*/ 5486400 w 5486400"/>
              <a:gd name="connsiteY5" fmla="*/ 2241176 h 4616823"/>
              <a:gd name="connsiteX6" fmla="*/ 5477436 w 5486400"/>
              <a:gd name="connsiteY6" fmla="*/ 4616823 h 4616823"/>
              <a:gd name="connsiteX7" fmla="*/ 0 w 5486400"/>
              <a:gd name="connsiteY7" fmla="*/ 4607858 h 4616823"/>
              <a:gd name="connsiteX0" fmla="*/ 2988 w 5489388"/>
              <a:gd name="connsiteY0" fmla="*/ 4598894 h 4607859"/>
              <a:gd name="connsiteX1" fmla="*/ 2988 w 5489388"/>
              <a:gd name="connsiteY1" fmla="*/ 2295356 h 4607859"/>
              <a:gd name="connsiteX2" fmla="*/ 1751106 w 5489388"/>
              <a:gd name="connsiteY2" fmla="*/ 0 h 4607859"/>
              <a:gd name="connsiteX3" fmla="*/ 3042024 w 5489388"/>
              <a:gd name="connsiteY3" fmla="*/ 1281953 h 4607859"/>
              <a:gd name="connsiteX4" fmla="*/ 3033059 w 5489388"/>
              <a:gd name="connsiteY4" fmla="*/ 2232212 h 4607859"/>
              <a:gd name="connsiteX5" fmla="*/ 5489388 w 5489388"/>
              <a:gd name="connsiteY5" fmla="*/ 2232212 h 4607859"/>
              <a:gd name="connsiteX6" fmla="*/ 5480424 w 5489388"/>
              <a:gd name="connsiteY6" fmla="*/ 4607859 h 4607859"/>
              <a:gd name="connsiteX7" fmla="*/ 2988 w 5489388"/>
              <a:gd name="connsiteY7" fmla="*/ 4598894 h 4607859"/>
              <a:gd name="connsiteX0" fmla="*/ 2988 w 5489388"/>
              <a:gd name="connsiteY0" fmla="*/ 3316941 h 3325906"/>
              <a:gd name="connsiteX1" fmla="*/ 2988 w 5489388"/>
              <a:gd name="connsiteY1" fmla="*/ 1013403 h 3325906"/>
              <a:gd name="connsiteX2" fmla="*/ 3042024 w 5489388"/>
              <a:gd name="connsiteY2" fmla="*/ 0 h 3325906"/>
              <a:gd name="connsiteX3" fmla="*/ 3033059 w 5489388"/>
              <a:gd name="connsiteY3" fmla="*/ 950259 h 3325906"/>
              <a:gd name="connsiteX4" fmla="*/ 5489388 w 5489388"/>
              <a:gd name="connsiteY4" fmla="*/ 950259 h 3325906"/>
              <a:gd name="connsiteX5" fmla="*/ 5480424 w 5489388"/>
              <a:gd name="connsiteY5" fmla="*/ 3325906 h 3325906"/>
              <a:gd name="connsiteX6" fmla="*/ 2988 w 5489388"/>
              <a:gd name="connsiteY6" fmla="*/ 3316941 h 3325906"/>
              <a:gd name="connsiteX0" fmla="*/ 2988 w 5489388"/>
              <a:gd name="connsiteY0" fmla="*/ 2366682 h 2375647"/>
              <a:gd name="connsiteX1" fmla="*/ 2988 w 5489388"/>
              <a:gd name="connsiteY1" fmla="*/ 63144 h 2375647"/>
              <a:gd name="connsiteX2" fmla="*/ 3033059 w 5489388"/>
              <a:gd name="connsiteY2" fmla="*/ 0 h 2375647"/>
              <a:gd name="connsiteX3" fmla="*/ 5489388 w 5489388"/>
              <a:gd name="connsiteY3" fmla="*/ 0 h 2375647"/>
              <a:gd name="connsiteX4" fmla="*/ 5480424 w 5489388"/>
              <a:gd name="connsiteY4" fmla="*/ 2375647 h 2375647"/>
              <a:gd name="connsiteX5" fmla="*/ 2988 w 5489388"/>
              <a:gd name="connsiteY5" fmla="*/ 2366682 h 2375647"/>
              <a:gd name="connsiteX0" fmla="*/ 2988 w 5489388"/>
              <a:gd name="connsiteY0" fmla="*/ 2375549 h 2384514"/>
              <a:gd name="connsiteX1" fmla="*/ 2988 w 5489388"/>
              <a:gd name="connsiteY1" fmla="*/ 0 h 2384514"/>
              <a:gd name="connsiteX2" fmla="*/ 3033059 w 5489388"/>
              <a:gd name="connsiteY2" fmla="*/ 8867 h 2384514"/>
              <a:gd name="connsiteX3" fmla="*/ 5489388 w 5489388"/>
              <a:gd name="connsiteY3" fmla="*/ 8867 h 2384514"/>
              <a:gd name="connsiteX4" fmla="*/ 5480424 w 5489388"/>
              <a:gd name="connsiteY4" fmla="*/ 2384514 h 2384514"/>
              <a:gd name="connsiteX5" fmla="*/ 2988 w 5489388"/>
              <a:gd name="connsiteY5" fmla="*/ 2375549 h 2384514"/>
              <a:gd name="connsiteX0" fmla="*/ 2988 w 5489388"/>
              <a:gd name="connsiteY0" fmla="*/ 2375549 h 2384514"/>
              <a:gd name="connsiteX1" fmla="*/ 2988 w 5489388"/>
              <a:gd name="connsiteY1" fmla="*/ 0 h 2384514"/>
              <a:gd name="connsiteX2" fmla="*/ 3027408 w 5489388"/>
              <a:gd name="connsiteY2" fmla="*/ 0 h 2384514"/>
              <a:gd name="connsiteX3" fmla="*/ 5489388 w 5489388"/>
              <a:gd name="connsiteY3" fmla="*/ 8867 h 2384514"/>
              <a:gd name="connsiteX4" fmla="*/ 5480424 w 5489388"/>
              <a:gd name="connsiteY4" fmla="*/ 2384514 h 2384514"/>
              <a:gd name="connsiteX5" fmla="*/ 2988 w 5489388"/>
              <a:gd name="connsiteY5" fmla="*/ 2375549 h 2384514"/>
              <a:gd name="connsiteX0" fmla="*/ 2988 w 5489388"/>
              <a:gd name="connsiteY0" fmla="*/ 2375549 h 2384514"/>
              <a:gd name="connsiteX1" fmla="*/ 2988 w 5489388"/>
              <a:gd name="connsiteY1" fmla="*/ 0 h 2384514"/>
              <a:gd name="connsiteX2" fmla="*/ 5489388 w 5489388"/>
              <a:gd name="connsiteY2" fmla="*/ 8867 h 2384514"/>
              <a:gd name="connsiteX3" fmla="*/ 5480424 w 5489388"/>
              <a:gd name="connsiteY3" fmla="*/ 2384514 h 2384514"/>
              <a:gd name="connsiteX4" fmla="*/ 2988 w 5489388"/>
              <a:gd name="connsiteY4" fmla="*/ 2375549 h 238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9388" h="2384514">
                <a:moveTo>
                  <a:pt x="2988" y="2375549"/>
                </a:moveTo>
                <a:cubicBezTo>
                  <a:pt x="5976" y="839596"/>
                  <a:pt x="0" y="1535953"/>
                  <a:pt x="2988" y="0"/>
                </a:cubicBezTo>
                <a:lnTo>
                  <a:pt x="5489388" y="8867"/>
                </a:lnTo>
                <a:lnTo>
                  <a:pt x="5480424" y="2384514"/>
                </a:lnTo>
                <a:lnTo>
                  <a:pt x="2988" y="2375549"/>
                </a:lnTo>
                <a:close/>
              </a:path>
            </a:pathLst>
          </a:custGeom>
        </p:spPr>
        <p:style>
          <a:lnRef idx="0">
            <a:schemeClr val="dk1"/>
          </a:lnRef>
          <a:fillRef idx="1002">
            <a:schemeClr val="lt1"/>
          </a:fillRef>
          <a:effectRef idx="3">
            <a:schemeClr val="dk1"/>
          </a:effectRef>
          <a:fontRef idx="minor">
            <a:schemeClr val="lt1"/>
          </a:fontRef>
        </p:style>
        <p:txBody>
          <a:bodyPr rtlCol="0" anchor="ctr"/>
          <a:lstStyle/>
          <a:p>
            <a:pPr algn="ctr"/>
            <a:endParaRPr lang="de-DE"/>
          </a:p>
        </p:txBody>
      </p:sp>
      <p:sp>
        <p:nvSpPr>
          <p:cNvPr id="32" name="Freihandform 31"/>
          <p:cNvSpPr/>
          <p:nvPr/>
        </p:nvSpPr>
        <p:spPr>
          <a:xfrm>
            <a:off x="752482" y="4941210"/>
            <a:ext cx="5489388" cy="1088334"/>
          </a:xfrm>
          <a:custGeom>
            <a:avLst/>
            <a:gdLst>
              <a:gd name="connsiteX0" fmla="*/ 911412 w 7303248"/>
              <a:gd name="connsiteY0" fmla="*/ 5374340 h 6143811"/>
              <a:gd name="connsiteX1" fmla="*/ 920377 w 7303248"/>
              <a:gd name="connsiteY1" fmla="*/ 766482 h 6143811"/>
              <a:gd name="connsiteX2" fmla="*/ 2659530 w 7303248"/>
              <a:gd name="connsiteY2" fmla="*/ 775446 h 6143811"/>
              <a:gd name="connsiteX3" fmla="*/ 3950448 w 7303248"/>
              <a:gd name="connsiteY3" fmla="*/ 2057399 h 6143811"/>
              <a:gd name="connsiteX4" fmla="*/ 3941483 w 7303248"/>
              <a:gd name="connsiteY4" fmla="*/ 3007658 h 6143811"/>
              <a:gd name="connsiteX5" fmla="*/ 6397812 w 7303248"/>
              <a:gd name="connsiteY5" fmla="*/ 3007658 h 6143811"/>
              <a:gd name="connsiteX6" fmla="*/ 6388848 w 7303248"/>
              <a:gd name="connsiteY6" fmla="*/ 5383305 h 6143811"/>
              <a:gd name="connsiteX7" fmla="*/ 911412 w 7303248"/>
              <a:gd name="connsiteY7" fmla="*/ 5374340 h 6143811"/>
              <a:gd name="connsiteX0" fmla="*/ 911412 w 7303248"/>
              <a:gd name="connsiteY0" fmla="*/ 5374340 h 6143811"/>
              <a:gd name="connsiteX1" fmla="*/ 920377 w 7303248"/>
              <a:gd name="connsiteY1" fmla="*/ 766482 h 6143811"/>
              <a:gd name="connsiteX2" fmla="*/ 2659530 w 7303248"/>
              <a:gd name="connsiteY2" fmla="*/ 775446 h 6143811"/>
              <a:gd name="connsiteX3" fmla="*/ 3950448 w 7303248"/>
              <a:gd name="connsiteY3" fmla="*/ 2057399 h 6143811"/>
              <a:gd name="connsiteX4" fmla="*/ 3941483 w 7303248"/>
              <a:gd name="connsiteY4" fmla="*/ 3007658 h 6143811"/>
              <a:gd name="connsiteX5" fmla="*/ 6397812 w 7303248"/>
              <a:gd name="connsiteY5" fmla="*/ 3007658 h 6143811"/>
              <a:gd name="connsiteX6" fmla="*/ 6388848 w 7303248"/>
              <a:gd name="connsiteY6" fmla="*/ 5383305 h 6143811"/>
              <a:gd name="connsiteX7" fmla="*/ 911412 w 7303248"/>
              <a:gd name="connsiteY7" fmla="*/ 5374340 h 6143811"/>
              <a:gd name="connsiteX0" fmla="*/ 911412 w 7303248"/>
              <a:gd name="connsiteY0" fmla="*/ 5374340 h 6143811"/>
              <a:gd name="connsiteX1" fmla="*/ 920377 w 7303248"/>
              <a:gd name="connsiteY1" fmla="*/ 766482 h 6143811"/>
              <a:gd name="connsiteX2" fmla="*/ 2659530 w 7303248"/>
              <a:gd name="connsiteY2" fmla="*/ 775446 h 6143811"/>
              <a:gd name="connsiteX3" fmla="*/ 3950448 w 7303248"/>
              <a:gd name="connsiteY3" fmla="*/ 2057399 h 6143811"/>
              <a:gd name="connsiteX4" fmla="*/ 3941483 w 7303248"/>
              <a:gd name="connsiteY4" fmla="*/ 3007658 h 6143811"/>
              <a:gd name="connsiteX5" fmla="*/ 6397812 w 7303248"/>
              <a:gd name="connsiteY5" fmla="*/ 3007658 h 6143811"/>
              <a:gd name="connsiteX6" fmla="*/ 6388848 w 7303248"/>
              <a:gd name="connsiteY6" fmla="*/ 5383305 h 6143811"/>
              <a:gd name="connsiteX7" fmla="*/ 911412 w 7303248"/>
              <a:gd name="connsiteY7" fmla="*/ 5374340 h 6143811"/>
              <a:gd name="connsiteX0" fmla="*/ 911412 w 7303248"/>
              <a:gd name="connsiteY0" fmla="*/ 5374340 h 6143811"/>
              <a:gd name="connsiteX1" fmla="*/ 920377 w 7303248"/>
              <a:gd name="connsiteY1" fmla="*/ 766482 h 6143811"/>
              <a:gd name="connsiteX2" fmla="*/ 2659530 w 7303248"/>
              <a:gd name="connsiteY2" fmla="*/ 775446 h 6143811"/>
              <a:gd name="connsiteX3" fmla="*/ 3950448 w 7303248"/>
              <a:gd name="connsiteY3" fmla="*/ 2057399 h 6143811"/>
              <a:gd name="connsiteX4" fmla="*/ 3941483 w 7303248"/>
              <a:gd name="connsiteY4" fmla="*/ 3007658 h 6143811"/>
              <a:gd name="connsiteX5" fmla="*/ 6397812 w 7303248"/>
              <a:gd name="connsiteY5" fmla="*/ 3007658 h 6143811"/>
              <a:gd name="connsiteX6" fmla="*/ 6388848 w 7303248"/>
              <a:gd name="connsiteY6" fmla="*/ 5383305 h 6143811"/>
              <a:gd name="connsiteX7" fmla="*/ 911412 w 7303248"/>
              <a:gd name="connsiteY7" fmla="*/ 5374340 h 6143811"/>
              <a:gd name="connsiteX0" fmla="*/ 911412 w 6397812"/>
              <a:gd name="connsiteY0" fmla="*/ 5374340 h 6143811"/>
              <a:gd name="connsiteX1" fmla="*/ 920377 w 6397812"/>
              <a:gd name="connsiteY1" fmla="*/ 766482 h 6143811"/>
              <a:gd name="connsiteX2" fmla="*/ 2659530 w 6397812"/>
              <a:gd name="connsiteY2" fmla="*/ 775446 h 6143811"/>
              <a:gd name="connsiteX3" fmla="*/ 3950448 w 6397812"/>
              <a:gd name="connsiteY3" fmla="*/ 2057399 h 6143811"/>
              <a:gd name="connsiteX4" fmla="*/ 3941483 w 6397812"/>
              <a:gd name="connsiteY4" fmla="*/ 3007658 h 6143811"/>
              <a:gd name="connsiteX5" fmla="*/ 6397812 w 6397812"/>
              <a:gd name="connsiteY5" fmla="*/ 3007658 h 6143811"/>
              <a:gd name="connsiteX6" fmla="*/ 6388848 w 6397812"/>
              <a:gd name="connsiteY6" fmla="*/ 5383305 h 6143811"/>
              <a:gd name="connsiteX7" fmla="*/ 911412 w 6397812"/>
              <a:gd name="connsiteY7" fmla="*/ 5374340 h 6143811"/>
              <a:gd name="connsiteX0" fmla="*/ 911412 w 6397812"/>
              <a:gd name="connsiteY0" fmla="*/ 5374340 h 5383305"/>
              <a:gd name="connsiteX1" fmla="*/ 920377 w 6397812"/>
              <a:gd name="connsiteY1" fmla="*/ 766482 h 5383305"/>
              <a:gd name="connsiteX2" fmla="*/ 2659530 w 6397812"/>
              <a:gd name="connsiteY2" fmla="*/ 775446 h 5383305"/>
              <a:gd name="connsiteX3" fmla="*/ 3950448 w 6397812"/>
              <a:gd name="connsiteY3" fmla="*/ 2057399 h 5383305"/>
              <a:gd name="connsiteX4" fmla="*/ 3941483 w 6397812"/>
              <a:gd name="connsiteY4" fmla="*/ 3007658 h 5383305"/>
              <a:gd name="connsiteX5" fmla="*/ 6397812 w 6397812"/>
              <a:gd name="connsiteY5" fmla="*/ 3007658 h 5383305"/>
              <a:gd name="connsiteX6" fmla="*/ 6388848 w 6397812"/>
              <a:gd name="connsiteY6" fmla="*/ 5383305 h 5383305"/>
              <a:gd name="connsiteX7" fmla="*/ 911412 w 6397812"/>
              <a:gd name="connsiteY7" fmla="*/ 5374340 h 5383305"/>
              <a:gd name="connsiteX0" fmla="*/ 0 w 5486400"/>
              <a:gd name="connsiteY0" fmla="*/ 5374340 h 5383305"/>
              <a:gd name="connsiteX1" fmla="*/ 8965 w 5486400"/>
              <a:gd name="connsiteY1" fmla="*/ 766482 h 5383305"/>
              <a:gd name="connsiteX2" fmla="*/ 1748118 w 5486400"/>
              <a:gd name="connsiteY2" fmla="*/ 775446 h 5383305"/>
              <a:gd name="connsiteX3" fmla="*/ 3039036 w 5486400"/>
              <a:gd name="connsiteY3" fmla="*/ 2057399 h 5383305"/>
              <a:gd name="connsiteX4" fmla="*/ 3030071 w 5486400"/>
              <a:gd name="connsiteY4" fmla="*/ 3007658 h 5383305"/>
              <a:gd name="connsiteX5" fmla="*/ 5486400 w 5486400"/>
              <a:gd name="connsiteY5" fmla="*/ 3007658 h 5383305"/>
              <a:gd name="connsiteX6" fmla="*/ 5477436 w 5486400"/>
              <a:gd name="connsiteY6" fmla="*/ 5383305 h 5383305"/>
              <a:gd name="connsiteX7" fmla="*/ 0 w 5486400"/>
              <a:gd name="connsiteY7" fmla="*/ 5374340 h 5383305"/>
              <a:gd name="connsiteX0" fmla="*/ 0 w 5486400"/>
              <a:gd name="connsiteY0" fmla="*/ 4607858 h 4616823"/>
              <a:gd name="connsiteX1" fmla="*/ 8965 w 5486400"/>
              <a:gd name="connsiteY1" fmla="*/ 0 h 4616823"/>
              <a:gd name="connsiteX2" fmla="*/ 1748118 w 5486400"/>
              <a:gd name="connsiteY2" fmla="*/ 8964 h 4616823"/>
              <a:gd name="connsiteX3" fmla="*/ 3039036 w 5486400"/>
              <a:gd name="connsiteY3" fmla="*/ 1290917 h 4616823"/>
              <a:gd name="connsiteX4" fmla="*/ 3030071 w 5486400"/>
              <a:gd name="connsiteY4" fmla="*/ 2241176 h 4616823"/>
              <a:gd name="connsiteX5" fmla="*/ 5486400 w 5486400"/>
              <a:gd name="connsiteY5" fmla="*/ 2241176 h 4616823"/>
              <a:gd name="connsiteX6" fmla="*/ 5477436 w 5486400"/>
              <a:gd name="connsiteY6" fmla="*/ 4616823 h 4616823"/>
              <a:gd name="connsiteX7" fmla="*/ 0 w 5486400"/>
              <a:gd name="connsiteY7" fmla="*/ 4607858 h 4616823"/>
              <a:gd name="connsiteX0" fmla="*/ 2988 w 5489388"/>
              <a:gd name="connsiteY0" fmla="*/ 4598894 h 4607859"/>
              <a:gd name="connsiteX1" fmla="*/ 2988 w 5489388"/>
              <a:gd name="connsiteY1" fmla="*/ 2295356 h 4607859"/>
              <a:gd name="connsiteX2" fmla="*/ 1751106 w 5489388"/>
              <a:gd name="connsiteY2" fmla="*/ 0 h 4607859"/>
              <a:gd name="connsiteX3" fmla="*/ 3042024 w 5489388"/>
              <a:gd name="connsiteY3" fmla="*/ 1281953 h 4607859"/>
              <a:gd name="connsiteX4" fmla="*/ 3033059 w 5489388"/>
              <a:gd name="connsiteY4" fmla="*/ 2232212 h 4607859"/>
              <a:gd name="connsiteX5" fmla="*/ 5489388 w 5489388"/>
              <a:gd name="connsiteY5" fmla="*/ 2232212 h 4607859"/>
              <a:gd name="connsiteX6" fmla="*/ 5480424 w 5489388"/>
              <a:gd name="connsiteY6" fmla="*/ 4607859 h 4607859"/>
              <a:gd name="connsiteX7" fmla="*/ 2988 w 5489388"/>
              <a:gd name="connsiteY7" fmla="*/ 4598894 h 4607859"/>
              <a:gd name="connsiteX0" fmla="*/ 2988 w 5489388"/>
              <a:gd name="connsiteY0" fmla="*/ 3316941 h 3325906"/>
              <a:gd name="connsiteX1" fmla="*/ 2988 w 5489388"/>
              <a:gd name="connsiteY1" fmla="*/ 1013403 h 3325906"/>
              <a:gd name="connsiteX2" fmla="*/ 3042024 w 5489388"/>
              <a:gd name="connsiteY2" fmla="*/ 0 h 3325906"/>
              <a:gd name="connsiteX3" fmla="*/ 3033059 w 5489388"/>
              <a:gd name="connsiteY3" fmla="*/ 950259 h 3325906"/>
              <a:gd name="connsiteX4" fmla="*/ 5489388 w 5489388"/>
              <a:gd name="connsiteY4" fmla="*/ 950259 h 3325906"/>
              <a:gd name="connsiteX5" fmla="*/ 5480424 w 5489388"/>
              <a:gd name="connsiteY5" fmla="*/ 3325906 h 3325906"/>
              <a:gd name="connsiteX6" fmla="*/ 2988 w 5489388"/>
              <a:gd name="connsiteY6" fmla="*/ 3316941 h 3325906"/>
              <a:gd name="connsiteX0" fmla="*/ 2988 w 5489388"/>
              <a:gd name="connsiteY0" fmla="*/ 2366682 h 2375647"/>
              <a:gd name="connsiteX1" fmla="*/ 2988 w 5489388"/>
              <a:gd name="connsiteY1" fmla="*/ 63144 h 2375647"/>
              <a:gd name="connsiteX2" fmla="*/ 3033059 w 5489388"/>
              <a:gd name="connsiteY2" fmla="*/ 0 h 2375647"/>
              <a:gd name="connsiteX3" fmla="*/ 5489388 w 5489388"/>
              <a:gd name="connsiteY3" fmla="*/ 0 h 2375647"/>
              <a:gd name="connsiteX4" fmla="*/ 5480424 w 5489388"/>
              <a:gd name="connsiteY4" fmla="*/ 2375647 h 2375647"/>
              <a:gd name="connsiteX5" fmla="*/ 2988 w 5489388"/>
              <a:gd name="connsiteY5" fmla="*/ 2366682 h 2375647"/>
              <a:gd name="connsiteX0" fmla="*/ 2988 w 5489388"/>
              <a:gd name="connsiteY0" fmla="*/ 2375549 h 2384514"/>
              <a:gd name="connsiteX1" fmla="*/ 2988 w 5489388"/>
              <a:gd name="connsiteY1" fmla="*/ 0 h 2384514"/>
              <a:gd name="connsiteX2" fmla="*/ 3033059 w 5489388"/>
              <a:gd name="connsiteY2" fmla="*/ 8867 h 2384514"/>
              <a:gd name="connsiteX3" fmla="*/ 5489388 w 5489388"/>
              <a:gd name="connsiteY3" fmla="*/ 8867 h 2384514"/>
              <a:gd name="connsiteX4" fmla="*/ 5480424 w 5489388"/>
              <a:gd name="connsiteY4" fmla="*/ 2384514 h 2384514"/>
              <a:gd name="connsiteX5" fmla="*/ 2988 w 5489388"/>
              <a:gd name="connsiteY5" fmla="*/ 2375549 h 2384514"/>
              <a:gd name="connsiteX0" fmla="*/ 2988 w 5489388"/>
              <a:gd name="connsiteY0" fmla="*/ 2375549 h 2384514"/>
              <a:gd name="connsiteX1" fmla="*/ 2988 w 5489388"/>
              <a:gd name="connsiteY1" fmla="*/ 0 h 2384514"/>
              <a:gd name="connsiteX2" fmla="*/ 3027408 w 5489388"/>
              <a:gd name="connsiteY2" fmla="*/ 0 h 2384514"/>
              <a:gd name="connsiteX3" fmla="*/ 5489388 w 5489388"/>
              <a:gd name="connsiteY3" fmla="*/ 8867 h 2384514"/>
              <a:gd name="connsiteX4" fmla="*/ 5480424 w 5489388"/>
              <a:gd name="connsiteY4" fmla="*/ 2384514 h 2384514"/>
              <a:gd name="connsiteX5" fmla="*/ 2988 w 5489388"/>
              <a:gd name="connsiteY5" fmla="*/ 2375549 h 2384514"/>
              <a:gd name="connsiteX0" fmla="*/ 2988 w 5489388"/>
              <a:gd name="connsiteY0" fmla="*/ 2375549 h 2384514"/>
              <a:gd name="connsiteX1" fmla="*/ 2988 w 5489388"/>
              <a:gd name="connsiteY1" fmla="*/ 0 h 2384514"/>
              <a:gd name="connsiteX2" fmla="*/ 5489388 w 5489388"/>
              <a:gd name="connsiteY2" fmla="*/ 8867 h 2384514"/>
              <a:gd name="connsiteX3" fmla="*/ 5480424 w 5489388"/>
              <a:gd name="connsiteY3" fmla="*/ 2384514 h 2384514"/>
              <a:gd name="connsiteX4" fmla="*/ 2988 w 5489388"/>
              <a:gd name="connsiteY4" fmla="*/ 2375549 h 238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9388" h="2384514">
                <a:moveTo>
                  <a:pt x="2988" y="2375549"/>
                </a:moveTo>
                <a:cubicBezTo>
                  <a:pt x="5976" y="839596"/>
                  <a:pt x="0" y="1535953"/>
                  <a:pt x="2988" y="0"/>
                </a:cubicBezTo>
                <a:lnTo>
                  <a:pt x="5489388" y="8867"/>
                </a:lnTo>
                <a:lnTo>
                  <a:pt x="5480424" y="2384514"/>
                </a:lnTo>
                <a:lnTo>
                  <a:pt x="2988" y="2375549"/>
                </a:lnTo>
                <a:close/>
              </a:path>
            </a:pathLst>
          </a:custGeom>
        </p:spPr>
        <p:style>
          <a:lnRef idx="0">
            <a:schemeClr val="dk1"/>
          </a:lnRef>
          <a:fillRef idx="1002">
            <a:schemeClr val="lt1"/>
          </a:fillRef>
          <a:effectRef idx="3">
            <a:schemeClr val="dk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lstStyle/>
          <a:p>
            <a:r>
              <a:rPr lang="en-US" smtClean="0"/>
              <a:t>Papyrus UML</a:t>
            </a:r>
            <a:endParaRPr lang="en-US"/>
          </a:p>
        </p:txBody>
      </p:sp>
      <p:pic>
        <p:nvPicPr>
          <p:cNvPr id="5" name="Picture 6" descr="Eclipse.org logo"/>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143672" y="5173603"/>
            <a:ext cx="2952328" cy="693797"/>
          </a:xfrm>
          <a:prstGeom prst="rect">
            <a:avLst/>
          </a:prstGeom>
          <a:noFill/>
        </p:spPr>
      </p:pic>
      <p:pic>
        <p:nvPicPr>
          <p:cNvPr id="6" name="Picture 2" descr="https://www.eclipse.org/gendoc/public/images/logo-gendoc.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84414" y="764630"/>
            <a:ext cx="2582986" cy="1136280"/>
          </a:xfrm>
          <a:prstGeom prst="rect">
            <a:avLst/>
          </a:prstGeom>
          <a:noFill/>
        </p:spPr>
      </p:pic>
      <p:pic>
        <p:nvPicPr>
          <p:cNvPr id="9" name="Picture 2" descr="Papyrus Logo">
            <a:hlinkClick r:id="rId4" tooltip="Papyrus Logo"/>
          </p:cNvPr>
          <p:cNvPicPr>
            <a:picLocks noChangeAspect="1" noChangeArrowheads="1"/>
          </p:cNvPicPr>
          <p:nvPr/>
        </p:nvPicPr>
        <p:blipFill>
          <a:blip r:embed="rId5" cstate="print"/>
          <a:srcRect/>
          <a:stretch>
            <a:fillRect/>
          </a:stretch>
        </p:blipFill>
        <p:spPr bwMode="auto">
          <a:xfrm>
            <a:off x="827583" y="1526630"/>
            <a:ext cx="1613734" cy="952103"/>
          </a:xfrm>
          <a:prstGeom prst="rect">
            <a:avLst/>
          </a:prstGeom>
          <a:noFill/>
        </p:spPr>
      </p:pic>
      <p:sp>
        <p:nvSpPr>
          <p:cNvPr id="10" name="Pfeil nach rechts 9"/>
          <p:cNvSpPr/>
          <p:nvPr/>
        </p:nvSpPr>
        <p:spPr>
          <a:xfrm rot="2541928">
            <a:off x="2190155" y="2585727"/>
            <a:ext cx="1634841" cy="95289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1" name="Pfeil nach rechts 10"/>
          <p:cNvSpPr/>
          <p:nvPr/>
        </p:nvSpPr>
        <p:spPr>
          <a:xfrm rot="5400000">
            <a:off x="3735331" y="2280926"/>
            <a:ext cx="1634841" cy="95289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2" name="Pfeil nach rechts 11"/>
          <p:cNvSpPr/>
          <p:nvPr/>
        </p:nvSpPr>
        <p:spPr>
          <a:xfrm rot="19058072" flipH="1">
            <a:off x="5344160" y="2585727"/>
            <a:ext cx="1634841" cy="95289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pic>
        <p:nvPicPr>
          <p:cNvPr id="13" name="Picture 6" descr="File:Yin yang.svg">
            <a:hlinkClick r:id="rId6"/>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58000" y="1359055"/>
            <a:ext cx="1066800" cy="1066800"/>
          </a:xfrm>
          <a:prstGeom prst="rect">
            <a:avLst/>
          </a:prstGeom>
          <a:noFill/>
        </p:spPr>
      </p:pic>
      <p:pic>
        <p:nvPicPr>
          <p:cNvPr id="14" name="Picture 4" descr="Logo"/>
          <p:cNvPicPr>
            <a:picLocks noChangeAspect="1" noChangeArrowheads="1"/>
          </p:cNvPicPr>
          <p:nvPr/>
        </p:nvPicPr>
        <p:blipFill>
          <a:blip r:embed="rId8" cstate="print"/>
          <a:srcRect/>
          <a:stretch>
            <a:fillRect/>
          </a:stretch>
        </p:blipFill>
        <p:spPr bwMode="auto">
          <a:xfrm>
            <a:off x="1219200" y="5267324"/>
            <a:ext cx="1428750" cy="600076"/>
          </a:xfrm>
          <a:prstGeom prst="rect">
            <a:avLst/>
          </a:prstGeom>
          <a:noFill/>
        </p:spPr>
      </p:pic>
      <p:pic>
        <p:nvPicPr>
          <p:cNvPr id="1028" name="Picture 4" descr="Eclipse Modeling Tools"/>
          <p:cNvPicPr>
            <a:picLocks noChangeAspect="1" noChangeArrowheads="1"/>
          </p:cNvPicPr>
          <p:nvPr/>
        </p:nvPicPr>
        <p:blipFill>
          <a:blip r:embed="rId9" cstate="print"/>
          <a:srcRect/>
          <a:stretch>
            <a:fillRect/>
          </a:stretch>
        </p:blipFill>
        <p:spPr bwMode="auto">
          <a:xfrm>
            <a:off x="4355970" y="3933070"/>
            <a:ext cx="400050" cy="400050"/>
          </a:xfrm>
          <a:prstGeom prst="rect">
            <a:avLst/>
          </a:prstGeom>
          <a:noFill/>
        </p:spPr>
      </p:pic>
      <p:sp>
        <p:nvSpPr>
          <p:cNvPr id="26" name="Rechteck 25"/>
          <p:cNvSpPr/>
          <p:nvPr/>
        </p:nvSpPr>
        <p:spPr>
          <a:xfrm>
            <a:off x="3527622" y="4293120"/>
            <a:ext cx="2116478" cy="707886"/>
          </a:xfrm>
          <a:prstGeom prst="rect">
            <a:avLst/>
          </a:prstGeom>
        </p:spPr>
        <p:txBody>
          <a:bodyPr wrap="none">
            <a:spAutoFit/>
          </a:bodyPr>
          <a:lstStyle/>
          <a:p>
            <a:pPr algn="ctr"/>
            <a:r>
              <a:rPr lang="en-US" sz="2000" b="1" smtClean="0">
                <a:solidFill>
                  <a:srgbClr val="FFC000"/>
                </a:solidFill>
              </a:rPr>
              <a:t>Eclipse</a:t>
            </a:r>
            <a:br>
              <a:rPr lang="en-US" sz="2000" b="1" smtClean="0">
                <a:solidFill>
                  <a:srgbClr val="FFC000"/>
                </a:solidFill>
              </a:rPr>
            </a:br>
            <a:r>
              <a:rPr lang="en-US" sz="2000" b="1" smtClean="0">
                <a:solidFill>
                  <a:srgbClr val="FFC000"/>
                </a:solidFill>
              </a:rPr>
              <a:t>Modeling Tools </a:t>
            </a:r>
            <a:endParaRPr lang="en-US" sz="2000" b="1">
              <a:solidFill>
                <a:srgbClr val="FFC000"/>
              </a:solidFill>
            </a:endParaRPr>
          </a:p>
        </p:txBody>
      </p:sp>
      <p:sp>
        <p:nvSpPr>
          <p:cNvPr id="34" name="Abgerundetes Rechteck 33"/>
          <p:cNvSpPr/>
          <p:nvPr/>
        </p:nvSpPr>
        <p:spPr>
          <a:xfrm>
            <a:off x="7596420" y="4869200"/>
            <a:ext cx="288040" cy="216030"/>
          </a:xfrm>
          <a:prstGeom prst="roundRect">
            <a:avLst/>
          </a:prstGeom>
        </p:spPr>
        <p:style>
          <a:lnRef idx="0">
            <a:schemeClr val="dk1"/>
          </a:lnRef>
          <a:fillRef idx="1002">
            <a:schemeClr val="lt1"/>
          </a:fillRef>
          <a:effectRef idx="3">
            <a:schemeClr val="dk1"/>
          </a:effectRef>
          <a:fontRef idx="minor">
            <a:schemeClr val="lt1"/>
          </a:fontRef>
        </p:style>
        <p:txBody>
          <a:bodyPr rtlCol="0" anchor="ctr"/>
          <a:lstStyle/>
          <a:p>
            <a:pPr algn="ctr"/>
            <a:endParaRPr lang="de-DE"/>
          </a:p>
        </p:txBody>
      </p:sp>
      <p:sp>
        <p:nvSpPr>
          <p:cNvPr id="35" name="Textfeld 34"/>
          <p:cNvSpPr txBox="1"/>
          <p:nvPr/>
        </p:nvSpPr>
        <p:spPr>
          <a:xfrm>
            <a:off x="7861277" y="4869200"/>
            <a:ext cx="1282723" cy="246221"/>
          </a:xfrm>
          <a:prstGeom prst="rect">
            <a:avLst/>
          </a:prstGeom>
          <a:noFill/>
        </p:spPr>
        <p:txBody>
          <a:bodyPr wrap="none" rtlCol="0">
            <a:spAutoFit/>
          </a:bodyPr>
          <a:lstStyle/>
          <a:p>
            <a:r>
              <a:rPr lang="de-DE" sz="1000" smtClean="0"/>
              <a:t>Download Package</a:t>
            </a:r>
            <a:endParaRPr lang="de-DE" sz="1000"/>
          </a:p>
        </p:txBody>
      </p:sp>
      <p:sp>
        <p:nvSpPr>
          <p:cNvPr id="19" name="Textfeld 18"/>
          <p:cNvSpPr txBox="1"/>
          <p:nvPr/>
        </p:nvSpPr>
        <p:spPr>
          <a:xfrm>
            <a:off x="7959789" y="1722256"/>
            <a:ext cx="1148841" cy="338554"/>
          </a:xfrm>
          <a:prstGeom prst="rect">
            <a:avLst/>
          </a:prstGeom>
          <a:noFill/>
        </p:spPr>
        <p:txBody>
          <a:bodyPr wrap="none" rtlCol="0">
            <a:spAutoFit/>
          </a:bodyPr>
          <a:lstStyle/>
          <a:p>
            <a:r>
              <a:rPr lang="de-DE" sz="1600" smtClean="0"/>
              <a:t>YANG IDE</a:t>
            </a:r>
            <a:endParaRPr lang="de-DE" sz="1600"/>
          </a:p>
        </p:txBody>
      </p:sp>
      <p:sp>
        <p:nvSpPr>
          <p:cNvPr id="20" name="Textfeld 19"/>
          <p:cNvSpPr txBox="1"/>
          <p:nvPr/>
        </p:nvSpPr>
        <p:spPr>
          <a:xfrm>
            <a:off x="8027127" y="2780910"/>
            <a:ext cx="1039067" cy="461665"/>
          </a:xfrm>
          <a:prstGeom prst="rect">
            <a:avLst/>
          </a:prstGeom>
          <a:noFill/>
        </p:spPr>
        <p:txBody>
          <a:bodyPr wrap="none" rtlCol="0">
            <a:spAutoFit/>
          </a:bodyPr>
          <a:lstStyle/>
          <a:p>
            <a:pPr algn="ctr"/>
            <a:r>
              <a:rPr lang="de-DE" sz="1200" err="1" smtClean="0">
                <a:solidFill>
                  <a:schemeClr val="tx1">
                    <a:lumMod val="50000"/>
                    <a:lumOff val="50000"/>
                  </a:schemeClr>
                </a:solidFill>
              </a:rPr>
              <a:t>JSON</a:t>
            </a:r>
            <a:r>
              <a:rPr lang="de-DE" sz="1200" smtClean="0">
                <a:solidFill>
                  <a:schemeClr val="tx1">
                    <a:lumMod val="50000"/>
                    <a:lumOff val="50000"/>
                  </a:schemeClr>
                </a:solidFill>
              </a:rPr>
              <a:t> Editor</a:t>
            </a:r>
            <a:br>
              <a:rPr lang="de-DE" sz="1200" smtClean="0">
                <a:solidFill>
                  <a:schemeClr val="tx1">
                    <a:lumMod val="50000"/>
                    <a:lumOff val="50000"/>
                  </a:schemeClr>
                </a:solidFill>
              </a:rPr>
            </a:br>
            <a:r>
              <a:rPr lang="de-DE" sz="1200" err="1" smtClean="0">
                <a:solidFill>
                  <a:schemeClr val="tx1">
                    <a:lumMod val="50000"/>
                    <a:lumOff val="50000"/>
                  </a:schemeClr>
                </a:solidFill>
              </a:rPr>
              <a:t>Swagger</a:t>
            </a:r>
            <a:endParaRPr lang="de-DE" sz="1200">
              <a:solidFill>
                <a:schemeClr val="tx1">
                  <a:lumMod val="50000"/>
                  <a:lumOff val="50000"/>
                </a:schemeClr>
              </a:solidFill>
            </a:endParaRPr>
          </a:p>
        </p:txBody>
      </p:sp>
      <p:pic>
        <p:nvPicPr>
          <p:cNvPr id="21" name="Picture 5" descr="JSON_logo"/>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524426" y="2780910"/>
            <a:ext cx="576064" cy="576064"/>
          </a:xfrm>
          <a:prstGeom prst="rect">
            <a:avLst/>
          </a:prstGeom>
          <a:noFill/>
          <a:ln w="9525">
            <a:noFill/>
            <a:miter lim="800000"/>
            <a:headEnd/>
            <a:tailEnd/>
          </a:ln>
        </p:spPr>
      </p:pic>
      <p:sp>
        <p:nvSpPr>
          <p:cNvPr id="22" name="Pfeil nach rechts 21"/>
          <p:cNvSpPr/>
          <p:nvPr/>
        </p:nvSpPr>
        <p:spPr>
          <a:xfrm rot="20103441" flipH="1">
            <a:off x="6539208" y="3087286"/>
            <a:ext cx="914300" cy="652516"/>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3" name="Slide Number Placeholder 22"/>
          <p:cNvSpPr>
            <a:spLocks noGrp="1"/>
          </p:cNvSpPr>
          <p:nvPr>
            <p:ph type="sldNum" sz="quarter" idx="4"/>
          </p:nvPr>
        </p:nvSpPr>
        <p:spPr/>
        <p:txBody>
          <a:bodyPr/>
          <a:lstStyle/>
          <a:p>
            <a:fld id="{95FB27F1-C2FE-E646-9E41-8F3092BBAFAE}" type="slidenum">
              <a:rPr lang="en-US" smtClean="0"/>
              <a:pPr/>
              <a:t>61</a:t>
            </a:fld>
            <a:endParaRPr lang="en-US"/>
          </a:p>
        </p:txBody>
      </p:sp>
      <p:sp>
        <p:nvSpPr>
          <p:cNvPr id="24" name="Footer Placeholder 23"/>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40505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10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linds(horizontal)">
                                      <p:cBhvr>
                                        <p:cTn id="12" dur="10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linds(horizontal)">
                                      <p:cBhvr>
                                        <p:cTn id="17" dur="10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of Papyrus Perspective</a:t>
            </a:r>
            <a:endParaRPr lang="en-US" dirty="0"/>
          </a:p>
        </p:txBody>
      </p:sp>
      <p:pic>
        <p:nvPicPr>
          <p:cNvPr id="6" name="Picture 2"/>
          <p:cNvPicPr>
            <a:picLocks noChangeAspect="1"/>
          </p:cNvPicPr>
          <p:nvPr/>
        </p:nvPicPr>
        <p:blipFill>
          <a:blip r:embed="rId2" cstate="print">
            <a:extLst>
              <a:ext uri="{28A0092B-C50C-407E-A947-70E740481C1C}">
                <a14:useLocalDpi xmlns:a14="http://schemas.microsoft.com/office/drawing/2010/main" val="0"/>
              </a:ext>
            </a:extLst>
          </a:blip>
          <a:srcRect l="3005" t="8854" r="7010"/>
          <a:stretch>
            <a:fillRect/>
          </a:stretch>
        </p:blipFill>
        <p:spPr bwMode="auto">
          <a:xfrm>
            <a:off x="0" y="1024648"/>
            <a:ext cx="9119756" cy="5328740"/>
          </a:xfrm>
          <a:prstGeom prst="rect">
            <a:avLst/>
          </a:prstGeom>
          <a:noFill/>
          <a:ln>
            <a:noFill/>
          </a:ln>
        </p:spPr>
      </p:pic>
      <p:sp>
        <p:nvSpPr>
          <p:cNvPr id="4" name="Slide Number Placeholder 3"/>
          <p:cNvSpPr>
            <a:spLocks noGrp="1"/>
          </p:cNvSpPr>
          <p:nvPr>
            <p:ph type="sldNum" sz="quarter" idx="4"/>
          </p:nvPr>
        </p:nvSpPr>
        <p:spPr/>
        <p:txBody>
          <a:bodyPr/>
          <a:lstStyle/>
          <a:p>
            <a:fld id="{95FB27F1-C2FE-E646-9E41-8F3092BBAFAE}" type="slidenum">
              <a:rPr lang="en-US" smtClean="0"/>
              <a:pPr/>
              <a:t>62</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Constructing TAPI Modeling Environment</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658027" y="868007"/>
            <a:ext cx="7941446" cy="5592613"/>
          </a:xfrm>
          <a:prstGeom prst="rect">
            <a:avLst/>
          </a:prstGeom>
          <a:noFill/>
          <a:ln w="9525">
            <a:noFill/>
            <a:miter lim="800000"/>
            <a:headEnd/>
            <a:tailEnd/>
          </a:ln>
          <a:effectLst/>
        </p:spPr>
      </p:pic>
      <p:sp>
        <p:nvSpPr>
          <p:cNvPr id="4" name="Slide Number Placeholder 3"/>
          <p:cNvSpPr>
            <a:spLocks noGrp="1"/>
          </p:cNvSpPr>
          <p:nvPr>
            <p:ph type="sldNum" sz="quarter" idx="4"/>
          </p:nvPr>
        </p:nvSpPr>
        <p:spPr/>
        <p:txBody>
          <a:bodyPr/>
          <a:lstStyle/>
          <a:p>
            <a:fld id="{95FB27F1-C2FE-E646-9E41-8F3092BBAFAE}" type="slidenum">
              <a:rPr lang="en-US" smtClean="0"/>
              <a:pPr/>
              <a:t>63</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TAPI Resource Dependencies</a:t>
            </a:r>
            <a:endParaRPr lang="en-US" dirty="0"/>
          </a:p>
        </p:txBody>
      </p:sp>
      <p:sp>
        <p:nvSpPr>
          <p:cNvPr id="27" name="Abgerundetes Rechteck 4"/>
          <p:cNvSpPr/>
          <p:nvPr/>
        </p:nvSpPr>
        <p:spPr>
          <a:xfrm>
            <a:off x="4283960" y="1484730"/>
            <a:ext cx="4680650" cy="4320600"/>
          </a:xfrm>
          <a:prstGeom prst="roundRect">
            <a:avLst>
              <a:gd name="adj" fmla="val 10442"/>
            </a:avLst>
          </a:prstGeom>
          <a:gradFill rotWithShape="1">
            <a:gsLst>
              <a:gs pos="0">
                <a:srgbClr val="17BB7E">
                  <a:tint val="100000"/>
                  <a:shade val="100000"/>
                  <a:satMod val="130000"/>
                </a:srgbClr>
              </a:gs>
              <a:gs pos="100000">
                <a:srgbClr val="17BB7E">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rgbClr val="FFFFFF"/>
              </a:solidFill>
              <a:effectLst/>
              <a:uLnTx/>
              <a:uFillTx/>
              <a:latin typeface="Arial"/>
              <a:ea typeface="+mn-ea"/>
              <a:cs typeface="+mn-cs"/>
            </a:endParaRPr>
          </a:p>
        </p:txBody>
      </p:sp>
      <p:sp>
        <p:nvSpPr>
          <p:cNvPr id="28" name="Abgerundetes Rechteck 5"/>
          <p:cNvSpPr/>
          <p:nvPr/>
        </p:nvSpPr>
        <p:spPr>
          <a:xfrm>
            <a:off x="251400" y="1484730"/>
            <a:ext cx="3600500" cy="4320600"/>
          </a:xfrm>
          <a:prstGeom prst="roundRect">
            <a:avLst>
              <a:gd name="adj" fmla="val 9446"/>
            </a:avLst>
          </a:prstGeom>
          <a:gradFill rotWithShape="1">
            <a:gsLst>
              <a:gs pos="0">
                <a:srgbClr val="E2A429">
                  <a:tint val="100000"/>
                  <a:shade val="100000"/>
                  <a:satMod val="130000"/>
                </a:srgbClr>
              </a:gs>
              <a:gs pos="100000">
                <a:srgbClr val="E2A429">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pic>
        <p:nvPicPr>
          <p:cNvPr id="29" name="Picture 2" descr="Papyrus Logo">
            <a:hlinkClick r:id="rId2" tooltip="Papyrus Logo"/>
          </p:cNvPr>
          <p:cNvPicPr>
            <a:picLocks noChangeAspect="1" noChangeArrowheads="1"/>
          </p:cNvPicPr>
          <p:nvPr/>
        </p:nvPicPr>
        <p:blipFill>
          <a:blip r:embed="rId3" cstate="print"/>
          <a:srcRect/>
          <a:stretch>
            <a:fillRect/>
          </a:stretch>
        </p:blipFill>
        <p:spPr bwMode="auto">
          <a:xfrm>
            <a:off x="5046556" y="1556740"/>
            <a:ext cx="1613734" cy="952103"/>
          </a:xfrm>
          <a:prstGeom prst="rect">
            <a:avLst/>
          </a:prstGeom>
          <a:noFill/>
        </p:spPr>
      </p:pic>
      <p:pic>
        <p:nvPicPr>
          <p:cNvPr id="30" name="Picture 6" descr="File:Yin yang.svg">
            <a:hlinkClick r:id="rId4"/>
          </p:cNvPr>
          <p:cNvPicPr>
            <a:picLocks noChangeAspect="1" noChangeArrowheads="1"/>
          </p:cNvPicPr>
          <p:nvPr/>
        </p:nvPicPr>
        <p:blipFill>
          <a:blip r:embed="rId5" cstate="print"/>
          <a:srcRect/>
          <a:stretch>
            <a:fillRect/>
          </a:stretch>
        </p:blipFill>
        <p:spPr bwMode="auto">
          <a:xfrm>
            <a:off x="7236370" y="1556740"/>
            <a:ext cx="864120" cy="864120"/>
          </a:xfrm>
          <a:prstGeom prst="rect">
            <a:avLst/>
          </a:prstGeom>
          <a:noFill/>
        </p:spPr>
      </p:pic>
      <p:pic>
        <p:nvPicPr>
          <p:cNvPr id="31" name="Picture 4" descr="Logo"/>
          <p:cNvPicPr>
            <a:picLocks noChangeAspect="1" noChangeArrowheads="1"/>
          </p:cNvPicPr>
          <p:nvPr/>
        </p:nvPicPr>
        <p:blipFill>
          <a:blip r:embed="rId6" cstate="print"/>
          <a:srcRect/>
          <a:stretch>
            <a:fillRect/>
          </a:stretch>
        </p:blipFill>
        <p:spPr bwMode="auto">
          <a:xfrm>
            <a:off x="1331550" y="1604754"/>
            <a:ext cx="1428750" cy="600076"/>
          </a:xfrm>
          <a:prstGeom prst="rect">
            <a:avLst/>
          </a:prstGeom>
          <a:noFill/>
        </p:spPr>
      </p:pic>
      <p:sp>
        <p:nvSpPr>
          <p:cNvPr id="32" name="Textfeld 9"/>
          <p:cNvSpPr txBox="1"/>
          <p:nvPr/>
        </p:nvSpPr>
        <p:spPr>
          <a:xfrm>
            <a:off x="251400" y="3103808"/>
            <a:ext cx="279089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smtClean="0">
                <a:ln>
                  <a:noFill/>
                </a:ln>
                <a:solidFill>
                  <a:sysClr val="windowText" lastClr="000000"/>
                </a:solidFill>
                <a:effectLst/>
                <a:uLnTx/>
                <a:uFillTx/>
              </a:rPr>
              <a:t>OpenModel_CommonDataTypes</a:t>
            </a:r>
            <a:br>
              <a:rPr kumimoji="0" lang="en-US" sz="1400" b="0" i="0" u="none" strike="noStrike" kern="0" cap="none" spc="0" normalizeH="0" baseline="0" noProof="0" smtClean="0">
                <a:ln>
                  <a:noFill/>
                </a:ln>
                <a:solidFill>
                  <a:sysClr val="windowText" lastClr="000000"/>
                </a:solidFill>
                <a:effectLst/>
                <a:uLnTx/>
                <a:uFillTx/>
              </a:rPr>
            </a:br>
            <a:r>
              <a:rPr kumimoji="0" lang="en-US" sz="1400" b="0" i="0" u="none" strike="noStrike" kern="0" cap="none" spc="0" normalizeH="0" baseline="0" noProof="0" smtClean="0">
                <a:ln>
                  <a:noFill/>
                </a:ln>
                <a:solidFill>
                  <a:srgbClr val="141313">
                    <a:lumMod val="50000"/>
                    <a:lumOff val="50000"/>
                  </a:srgbClr>
                </a:solidFill>
                <a:effectLst/>
                <a:uLnTx/>
                <a:uFillTx/>
              </a:rPr>
              <a:t>Repository*</a:t>
            </a:r>
            <a:endParaRPr kumimoji="0" lang="en-US" sz="1400" b="0" i="0" u="none" strike="noStrike" kern="0" cap="none" spc="0" normalizeH="0" baseline="0" noProof="0">
              <a:ln>
                <a:noFill/>
              </a:ln>
              <a:solidFill>
                <a:srgbClr val="141313">
                  <a:lumMod val="50000"/>
                  <a:lumOff val="50000"/>
                </a:srgbClr>
              </a:solidFill>
              <a:effectLst/>
              <a:uLnTx/>
              <a:uFillTx/>
            </a:endParaRPr>
          </a:p>
        </p:txBody>
      </p:sp>
      <p:sp>
        <p:nvSpPr>
          <p:cNvPr id="33" name="Textfeld 10"/>
          <p:cNvSpPr txBox="1"/>
          <p:nvPr/>
        </p:nvSpPr>
        <p:spPr>
          <a:xfrm>
            <a:off x="251400" y="3733896"/>
            <a:ext cx="2165978"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smtClean="0">
                <a:ln>
                  <a:noFill/>
                </a:ln>
                <a:solidFill>
                  <a:sysClr val="windowText" lastClr="000000"/>
                </a:solidFill>
                <a:effectLst/>
                <a:uLnTx/>
                <a:uFillTx/>
              </a:rPr>
              <a:t>OpenModel_StyleSheets</a:t>
            </a:r>
            <a:br>
              <a:rPr kumimoji="0" lang="en-US" sz="1400" b="0" i="0" u="none" strike="noStrike" kern="0" cap="none" spc="0" normalizeH="0" baseline="0" noProof="0" smtClean="0">
                <a:ln>
                  <a:noFill/>
                </a:ln>
                <a:solidFill>
                  <a:sysClr val="windowText" lastClr="000000"/>
                </a:solidFill>
                <a:effectLst/>
                <a:uLnTx/>
                <a:uFillTx/>
              </a:rPr>
            </a:br>
            <a:r>
              <a:rPr kumimoji="0" lang="en-US" sz="1400" b="0" i="0" u="none" strike="noStrike" kern="0" cap="none" spc="0" normalizeH="0" baseline="0" noProof="0" smtClean="0">
                <a:ln>
                  <a:noFill/>
                </a:ln>
                <a:solidFill>
                  <a:srgbClr val="141313">
                    <a:lumMod val="50000"/>
                    <a:lumOff val="50000"/>
                  </a:srgbClr>
                </a:solidFill>
                <a:effectLst/>
                <a:uLnTx/>
                <a:uFillTx/>
              </a:rPr>
              <a:t>Repository*</a:t>
            </a:r>
            <a:endParaRPr kumimoji="0" lang="en-US" sz="1400" b="0" i="0" u="none" strike="noStrike" kern="0" cap="none" spc="0" normalizeH="0" baseline="0" noProof="0">
              <a:ln>
                <a:noFill/>
              </a:ln>
              <a:solidFill>
                <a:srgbClr val="141313">
                  <a:lumMod val="50000"/>
                  <a:lumOff val="50000"/>
                </a:srgbClr>
              </a:solidFill>
              <a:effectLst/>
              <a:uLnTx/>
              <a:uFillTx/>
            </a:endParaRPr>
          </a:p>
        </p:txBody>
      </p:sp>
      <p:sp>
        <p:nvSpPr>
          <p:cNvPr id="34" name="Textfeld 11"/>
          <p:cNvSpPr txBox="1"/>
          <p:nvPr/>
        </p:nvSpPr>
        <p:spPr>
          <a:xfrm>
            <a:off x="251400" y="4363983"/>
            <a:ext cx="171713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smtClean="0">
                <a:ln>
                  <a:noFill/>
                </a:ln>
                <a:solidFill>
                  <a:sysClr val="windowText" lastClr="000000"/>
                </a:solidFill>
                <a:effectLst/>
                <a:uLnTx/>
                <a:uFillTx/>
              </a:rPr>
              <a:t>OpenModel_Profile</a:t>
            </a:r>
            <a:br>
              <a:rPr kumimoji="0" lang="en-US" sz="1400" b="0" i="0" u="none" strike="noStrike" kern="0" cap="none" spc="0" normalizeH="0" baseline="0" noProof="0" smtClean="0">
                <a:ln>
                  <a:noFill/>
                </a:ln>
                <a:solidFill>
                  <a:sysClr val="windowText" lastClr="000000"/>
                </a:solidFill>
                <a:effectLst/>
                <a:uLnTx/>
                <a:uFillTx/>
              </a:rPr>
            </a:br>
            <a:r>
              <a:rPr kumimoji="0" lang="en-US" sz="1400" b="0" i="0" u="none" strike="noStrike" kern="0" cap="none" spc="0" normalizeH="0" baseline="0" noProof="0" smtClean="0">
                <a:ln>
                  <a:noFill/>
                </a:ln>
                <a:solidFill>
                  <a:sysClr val="windowText" lastClr="000000"/>
                </a:solidFill>
                <a:effectLst/>
                <a:uLnTx/>
                <a:uFillTx/>
                <a:hlinkClick r:id="rId7"/>
              </a:rPr>
              <a:t>Repository</a:t>
            </a:r>
            <a:endParaRPr kumimoji="0" lang="en-US" sz="1400" b="0" i="0" u="none" strike="noStrike" kern="0" cap="none" spc="0" normalizeH="0" baseline="0" noProof="0">
              <a:ln>
                <a:noFill/>
              </a:ln>
              <a:solidFill>
                <a:sysClr val="windowText" lastClr="000000"/>
              </a:solidFill>
              <a:effectLst/>
              <a:uLnTx/>
              <a:uFillTx/>
            </a:endParaRPr>
          </a:p>
        </p:txBody>
      </p:sp>
      <p:sp>
        <p:nvSpPr>
          <p:cNvPr id="35" name="Textfeld 12"/>
          <p:cNvSpPr txBox="1"/>
          <p:nvPr/>
        </p:nvSpPr>
        <p:spPr>
          <a:xfrm>
            <a:off x="251400" y="2473720"/>
            <a:ext cx="208422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smtClean="0">
                <a:ln>
                  <a:noFill/>
                </a:ln>
                <a:solidFill>
                  <a:sysClr val="windowText" lastClr="000000"/>
                </a:solidFill>
                <a:effectLst/>
                <a:uLnTx/>
                <a:uFillTx/>
              </a:rPr>
              <a:t>OpenModel_CoreModel</a:t>
            </a:r>
            <a:br>
              <a:rPr kumimoji="0" lang="en-US" sz="1400" b="0" i="0" u="none" strike="noStrike" kern="0" cap="none" spc="0" normalizeH="0" baseline="0" noProof="0" smtClean="0">
                <a:ln>
                  <a:noFill/>
                </a:ln>
                <a:solidFill>
                  <a:sysClr val="windowText" lastClr="000000"/>
                </a:solidFill>
                <a:effectLst/>
                <a:uLnTx/>
                <a:uFillTx/>
              </a:rPr>
            </a:br>
            <a:r>
              <a:rPr kumimoji="0" lang="en-US" sz="1400" b="0" i="0" u="none" strike="noStrike" kern="0" cap="none" spc="0" normalizeH="0" baseline="0" noProof="0" smtClean="0">
                <a:ln>
                  <a:noFill/>
                </a:ln>
                <a:solidFill>
                  <a:sysClr val="windowText" lastClr="000000"/>
                </a:solidFill>
                <a:effectLst/>
                <a:uLnTx/>
                <a:uFillTx/>
                <a:hlinkClick r:id="rId8"/>
              </a:rPr>
              <a:t>Repository</a:t>
            </a:r>
            <a:endParaRPr kumimoji="0" lang="en-US" sz="1400" b="0" i="0" u="none" strike="noStrike" kern="0" cap="none" spc="0" normalizeH="0" baseline="0" noProof="0">
              <a:ln>
                <a:noFill/>
              </a:ln>
              <a:solidFill>
                <a:sysClr val="windowText" lastClr="000000"/>
              </a:solidFill>
              <a:effectLst/>
              <a:uLnTx/>
              <a:uFillTx/>
            </a:endParaRPr>
          </a:p>
        </p:txBody>
      </p:sp>
      <p:sp>
        <p:nvSpPr>
          <p:cNvPr id="36" name="Textfeld 13"/>
          <p:cNvSpPr txBox="1"/>
          <p:nvPr/>
        </p:nvSpPr>
        <p:spPr>
          <a:xfrm>
            <a:off x="251400" y="4994070"/>
            <a:ext cx="1040670"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smtClean="0">
                <a:ln>
                  <a:noFill/>
                </a:ln>
                <a:solidFill>
                  <a:sysClr val="windowText" lastClr="000000"/>
                </a:solidFill>
                <a:effectLst/>
                <a:uLnTx/>
                <a:uFillTx/>
              </a:rPr>
              <a:t>TAPI</a:t>
            </a:r>
            <a:br>
              <a:rPr kumimoji="0" lang="en-US" sz="1400" b="0" i="0" u="none" strike="noStrike" kern="0" cap="none" spc="0" normalizeH="0" baseline="0" noProof="0" smtClean="0">
                <a:ln>
                  <a:noFill/>
                </a:ln>
                <a:solidFill>
                  <a:sysClr val="windowText" lastClr="000000"/>
                </a:solidFill>
                <a:effectLst/>
                <a:uLnTx/>
                <a:uFillTx/>
              </a:rPr>
            </a:br>
            <a:r>
              <a:rPr kumimoji="0" lang="en-US" sz="1400" b="0" i="0" u="none" strike="noStrike" kern="0" cap="none" spc="0" normalizeH="0" baseline="0" noProof="0" smtClean="0">
                <a:ln>
                  <a:noFill/>
                </a:ln>
                <a:solidFill>
                  <a:sysClr val="windowText" lastClr="000000"/>
                </a:solidFill>
                <a:effectLst/>
                <a:uLnTx/>
                <a:uFillTx/>
                <a:hlinkClick r:id="rId9"/>
              </a:rPr>
              <a:t>Repository</a:t>
            </a:r>
            <a:endParaRPr kumimoji="0" lang="en-US" sz="1400" b="0" i="0" u="none" strike="noStrike" kern="0" cap="none" spc="0" normalizeH="0" baseline="0" noProof="0">
              <a:ln>
                <a:noFill/>
              </a:ln>
              <a:solidFill>
                <a:sysClr val="windowText" lastClr="000000"/>
              </a:solidFill>
              <a:effectLst/>
              <a:uLnTx/>
              <a:uFillTx/>
            </a:endParaRPr>
          </a:p>
        </p:txBody>
      </p:sp>
      <p:sp>
        <p:nvSpPr>
          <p:cNvPr id="37" name="Textfeld 14"/>
          <p:cNvSpPr txBox="1"/>
          <p:nvPr/>
        </p:nvSpPr>
        <p:spPr>
          <a:xfrm>
            <a:off x="251400" y="5877340"/>
            <a:ext cx="1303562"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 not yet created</a:t>
            </a:r>
            <a:endParaRPr kumimoji="0" lang="en-US" sz="1200" b="0" i="0" u="none" strike="noStrike" kern="0" cap="none" spc="0" normalizeH="0" baseline="0" noProof="0" dirty="0">
              <a:ln>
                <a:noFill/>
              </a:ln>
              <a:solidFill>
                <a:sysClr val="windowText" lastClr="000000"/>
              </a:solidFill>
              <a:effectLst/>
              <a:uLnTx/>
              <a:uFillTx/>
            </a:endParaRPr>
          </a:p>
        </p:txBody>
      </p:sp>
      <p:grpSp>
        <p:nvGrpSpPr>
          <p:cNvPr id="38" name="Gruppieren 39"/>
          <p:cNvGrpSpPr/>
          <p:nvPr/>
        </p:nvGrpSpPr>
        <p:grpSpPr>
          <a:xfrm>
            <a:off x="1292070" y="2636890"/>
            <a:ext cx="7600530" cy="2618790"/>
            <a:chOff x="1292070" y="2636890"/>
            <a:chExt cx="7600530" cy="2618790"/>
          </a:xfrm>
        </p:grpSpPr>
        <p:pic>
          <p:nvPicPr>
            <p:cNvPr id="39" name="Picture 3"/>
            <p:cNvPicPr>
              <a:picLocks noChangeAspect="1" noChangeArrowheads="1"/>
            </p:cNvPicPr>
            <p:nvPr/>
          </p:nvPicPr>
          <p:blipFill>
            <a:blip r:embed="rId10" cstate="print"/>
            <a:srcRect/>
            <a:stretch>
              <a:fillRect/>
            </a:stretch>
          </p:blipFill>
          <p:spPr bwMode="auto">
            <a:xfrm>
              <a:off x="4406325" y="2636890"/>
              <a:ext cx="4486275" cy="1533525"/>
            </a:xfrm>
            <a:prstGeom prst="rect">
              <a:avLst/>
            </a:prstGeom>
            <a:noFill/>
            <a:ln w="9525">
              <a:noFill/>
              <a:miter lim="800000"/>
              <a:headEnd/>
              <a:tailEnd/>
            </a:ln>
            <a:effectLst/>
          </p:spPr>
        </p:pic>
        <p:cxnSp>
          <p:nvCxnSpPr>
            <p:cNvPr id="40" name="Gerade Verbindung mit Pfeil 17"/>
            <p:cNvCxnSpPr>
              <a:stCxn id="35" idx="3"/>
            </p:cNvCxnSpPr>
            <p:nvPr/>
          </p:nvCxnSpPr>
          <p:spPr>
            <a:xfrm>
              <a:off x="2335625" y="2735330"/>
              <a:ext cx="2164365" cy="261610"/>
            </a:xfrm>
            <a:prstGeom prst="straightConnector1">
              <a:avLst/>
            </a:prstGeom>
            <a:noFill/>
            <a:ln w="25400" cap="flat" cmpd="sng" algn="ctr">
              <a:solidFill>
                <a:srgbClr val="00B8D6"/>
              </a:solidFill>
              <a:prstDash val="solid"/>
              <a:tailEnd type="arrow"/>
            </a:ln>
            <a:effectLst>
              <a:outerShdw blurRad="40000" dist="20000" dir="5400000" rotWithShape="0">
                <a:srgbClr val="000000">
                  <a:alpha val="38000"/>
                </a:srgbClr>
              </a:outerShdw>
            </a:effectLst>
          </p:spPr>
        </p:cxnSp>
        <p:cxnSp>
          <p:nvCxnSpPr>
            <p:cNvPr id="41" name="Gerade Verbindung mit Pfeil 19"/>
            <p:cNvCxnSpPr>
              <a:stCxn id="32" idx="3"/>
            </p:cNvCxnSpPr>
            <p:nvPr/>
          </p:nvCxnSpPr>
          <p:spPr>
            <a:xfrm flipV="1">
              <a:off x="3042292" y="3212970"/>
              <a:ext cx="1457698" cy="152448"/>
            </a:xfrm>
            <a:prstGeom prst="straightConnector1">
              <a:avLst/>
            </a:prstGeom>
            <a:noFill/>
            <a:ln w="25400" cap="flat" cmpd="sng" algn="ctr">
              <a:solidFill>
                <a:srgbClr val="00B8D6"/>
              </a:solidFill>
              <a:prstDash val="solid"/>
              <a:tailEnd type="arrow"/>
            </a:ln>
            <a:effectLst>
              <a:outerShdw blurRad="40000" dist="20000" dir="5400000" rotWithShape="0">
                <a:srgbClr val="000000">
                  <a:alpha val="38000"/>
                </a:srgbClr>
              </a:outerShdw>
            </a:effectLst>
          </p:spPr>
        </p:cxnSp>
        <p:cxnSp>
          <p:nvCxnSpPr>
            <p:cNvPr id="42" name="Gerade Verbindung mit Pfeil 21"/>
            <p:cNvCxnSpPr>
              <a:stCxn id="33" idx="3"/>
            </p:cNvCxnSpPr>
            <p:nvPr/>
          </p:nvCxnSpPr>
          <p:spPr>
            <a:xfrm flipV="1">
              <a:off x="2417378" y="3356990"/>
              <a:ext cx="2082612" cy="638516"/>
            </a:xfrm>
            <a:prstGeom prst="straightConnector1">
              <a:avLst/>
            </a:prstGeom>
            <a:noFill/>
            <a:ln w="25400" cap="flat" cmpd="sng" algn="ctr">
              <a:solidFill>
                <a:srgbClr val="00B8D6"/>
              </a:solidFill>
              <a:prstDash val="solid"/>
              <a:tailEnd type="arrow"/>
            </a:ln>
            <a:effectLst>
              <a:outerShdw blurRad="40000" dist="20000" dir="5400000" rotWithShape="0">
                <a:srgbClr val="000000">
                  <a:alpha val="38000"/>
                </a:srgbClr>
              </a:outerShdw>
            </a:effectLst>
          </p:spPr>
        </p:cxnSp>
        <p:cxnSp>
          <p:nvCxnSpPr>
            <p:cNvPr id="43" name="Gerade Verbindung mit Pfeil 23"/>
            <p:cNvCxnSpPr>
              <a:stCxn id="34" idx="3"/>
            </p:cNvCxnSpPr>
            <p:nvPr/>
          </p:nvCxnSpPr>
          <p:spPr>
            <a:xfrm flipV="1">
              <a:off x="1968537" y="3501010"/>
              <a:ext cx="2531453" cy="1124583"/>
            </a:xfrm>
            <a:prstGeom prst="straightConnector1">
              <a:avLst/>
            </a:prstGeom>
            <a:noFill/>
            <a:ln w="25400" cap="flat" cmpd="sng" algn="ctr">
              <a:solidFill>
                <a:srgbClr val="00B8D6"/>
              </a:solidFill>
              <a:prstDash val="solid"/>
              <a:tailEnd type="arrow"/>
            </a:ln>
            <a:effectLst>
              <a:outerShdw blurRad="40000" dist="20000" dir="5400000" rotWithShape="0">
                <a:srgbClr val="000000">
                  <a:alpha val="38000"/>
                </a:srgbClr>
              </a:outerShdw>
            </a:effectLst>
          </p:spPr>
        </p:cxnSp>
        <p:cxnSp>
          <p:nvCxnSpPr>
            <p:cNvPr id="44" name="Gerade Verbindung mit Pfeil 25"/>
            <p:cNvCxnSpPr>
              <a:stCxn id="36" idx="3"/>
            </p:cNvCxnSpPr>
            <p:nvPr/>
          </p:nvCxnSpPr>
          <p:spPr>
            <a:xfrm flipV="1">
              <a:off x="1292070" y="3717040"/>
              <a:ext cx="3207920" cy="1538640"/>
            </a:xfrm>
            <a:prstGeom prst="straightConnector1">
              <a:avLst/>
            </a:prstGeom>
            <a:noFill/>
            <a:ln w="25400" cap="flat" cmpd="sng" algn="ctr">
              <a:solidFill>
                <a:srgbClr val="00B8D6"/>
              </a:solidFill>
              <a:prstDash val="solid"/>
              <a:tailEnd type="arrow"/>
            </a:ln>
            <a:effectLst>
              <a:outerShdw blurRad="40000" dist="20000" dir="5400000" rotWithShape="0">
                <a:srgbClr val="000000">
                  <a:alpha val="38000"/>
                </a:srgbClr>
              </a:outerShdw>
            </a:effectLst>
          </p:spPr>
        </p:cxnSp>
        <p:cxnSp>
          <p:nvCxnSpPr>
            <p:cNvPr id="45" name="Gerade Verbindung mit Pfeil 27"/>
            <p:cNvCxnSpPr>
              <a:stCxn id="36" idx="3"/>
            </p:cNvCxnSpPr>
            <p:nvPr/>
          </p:nvCxnSpPr>
          <p:spPr>
            <a:xfrm flipV="1">
              <a:off x="1292070" y="4005080"/>
              <a:ext cx="3207920" cy="1250600"/>
            </a:xfrm>
            <a:prstGeom prst="straightConnector1">
              <a:avLst/>
            </a:prstGeom>
            <a:noFill/>
            <a:ln w="25400" cap="flat" cmpd="sng" algn="ctr">
              <a:solidFill>
                <a:srgbClr val="00B8D6"/>
              </a:solidFill>
              <a:prstDash val="solid"/>
              <a:tailEnd type="arrow"/>
            </a:ln>
            <a:effectLst>
              <a:outerShdw blurRad="40000" dist="20000" dir="5400000" rotWithShape="0">
                <a:srgbClr val="000000">
                  <a:alpha val="38000"/>
                </a:srgbClr>
              </a:outerShdw>
            </a:effectLst>
          </p:spPr>
        </p:cxnSp>
        <p:cxnSp>
          <p:nvCxnSpPr>
            <p:cNvPr id="46" name="Gerade Verbindung mit Pfeil 28"/>
            <p:cNvCxnSpPr>
              <a:stCxn id="36" idx="3"/>
            </p:cNvCxnSpPr>
            <p:nvPr/>
          </p:nvCxnSpPr>
          <p:spPr>
            <a:xfrm flipV="1">
              <a:off x="1292070" y="3861060"/>
              <a:ext cx="3207920" cy="1394620"/>
            </a:xfrm>
            <a:prstGeom prst="straightConnector1">
              <a:avLst/>
            </a:prstGeom>
            <a:noFill/>
            <a:ln w="25400" cap="flat" cmpd="sng" algn="ctr">
              <a:solidFill>
                <a:srgbClr val="00B8D6"/>
              </a:solidFill>
              <a:prstDash val="solid"/>
              <a:tailEnd type="arrow"/>
            </a:ln>
            <a:effectLst>
              <a:outerShdw blurRad="40000" dist="20000" dir="5400000" rotWithShape="0">
                <a:srgbClr val="000000">
                  <a:alpha val="38000"/>
                </a:srgbClr>
              </a:outerShdw>
            </a:effectLst>
          </p:spPr>
        </p:cxnSp>
      </p:grpSp>
      <p:cxnSp>
        <p:nvCxnSpPr>
          <p:cNvPr id="47" name="Gerade Verbindung mit Pfeil 34"/>
          <p:cNvCxnSpPr/>
          <p:nvPr/>
        </p:nvCxnSpPr>
        <p:spPr>
          <a:xfrm>
            <a:off x="1888012" y="6015840"/>
            <a:ext cx="451678" cy="5520"/>
          </a:xfrm>
          <a:prstGeom prst="straightConnector1">
            <a:avLst/>
          </a:prstGeom>
          <a:noFill/>
          <a:ln w="25400" cap="flat" cmpd="sng" algn="ctr">
            <a:solidFill>
              <a:srgbClr val="00B8D6"/>
            </a:solidFill>
            <a:prstDash val="solid"/>
            <a:tailEnd type="arrow"/>
          </a:ln>
          <a:effectLst>
            <a:outerShdw blurRad="40000" dist="20000" dir="5400000" rotWithShape="0">
              <a:srgbClr val="000000">
                <a:alpha val="38000"/>
              </a:srgbClr>
            </a:outerShdw>
          </a:effectLst>
        </p:spPr>
      </p:cxnSp>
      <p:sp>
        <p:nvSpPr>
          <p:cNvPr id="48" name="Textfeld 37"/>
          <p:cNvSpPr txBox="1"/>
          <p:nvPr/>
        </p:nvSpPr>
        <p:spPr>
          <a:xfrm>
            <a:off x="2339690" y="5877340"/>
            <a:ext cx="63511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cloned</a:t>
            </a:r>
            <a:endParaRPr kumimoji="0" lang="en-US" sz="1200" b="0" i="0" u="none" strike="noStrike" kern="0" cap="none" spc="0" normalizeH="0" baseline="0" noProof="0" dirty="0">
              <a:ln>
                <a:noFill/>
              </a:ln>
              <a:solidFill>
                <a:sysClr val="windowText" lastClr="000000"/>
              </a:solidFill>
              <a:effectLst/>
              <a:uLnTx/>
              <a:uFillTx/>
            </a:endParaRPr>
          </a:p>
        </p:txBody>
      </p:sp>
      <p:sp>
        <p:nvSpPr>
          <p:cNvPr id="25" name="Slide Number Placeholder 24"/>
          <p:cNvSpPr>
            <a:spLocks noGrp="1"/>
          </p:cNvSpPr>
          <p:nvPr>
            <p:ph type="sldNum" sz="quarter" idx="4"/>
          </p:nvPr>
        </p:nvSpPr>
        <p:spPr/>
        <p:txBody>
          <a:bodyPr/>
          <a:lstStyle/>
          <a:p>
            <a:fld id="{95FB27F1-C2FE-E646-9E41-8F3092BBAFAE}" type="slidenum">
              <a:rPr lang="en-US" smtClean="0"/>
              <a:pPr/>
              <a:t>64</a:t>
            </a:fld>
            <a:endParaRPr lang="en-US"/>
          </a:p>
        </p:txBody>
      </p:sp>
      <p:sp>
        <p:nvSpPr>
          <p:cNvPr id="26" name="Footer Placeholder 25"/>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linds(vertical)">
                                      <p:cBhvr>
                                        <p:cTn id="7"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GIT Workflow</a:t>
            </a:r>
            <a:endParaRPr lang="en-US" dirty="0"/>
          </a:p>
        </p:txBody>
      </p:sp>
      <p:sp>
        <p:nvSpPr>
          <p:cNvPr id="5" name="Freihandform 75"/>
          <p:cNvSpPr/>
          <p:nvPr/>
        </p:nvSpPr>
        <p:spPr bwMode="auto">
          <a:xfrm>
            <a:off x="99588" y="1173082"/>
            <a:ext cx="8900904" cy="4689695"/>
          </a:xfrm>
          <a:custGeom>
            <a:avLst/>
            <a:gdLst>
              <a:gd name="connsiteX0" fmla="*/ 1487786 w 11903798"/>
              <a:gd name="connsiteY0" fmla="*/ 2945394 h 6242365"/>
              <a:gd name="connsiteX1" fmla="*/ 1487786 w 11903798"/>
              <a:gd name="connsiteY1" fmla="*/ 772563 h 6242365"/>
              <a:gd name="connsiteX2" fmla="*/ 10414503 w 11903798"/>
              <a:gd name="connsiteY2" fmla="*/ 781616 h 6242365"/>
              <a:gd name="connsiteX3" fmla="*/ 10423556 w 11903798"/>
              <a:gd name="connsiteY3" fmla="*/ 5462258 h 6242365"/>
              <a:gd name="connsiteX4" fmla="*/ 4737980 w 11903798"/>
              <a:gd name="connsiteY4" fmla="*/ 5462258 h 6242365"/>
              <a:gd name="connsiteX5" fmla="*/ 4719873 w 11903798"/>
              <a:gd name="connsiteY5" fmla="*/ 2936341 h 6242365"/>
              <a:gd name="connsiteX6" fmla="*/ 1487786 w 11903798"/>
              <a:gd name="connsiteY6" fmla="*/ 2945394 h 6242365"/>
              <a:gd name="connsiteX0" fmla="*/ 1487786 w 11903798"/>
              <a:gd name="connsiteY0" fmla="*/ 2172831 h 5469802"/>
              <a:gd name="connsiteX1" fmla="*/ 1487786 w 11903798"/>
              <a:gd name="connsiteY1" fmla="*/ 0 h 5469802"/>
              <a:gd name="connsiteX2" fmla="*/ 10414503 w 11903798"/>
              <a:gd name="connsiteY2" fmla="*/ 9053 h 5469802"/>
              <a:gd name="connsiteX3" fmla="*/ 10423556 w 11903798"/>
              <a:gd name="connsiteY3" fmla="*/ 4689695 h 5469802"/>
              <a:gd name="connsiteX4" fmla="*/ 4737980 w 11903798"/>
              <a:gd name="connsiteY4" fmla="*/ 4689695 h 5469802"/>
              <a:gd name="connsiteX5" fmla="*/ 4719873 w 11903798"/>
              <a:gd name="connsiteY5" fmla="*/ 2163778 h 5469802"/>
              <a:gd name="connsiteX6" fmla="*/ 1487786 w 11903798"/>
              <a:gd name="connsiteY6" fmla="*/ 2172831 h 5469802"/>
              <a:gd name="connsiteX0" fmla="*/ 0 w 10416012"/>
              <a:gd name="connsiteY0" fmla="*/ 2172831 h 5469802"/>
              <a:gd name="connsiteX1" fmla="*/ 0 w 10416012"/>
              <a:gd name="connsiteY1" fmla="*/ 0 h 5469802"/>
              <a:gd name="connsiteX2" fmla="*/ 8926717 w 10416012"/>
              <a:gd name="connsiteY2" fmla="*/ 9053 h 5469802"/>
              <a:gd name="connsiteX3" fmla="*/ 8935770 w 10416012"/>
              <a:gd name="connsiteY3" fmla="*/ 4689695 h 5469802"/>
              <a:gd name="connsiteX4" fmla="*/ 3250194 w 10416012"/>
              <a:gd name="connsiteY4" fmla="*/ 4689695 h 5469802"/>
              <a:gd name="connsiteX5" fmla="*/ 3232087 w 10416012"/>
              <a:gd name="connsiteY5" fmla="*/ 2163778 h 5469802"/>
              <a:gd name="connsiteX6" fmla="*/ 0 w 10416012"/>
              <a:gd name="connsiteY6" fmla="*/ 2172831 h 5469802"/>
              <a:gd name="connsiteX0" fmla="*/ 0 w 10416012"/>
              <a:gd name="connsiteY0" fmla="*/ 2172831 h 5469802"/>
              <a:gd name="connsiteX1" fmla="*/ 0 w 10416012"/>
              <a:gd name="connsiteY1" fmla="*/ 0 h 5469802"/>
              <a:gd name="connsiteX2" fmla="*/ 8926717 w 10416012"/>
              <a:gd name="connsiteY2" fmla="*/ 9053 h 5469802"/>
              <a:gd name="connsiteX3" fmla="*/ 8935770 w 10416012"/>
              <a:gd name="connsiteY3" fmla="*/ 4689695 h 5469802"/>
              <a:gd name="connsiteX4" fmla="*/ 3250194 w 10416012"/>
              <a:gd name="connsiteY4" fmla="*/ 4689695 h 5469802"/>
              <a:gd name="connsiteX5" fmla="*/ 3232087 w 10416012"/>
              <a:gd name="connsiteY5" fmla="*/ 2163778 h 5469802"/>
              <a:gd name="connsiteX6" fmla="*/ 0 w 10416012"/>
              <a:gd name="connsiteY6" fmla="*/ 2172831 h 5469802"/>
              <a:gd name="connsiteX0" fmla="*/ 0 w 10416012"/>
              <a:gd name="connsiteY0" fmla="*/ 2172831 h 5469802"/>
              <a:gd name="connsiteX1" fmla="*/ 0 w 10416012"/>
              <a:gd name="connsiteY1" fmla="*/ 0 h 5469802"/>
              <a:gd name="connsiteX2" fmla="*/ 8926717 w 10416012"/>
              <a:gd name="connsiteY2" fmla="*/ 9053 h 5469802"/>
              <a:gd name="connsiteX3" fmla="*/ 8935770 w 10416012"/>
              <a:gd name="connsiteY3" fmla="*/ 4689695 h 5469802"/>
              <a:gd name="connsiteX4" fmla="*/ 3250194 w 10416012"/>
              <a:gd name="connsiteY4" fmla="*/ 4689695 h 5469802"/>
              <a:gd name="connsiteX5" fmla="*/ 3232087 w 10416012"/>
              <a:gd name="connsiteY5" fmla="*/ 2163778 h 5469802"/>
              <a:gd name="connsiteX6" fmla="*/ 0 w 10416012"/>
              <a:gd name="connsiteY6" fmla="*/ 2172831 h 5469802"/>
              <a:gd name="connsiteX0" fmla="*/ 0 w 10416012"/>
              <a:gd name="connsiteY0" fmla="*/ 2172831 h 4689695"/>
              <a:gd name="connsiteX1" fmla="*/ 0 w 10416012"/>
              <a:gd name="connsiteY1" fmla="*/ 0 h 4689695"/>
              <a:gd name="connsiteX2" fmla="*/ 8926717 w 10416012"/>
              <a:gd name="connsiteY2" fmla="*/ 9053 h 4689695"/>
              <a:gd name="connsiteX3" fmla="*/ 8935770 w 10416012"/>
              <a:gd name="connsiteY3" fmla="*/ 4689695 h 4689695"/>
              <a:gd name="connsiteX4" fmla="*/ 3250194 w 10416012"/>
              <a:gd name="connsiteY4" fmla="*/ 4689695 h 4689695"/>
              <a:gd name="connsiteX5" fmla="*/ 3232087 w 10416012"/>
              <a:gd name="connsiteY5" fmla="*/ 2163778 h 4689695"/>
              <a:gd name="connsiteX6" fmla="*/ 0 w 10416012"/>
              <a:gd name="connsiteY6" fmla="*/ 2172831 h 4689695"/>
              <a:gd name="connsiteX0" fmla="*/ 0 w 8935770"/>
              <a:gd name="connsiteY0" fmla="*/ 2172831 h 4689695"/>
              <a:gd name="connsiteX1" fmla="*/ 0 w 8935770"/>
              <a:gd name="connsiteY1" fmla="*/ 0 h 4689695"/>
              <a:gd name="connsiteX2" fmla="*/ 8926717 w 8935770"/>
              <a:gd name="connsiteY2" fmla="*/ 9053 h 4689695"/>
              <a:gd name="connsiteX3" fmla="*/ 8935770 w 8935770"/>
              <a:gd name="connsiteY3" fmla="*/ 4689695 h 4689695"/>
              <a:gd name="connsiteX4" fmla="*/ 3250194 w 8935770"/>
              <a:gd name="connsiteY4" fmla="*/ 4689695 h 4689695"/>
              <a:gd name="connsiteX5" fmla="*/ 3232087 w 8935770"/>
              <a:gd name="connsiteY5" fmla="*/ 2163778 h 4689695"/>
              <a:gd name="connsiteX6" fmla="*/ 0 w 8935770"/>
              <a:gd name="connsiteY6" fmla="*/ 2172831 h 468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5770" h="4689695">
                <a:moveTo>
                  <a:pt x="0" y="2172831"/>
                </a:moveTo>
                <a:lnTo>
                  <a:pt x="0" y="0"/>
                </a:lnTo>
                <a:lnTo>
                  <a:pt x="8926717" y="9053"/>
                </a:lnTo>
                <a:cubicBezTo>
                  <a:pt x="8929735" y="1569267"/>
                  <a:pt x="8932752" y="3129481"/>
                  <a:pt x="8935770" y="4689695"/>
                </a:cubicBezTo>
                <a:lnTo>
                  <a:pt x="3250194" y="4689695"/>
                </a:lnTo>
                <a:lnTo>
                  <a:pt x="3232087" y="2163778"/>
                </a:lnTo>
                <a:lnTo>
                  <a:pt x="0" y="2172831"/>
                </a:lnTo>
                <a:close/>
              </a:path>
            </a:pathLst>
          </a:custGeom>
          <a:solidFill>
            <a:srgbClr val="80808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4200" b="0" i="0" u="none" strike="noStrike" kern="0" cap="none" spc="0" normalizeH="0" baseline="0" noProof="0">
              <a:ln>
                <a:noFill/>
              </a:ln>
              <a:solidFill>
                <a:srgbClr val="000000"/>
              </a:solidFill>
              <a:effectLst/>
              <a:uLnTx/>
              <a:uFillTx/>
              <a:latin typeface="Gill Sans" charset="0"/>
              <a:ea typeface="ヒラギノ角ゴ ProN W3" charset="-128"/>
              <a:cs typeface="ヒラギノ角ゴ ProN W3" charset="-128"/>
              <a:sym typeface="Gill Sans" charset="0"/>
            </a:endParaRPr>
          </a:p>
        </p:txBody>
      </p:sp>
      <p:sp>
        <p:nvSpPr>
          <p:cNvPr id="6" name="Rechteck 76"/>
          <p:cNvSpPr/>
          <p:nvPr/>
        </p:nvSpPr>
        <p:spPr bwMode="auto">
          <a:xfrm>
            <a:off x="107380" y="3405771"/>
            <a:ext cx="1872260" cy="2448340"/>
          </a:xfrm>
          <a:prstGeom prst="rect">
            <a:avLst/>
          </a:prstGeom>
          <a:solidFill>
            <a:srgbClr val="2D2D8A">
              <a:lumMod val="60000"/>
              <a:lumOff val="40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4200" b="0" i="0" u="none" strike="noStrike" kern="0" cap="none" spc="0" normalizeH="0" baseline="0" noProof="0">
              <a:ln>
                <a:noFill/>
              </a:ln>
              <a:solidFill>
                <a:srgbClr val="000000"/>
              </a:solidFill>
              <a:effectLst/>
              <a:uLnTx/>
              <a:uFillTx/>
              <a:latin typeface="Gill Sans" charset="0"/>
              <a:ea typeface="ヒラギノ角ゴ ProN W3" charset="-128"/>
              <a:cs typeface="ヒラギノ角ゴ ProN W3" charset="-128"/>
              <a:sym typeface="Gill Sans" charset="0"/>
            </a:endParaRPr>
          </a:p>
        </p:txBody>
      </p:sp>
      <p:sp>
        <p:nvSpPr>
          <p:cNvPr id="7" name="Abgerundetes Rechteck 77"/>
          <p:cNvSpPr/>
          <p:nvPr/>
        </p:nvSpPr>
        <p:spPr bwMode="auto">
          <a:xfrm>
            <a:off x="251400" y="1317481"/>
            <a:ext cx="1584220" cy="1872260"/>
          </a:xfrm>
          <a:prstGeom prst="roundRect">
            <a:avLst/>
          </a:prstGeom>
          <a:solidFill>
            <a:srgbClr val="92D05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36000" tIns="45720" rIns="3600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Gill Sans" charset="0"/>
                <a:ea typeface="ヒラギノ角ゴ ProN W3" charset="-128"/>
                <a:cs typeface="ヒラギノ角ゴ ProN W3" charset="-128"/>
                <a:sym typeface="Gill Sans" charset="0"/>
              </a:rPr>
              <a:t>My</a:t>
            </a:r>
            <a:br>
              <a:rPr kumimoji="0" lang="en-US" sz="1200" b="0" i="0" u="none" strike="noStrike" kern="0" cap="none" spc="0" normalizeH="0" baseline="0" noProof="0" dirty="0" smtClean="0">
                <a:ln>
                  <a:noFill/>
                </a:ln>
                <a:solidFill>
                  <a:srgbClr val="000000"/>
                </a:solidFill>
                <a:effectLst/>
                <a:uLnTx/>
                <a:uFillTx/>
                <a:latin typeface="Gill Sans" charset="0"/>
                <a:ea typeface="ヒラギノ角ゴ ProN W3" charset="-128"/>
                <a:cs typeface="ヒラギノ角ゴ ProN W3" charset="-128"/>
                <a:sym typeface="Gill Sans" charset="0"/>
              </a:rPr>
            </a:br>
            <a:r>
              <a:rPr kumimoji="0" lang="en-US" sz="1200" b="0" i="0" u="none" strike="noStrike" kern="0" cap="none" spc="0" normalizeH="0" baseline="0" noProof="0" dirty="0" smtClean="0">
                <a:ln>
                  <a:noFill/>
                </a:ln>
                <a:solidFill>
                  <a:srgbClr val="000000"/>
                </a:solidFill>
                <a:effectLst/>
                <a:uLnTx/>
                <a:uFillTx/>
                <a:latin typeface="Gill Sans" charset="0"/>
                <a:ea typeface="ヒラギノ角ゴ ProN W3" charset="-128"/>
                <a:cs typeface="ヒラギノ角ゴ ProN W3" charset="-128"/>
                <a:sym typeface="Gill Sans" charset="0"/>
              </a:rPr>
              <a:t>Remote Repository</a:t>
            </a:r>
            <a:endParaRPr kumimoji="0" lang="en-US" sz="1200" b="0" i="0" u="none" strike="noStrike" kern="0" cap="none" spc="0" normalizeH="0" baseline="0" noProof="0" dirty="0">
              <a:ln>
                <a:noFill/>
              </a:ln>
              <a:solidFill>
                <a:srgbClr val="000000"/>
              </a:solidFill>
              <a:effectLst/>
              <a:uLnTx/>
              <a:uFillTx/>
              <a:latin typeface="Gill Sans" charset="0"/>
              <a:ea typeface="ヒラギノ角ゴ ProN W3" charset="-128"/>
              <a:cs typeface="ヒラギノ角ゴ ProN W3" charset="-128"/>
              <a:sym typeface="Gill Sans" charset="0"/>
            </a:endParaRPr>
          </a:p>
        </p:txBody>
      </p:sp>
      <p:sp>
        <p:nvSpPr>
          <p:cNvPr id="8" name="Abgerundetes Rechteck 78"/>
          <p:cNvSpPr/>
          <p:nvPr/>
        </p:nvSpPr>
        <p:spPr bwMode="auto">
          <a:xfrm>
            <a:off x="5940130" y="3261751"/>
            <a:ext cx="792110" cy="2448340"/>
          </a:xfrm>
          <a:prstGeom prst="roundRect">
            <a:avLst/>
          </a:prstGeom>
          <a:solidFill>
            <a:srgbClr val="42BECD"/>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36000" tIns="45720" rIns="3600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Gill Sans" charset="0"/>
                <a:ea typeface="ヒラギノ角ゴ ProN W3" charset="-128"/>
                <a:cs typeface="ヒラギノ角ゴ ProN W3" charset="-128"/>
              </a:rPr>
              <a:t>Staging</a:t>
            </a:r>
          </a:p>
        </p:txBody>
      </p:sp>
      <p:sp>
        <p:nvSpPr>
          <p:cNvPr id="9" name="Abgerundetes Rechteck 79"/>
          <p:cNvSpPr/>
          <p:nvPr/>
        </p:nvSpPr>
        <p:spPr bwMode="auto">
          <a:xfrm>
            <a:off x="251400" y="3549791"/>
            <a:ext cx="1584220" cy="2160300"/>
          </a:xfrm>
          <a:prstGeom prst="roundRect">
            <a:avLst/>
          </a:prstGeom>
          <a:solidFill>
            <a:srgbClr val="92D05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36000" tIns="45720" rIns="36000" bIns="45720" numCol="1" rtlCol="0" anchor="b"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Gill Sans" charset="0"/>
                <a:ea typeface="ヒラギノ角ゴ ProN W3" charset="-128"/>
                <a:cs typeface="ヒラギノ角ゴ ProN W3" charset="-128"/>
                <a:sym typeface="Gill Sans" charset="0"/>
              </a:rPr>
              <a:t>EAGLE</a:t>
            </a:r>
            <a:br>
              <a:rPr kumimoji="0" lang="en-US" sz="1200" b="0" i="0" u="none" strike="noStrike" kern="0" cap="none" spc="0" normalizeH="0" baseline="0" noProof="0" dirty="0" smtClean="0">
                <a:ln>
                  <a:noFill/>
                </a:ln>
                <a:solidFill>
                  <a:srgbClr val="000000"/>
                </a:solidFill>
                <a:effectLst/>
                <a:uLnTx/>
                <a:uFillTx/>
                <a:latin typeface="Gill Sans" charset="0"/>
                <a:ea typeface="ヒラギノ角ゴ ProN W3" charset="-128"/>
                <a:cs typeface="ヒラギノ角ゴ ProN W3" charset="-128"/>
                <a:sym typeface="Gill Sans" charset="0"/>
              </a:rPr>
            </a:br>
            <a:r>
              <a:rPr kumimoji="0" lang="en-US" sz="1200" b="0" i="0" u="none" strike="noStrike" kern="0" cap="none" spc="0" normalizeH="0" baseline="0" noProof="0" dirty="0" smtClean="0">
                <a:ln>
                  <a:noFill/>
                </a:ln>
                <a:solidFill>
                  <a:srgbClr val="000000"/>
                </a:solidFill>
                <a:effectLst/>
                <a:uLnTx/>
                <a:uFillTx/>
                <a:latin typeface="Gill Sans" charset="0"/>
                <a:ea typeface="ヒラギノ角ゴ ProN W3" charset="-128"/>
                <a:cs typeface="ヒラギノ角ゴ ProN W3" charset="-128"/>
                <a:sym typeface="Gill Sans" charset="0"/>
              </a:rPr>
              <a:t>Open Source</a:t>
            </a:r>
            <a:br>
              <a:rPr kumimoji="0" lang="en-US" sz="1200" b="0" i="0" u="none" strike="noStrike" kern="0" cap="none" spc="0" normalizeH="0" baseline="0" noProof="0" dirty="0" smtClean="0">
                <a:ln>
                  <a:noFill/>
                </a:ln>
                <a:solidFill>
                  <a:srgbClr val="000000"/>
                </a:solidFill>
                <a:effectLst/>
                <a:uLnTx/>
                <a:uFillTx/>
                <a:latin typeface="Gill Sans" charset="0"/>
                <a:ea typeface="ヒラギノ角ゴ ProN W3" charset="-128"/>
                <a:cs typeface="ヒラギノ角ゴ ProN W3" charset="-128"/>
                <a:sym typeface="Gill Sans" charset="0"/>
              </a:rPr>
            </a:br>
            <a:r>
              <a:rPr kumimoji="0" lang="en-US" sz="1200" b="0" i="0" u="none" strike="noStrike" kern="0" cap="none" spc="0" normalizeH="0" baseline="0" noProof="0" dirty="0" smtClean="0">
                <a:ln>
                  <a:noFill/>
                </a:ln>
                <a:solidFill>
                  <a:srgbClr val="000000"/>
                </a:solidFill>
                <a:effectLst/>
                <a:uLnTx/>
                <a:uFillTx/>
                <a:latin typeface="Gill Sans" charset="0"/>
                <a:ea typeface="ヒラギノ角ゴ ProN W3" charset="-128"/>
                <a:cs typeface="ヒラギノ角ゴ ProN W3" charset="-128"/>
                <a:sym typeface="Gill Sans" charset="0"/>
              </a:rPr>
              <a:t>Remote Repository</a:t>
            </a:r>
            <a:endParaRPr kumimoji="0" lang="en-US" sz="1200" b="0" i="0" u="none" strike="noStrike" kern="0" cap="none" spc="0" normalizeH="0" baseline="0" noProof="0" dirty="0">
              <a:ln>
                <a:noFill/>
              </a:ln>
              <a:solidFill>
                <a:srgbClr val="000000"/>
              </a:solidFill>
              <a:effectLst/>
              <a:uLnTx/>
              <a:uFillTx/>
              <a:latin typeface="Gill Sans" charset="0"/>
              <a:ea typeface="ヒラギノ角ゴ ProN W3" charset="-128"/>
              <a:cs typeface="ヒラギノ角ゴ ProN W3" charset="-128"/>
              <a:sym typeface="Gill Sans" charset="0"/>
            </a:endParaRPr>
          </a:p>
        </p:txBody>
      </p:sp>
      <p:pic>
        <p:nvPicPr>
          <p:cNvPr id="10" name="Picture 13" descr="C:\Users\A303646\AppData\Local\Mindjet\MindManager\10\Library\GER\Images\Dokumente\documents_folder.png"/>
          <p:cNvPicPr>
            <a:picLocks noChangeAspect="1" noChangeArrowheads="1"/>
          </p:cNvPicPr>
          <p:nvPr/>
        </p:nvPicPr>
        <p:blipFill>
          <a:blip r:embed="rId2" cstate="print"/>
          <a:srcRect/>
          <a:stretch>
            <a:fillRect/>
          </a:stretch>
        </p:blipFill>
        <p:spPr bwMode="auto">
          <a:xfrm>
            <a:off x="647564" y="4014494"/>
            <a:ext cx="792088" cy="792088"/>
          </a:xfrm>
          <a:prstGeom prst="rect">
            <a:avLst/>
          </a:prstGeom>
          <a:noFill/>
        </p:spPr>
      </p:pic>
      <p:sp>
        <p:nvSpPr>
          <p:cNvPr id="11" name="Abgerundetes Rechteck 81"/>
          <p:cNvSpPr/>
          <p:nvPr/>
        </p:nvSpPr>
        <p:spPr bwMode="auto">
          <a:xfrm>
            <a:off x="3491850" y="1317481"/>
            <a:ext cx="1908242" cy="4392610"/>
          </a:xfrm>
          <a:prstGeom prst="roundRect">
            <a:avLst/>
          </a:prstGeom>
          <a:solidFill>
            <a:srgbClr val="42BECD"/>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36000" tIns="45720" rIns="3600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Gill Sans" charset="0"/>
                <a:ea typeface="ヒラギノ角ゴ ProN W3" charset="-128"/>
                <a:cs typeface="ヒラギノ角ゴ ProN W3" charset="-128"/>
                <a:sym typeface="Gill Sans" charset="0"/>
              </a:rPr>
              <a:t>Local Repository</a:t>
            </a:r>
            <a:endParaRPr kumimoji="0" lang="en-US" sz="1200" b="0" i="0" u="none" strike="noStrike" kern="0" cap="none" spc="0" normalizeH="0" baseline="0" noProof="0" dirty="0">
              <a:ln>
                <a:noFill/>
              </a:ln>
              <a:solidFill>
                <a:srgbClr val="000000"/>
              </a:solidFill>
              <a:effectLst/>
              <a:uLnTx/>
              <a:uFillTx/>
              <a:latin typeface="Gill Sans" charset="0"/>
              <a:ea typeface="ヒラギノ角ゴ ProN W3" charset="-128"/>
              <a:cs typeface="ヒラギノ角ゴ ProN W3" charset="-128"/>
              <a:sym typeface="Gill Sans" charset="0"/>
            </a:endParaRPr>
          </a:p>
        </p:txBody>
      </p:sp>
      <p:sp>
        <p:nvSpPr>
          <p:cNvPr id="12" name="Abgerundetes Rechteck 82"/>
          <p:cNvSpPr/>
          <p:nvPr/>
        </p:nvSpPr>
        <p:spPr bwMode="auto">
          <a:xfrm>
            <a:off x="7308380" y="1317481"/>
            <a:ext cx="1584220" cy="4392610"/>
          </a:xfrm>
          <a:prstGeom prst="roundRect">
            <a:avLst/>
          </a:prstGeom>
          <a:solidFill>
            <a:srgbClr val="42BECD"/>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36000" tIns="45720" rIns="3600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Gill Sans" charset="0"/>
                <a:ea typeface="ヒラギノ角ゴ ProN W3" charset="-128"/>
                <a:cs typeface="ヒラギノ角ゴ ProN W3" charset="-128"/>
              </a:rPr>
              <a:t>Local Working Directory</a:t>
            </a:r>
          </a:p>
        </p:txBody>
      </p:sp>
      <p:sp>
        <p:nvSpPr>
          <p:cNvPr id="13" name="Textfeld 83"/>
          <p:cNvSpPr txBox="1"/>
          <p:nvPr/>
        </p:nvSpPr>
        <p:spPr>
          <a:xfrm>
            <a:off x="2987780" y="2045307"/>
            <a:ext cx="55015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clone</a:t>
            </a:r>
            <a:endParaRPr kumimoji="0" lang="en-US" sz="1200" b="0" i="0" u="none" strike="noStrike" kern="0" cap="none" spc="0" normalizeH="0" baseline="0" noProof="0" dirty="0">
              <a:ln>
                <a:noFill/>
              </a:ln>
              <a:solidFill>
                <a:sysClr val="windowText" lastClr="000000"/>
              </a:solidFill>
              <a:effectLst/>
              <a:uLnTx/>
              <a:uFillTx/>
            </a:endParaRPr>
          </a:p>
        </p:txBody>
      </p:sp>
      <p:cxnSp>
        <p:nvCxnSpPr>
          <p:cNvPr id="14" name="Gerade Verbindung 84"/>
          <p:cNvCxnSpPr/>
          <p:nvPr/>
        </p:nvCxnSpPr>
        <p:spPr bwMode="auto">
          <a:xfrm>
            <a:off x="2627730" y="968472"/>
            <a:ext cx="0" cy="4896680"/>
          </a:xfrm>
          <a:prstGeom prst="line">
            <a:avLst/>
          </a:prstGeom>
          <a:blipFill dpi="0" rotWithShape="0">
            <a:blip r:embed="rId3" cstate="print"/>
            <a:srcRect/>
            <a:tile tx="0" ty="0" sx="100000" sy="100000" flip="none" algn="tl"/>
          </a:blipFill>
          <a:ln w="19050" cap="flat" cmpd="sng" algn="ctr">
            <a:solidFill>
              <a:srgbClr val="000000"/>
            </a:solidFill>
            <a:prstDash val="dash"/>
            <a:round/>
            <a:headEnd type="none" w="med" len="med"/>
            <a:tailEnd type="none" w="med" len="med"/>
          </a:ln>
          <a:effectLst/>
        </p:spPr>
      </p:cxnSp>
      <p:pic>
        <p:nvPicPr>
          <p:cNvPr id="15" name="Picture 13" descr="C:\Users\A303646\AppData\Local\Mindjet\MindManager\10\Library\GER\Images\Dokumente\documents_folder.png"/>
          <p:cNvPicPr>
            <a:picLocks noChangeAspect="1" noChangeArrowheads="1"/>
          </p:cNvPicPr>
          <p:nvPr/>
        </p:nvPicPr>
        <p:blipFill>
          <a:blip r:embed="rId2" cstate="print"/>
          <a:srcRect/>
          <a:stretch>
            <a:fillRect/>
          </a:stretch>
        </p:blipFill>
        <p:spPr bwMode="auto">
          <a:xfrm>
            <a:off x="647564" y="2048622"/>
            <a:ext cx="792088" cy="792088"/>
          </a:xfrm>
          <a:prstGeom prst="rect">
            <a:avLst/>
          </a:prstGeom>
          <a:noFill/>
        </p:spPr>
      </p:pic>
      <p:sp>
        <p:nvSpPr>
          <p:cNvPr id="16" name="Textfeld 86"/>
          <p:cNvSpPr txBox="1"/>
          <p:nvPr/>
        </p:nvSpPr>
        <p:spPr>
          <a:xfrm>
            <a:off x="836503" y="5938530"/>
            <a:ext cx="1071127" cy="281295"/>
          </a:xfrm>
          <a:prstGeom prst="rect">
            <a:avLst/>
          </a:prstGeom>
          <a:noFill/>
        </p:spPr>
        <p:txBody>
          <a:bodyPr wrap="none" rtlCol="0">
            <a:spAutoFit/>
          </a:bodyPr>
          <a:lstStyle/>
          <a:p>
            <a:pPr marL="0" marR="0" lvl="0" indent="0" algn="l" defTabSz="914400" eaLnBrk="1" fontAlgn="auto" latinLnBrk="0" hangingPunct="1">
              <a:lnSpc>
                <a:spcPts val="16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administrator</a:t>
            </a:r>
            <a:endParaRPr kumimoji="0" lang="en-US" sz="1200" b="0" i="0" u="none" strike="noStrike" kern="0" cap="none" spc="0" normalizeH="0" baseline="0" noProof="0" dirty="0">
              <a:ln>
                <a:noFill/>
              </a:ln>
              <a:solidFill>
                <a:sysClr val="windowText" lastClr="000000"/>
              </a:solidFill>
              <a:effectLst/>
              <a:uLnTx/>
              <a:uFillTx/>
            </a:endParaRPr>
          </a:p>
        </p:txBody>
      </p:sp>
      <p:sp>
        <p:nvSpPr>
          <p:cNvPr id="17" name="Textfeld 87"/>
          <p:cNvSpPr txBox="1"/>
          <p:nvPr/>
        </p:nvSpPr>
        <p:spPr>
          <a:xfrm>
            <a:off x="686513" y="2388935"/>
            <a:ext cx="658835" cy="307777"/>
          </a:xfrm>
          <a:prstGeom prst="rect">
            <a:avLst/>
          </a:prstGeom>
          <a:noFill/>
        </p:spPr>
        <p:txBody>
          <a:bodyPr wrap="none" lIns="0" tIns="0" rIns="0" bIns="0" rtlCol="0">
            <a:spAutoFit/>
          </a:bodyPr>
          <a:lstStyle/>
          <a:p>
            <a:pPr marL="0" marR="0" lvl="0" indent="0" defTabSz="914400" eaLnBrk="1" fontAlgn="auto" latinLnBrk="0" hangingPunct="1">
              <a:lnSpc>
                <a:spcPts val="1200"/>
              </a:lnSpc>
              <a:spcBef>
                <a:spcPts val="0"/>
              </a:spcBef>
              <a:spcAft>
                <a:spcPts val="450"/>
              </a:spcAft>
              <a:buClr>
                <a:srgbClr val="000000"/>
              </a:buClr>
              <a:buSzTx/>
              <a:buFontTx/>
              <a:buNone/>
              <a:tabLst/>
              <a:defRPr/>
            </a:pPr>
            <a:r>
              <a:rPr kumimoji="0" lang="en-US" sz="1000" b="0" i="0" u="none" strike="noStrike" kern="0" cap="none" spc="0" normalizeH="0" baseline="0" noProof="0" dirty="0" err="1" smtClean="0">
                <a:ln>
                  <a:noFill/>
                </a:ln>
                <a:solidFill>
                  <a:sysClr val="windowText" lastClr="000000"/>
                </a:solidFill>
                <a:effectLst/>
                <a:uLnTx/>
                <a:uFillTx/>
              </a:rPr>
              <a:t>OpenModel</a:t>
            </a:r>
            <a:r>
              <a:rPr kumimoji="0" lang="en-US" sz="1000" b="0" i="0" u="none" strike="noStrike" kern="0" cap="none" spc="0" normalizeH="0" baseline="0" noProof="0" dirty="0" smtClean="0">
                <a:ln>
                  <a:noFill/>
                </a:ln>
                <a:solidFill>
                  <a:sysClr val="windowText" lastClr="000000"/>
                </a:solidFill>
                <a:effectLst/>
                <a:uLnTx/>
                <a:uFillTx/>
              </a:rPr>
              <a:t/>
            </a:r>
            <a:br>
              <a:rPr kumimoji="0" lang="en-US" sz="1000" b="0" i="0" u="none" strike="noStrike" kern="0" cap="none" spc="0" normalizeH="0" baseline="0" noProof="0" dirty="0" smtClean="0">
                <a:ln>
                  <a:noFill/>
                </a:ln>
                <a:solidFill>
                  <a:sysClr val="windowText" lastClr="000000"/>
                </a:solidFill>
                <a:effectLst/>
                <a:uLnTx/>
                <a:uFillTx/>
              </a:rPr>
            </a:br>
            <a:r>
              <a:rPr kumimoji="0" lang="en-US" sz="1000" b="0" i="0" u="none" strike="noStrike" kern="0" cap="none" spc="0" normalizeH="0" baseline="0" noProof="0" dirty="0" smtClean="0">
                <a:ln>
                  <a:noFill/>
                </a:ln>
                <a:solidFill>
                  <a:sysClr val="windowText" lastClr="000000"/>
                </a:solidFill>
                <a:effectLst/>
                <a:uLnTx/>
                <a:uFillTx/>
              </a:rPr>
              <a:t>Profile</a:t>
            </a:r>
          </a:p>
        </p:txBody>
      </p:sp>
      <p:sp>
        <p:nvSpPr>
          <p:cNvPr id="18" name="Textfeld 88"/>
          <p:cNvSpPr txBox="1"/>
          <p:nvPr/>
        </p:nvSpPr>
        <p:spPr>
          <a:xfrm>
            <a:off x="708809" y="4354785"/>
            <a:ext cx="658835" cy="307777"/>
          </a:xfrm>
          <a:prstGeom prst="rect">
            <a:avLst/>
          </a:prstGeom>
          <a:noFill/>
        </p:spPr>
        <p:txBody>
          <a:bodyPr wrap="none" lIns="0" tIns="0" rIns="0" bIns="0" rtlCol="0">
            <a:spAutoFit/>
          </a:bodyPr>
          <a:lstStyle/>
          <a:p>
            <a:pPr marL="0" marR="0" lvl="0" indent="0" defTabSz="914400" eaLnBrk="1" fontAlgn="auto" latinLnBrk="0" hangingPunct="1">
              <a:lnSpc>
                <a:spcPts val="1200"/>
              </a:lnSpc>
              <a:spcBef>
                <a:spcPts val="0"/>
              </a:spcBef>
              <a:spcAft>
                <a:spcPts val="450"/>
              </a:spcAft>
              <a:buClr>
                <a:srgbClr val="000000"/>
              </a:buClr>
              <a:buSzTx/>
              <a:buFontTx/>
              <a:buNone/>
              <a:tabLst/>
              <a:defRPr/>
            </a:pPr>
            <a:r>
              <a:rPr kumimoji="0" lang="en-US" sz="1000" b="0" i="0" u="none" strike="noStrike" kern="0" cap="none" spc="0" normalizeH="0" baseline="0" noProof="0" dirty="0" err="1" smtClean="0">
                <a:ln>
                  <a:noFill/>
                </a:ln>
                <a:solidFill>
                  <a:sysClr val="windowText" lastClr="000000"/>
                </a:solidFill>
                <a:effectLst/>
                <a:uLnTx/>
                <a:uFillTx/>
              </a:rPr>
              <a:t>OpenModel</a:t>
            </a:r>
            <a:r>
              <a:rPr kumimoji="0" lang="en-US" sz="1000" b="0" i="0" u="none" strike="noStrike" kern="0" cap="none" spc="0" normalizeH="0" baseline="0" noProof="0" dirty="0" smtClean="0">
                <a:ln>
                  <a:noFill/>
                </a:ln>
                <a:solidFill>
                  <a:sysClr val="windowText" lastClr="000000"/>
                </a:solidFill>
                <a:effectLst/>
                <a:uLnTx/>
                <a:uFillTx/>
              </a:rPr>
              <a:t/>
            </a:r>
            <a:br>
              <a:rPr kumimoji="0" lang="en-US" sz="1000" b="0" i="0" u="none" strike="noStrike" kern="0" cap="none" spc="0" normalizeH="0" baseline="0" noProof="0" dirty="0" smtClean="0">
                <a:ln>
                  <a:noFill/>
                </a:ln>
                <a:solidFill>
                  <a:sysClr val="windowText" lastClr="000000"/>
                </a:solidFill>
                <a:effectLst/>
                <a:uLnTx/>
                <a:uFillTx/>
              </a:rPr>
            </a:br>
            <a:r>
              <a:rPr kumimoji="0" lang="en-US" sz="1000" b="0" i="0" u="none" strike="noStrike" kern="0" cap="none" spc="0" normalizeH="0" baseline="0" noProof="0" dirty="0" smtClean="0">
                <a:ln>
                  <a:noFill/>
                </a:ln>
                <a:solidFill>
                  <a:sysClr val="windowText" lastClr="000000"/>
                </a:solidFill>
                <a:effectLst/>
                <a:uLnTx/>
                <a:uFillTx/>
              </a:rPr>
              <a:t>Profile</a:t>
            </a:r>
          </a:p>
        </p:txBody>
      </p:sp>
      <p:sp>
        <p:nvSpPr>
          <p:cNvPr id="19" name="Rechteck 89"/>
          <p:cNvSpPr/>
          <p:nvPr/>
        </p:nvSpPr>
        <p:spPr bwMode="auto">
          <a:xfrm>
            <a:off x="467430" y="6004852"/>
            <a:ext cx="360050" cy="144020"/>
          </a:xfrm>
          <a:prstGeom prst="rect">
            <a:avLst/>
          </a:prstGeom>
          <a:solidFill>
            <a:srgbClr val="2D2D8A">
              <a:lumMod val="60000"/>
              <a:lumOff val="40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4200" b="0" i="0" u="none" strike="noStrike" kern="0" cap="none" spc="0" normalizeH="0" baseline="0" noProof="0">
              <a:ln>
                <a:noFill/>
              </a:ln>
              <a:solidFill>
                <a:srgbClr val="000000"/>
              </a:solidFill>
              <a:effectLst/>
              <a:uLnTx/>
              <a:uFillTx/>
              <a:latin typeface="Gill Sans" charset="0"/>
              <a:ea typeface="ヒラギノ角ゴ ProN W3" charset="-128"/>
              <a:cs typeface="ヒラギノ角ゴ ProN W3" charset="-128"/>
            </a:endParaRPr>
          </a:p>
        </p:txBody>
      </p:sp>
      <p:cxnSp>
        <p:nvCxnSpPr>
          <p:cNvPr id="20" name="Gerade Verbindung mit Pfeil 91"/>
          <p:cNvCxnSpPr>
            <a:stCxn id="10" idx="0"/>
            <a:endCxn id="15" idx="2"/>
          </p:cNvCxnSpPr>
          <p:nvPr/>
        </p:nvCxnSpPr>
        <p:spPr bwMode="auto">
          <a:xfrm flipV="1">
            <a:off x="1043608" y="2840710"/>
            <a:ext cx="0" cy="1173784"/>
          </a:xfrm>
          <a:prstGeom prst="straightConnector1">
            <a:avLst/>
          </a:prstGeom>
          <a:blipFill dpi="0" rotWithShape="0">
            <a:blip r:embed="rId3" cstate="print"/>
            <a:srcRect/>
            <a:tile tx="0" ty="0" sx="100000" sy="100000" flip="none" algn="tl"/>
          </a:blipFill>
          <a:ln w="25400" cap="flat" cmpd="sng" algn="ctr">
            <a:solidFill>
              <a:srgbClr val="000000"/>
            </a:solidFill>
            <a:prstDash val="solid"/>
            <a:round/>
            <a:headEnd type="none" w="med" len="med"/>
            <a:tailEnd type="arrow"/>
          </a:ln>
          <a:effectLst/>
        </p:spPr>
      </p:cxnSp>
      <p:sp>
        <p:nvSpPr>
          <p:cNvPr id="21" name="Oval 22"/>
          <p:cNvSpPr>
            <a:spLocks noChangeArrowheads="1"/>
          </p:cNvSpPr>
          <p:nvPr/>
        </p:nvSpPr>
        <p:spPr bwMode="gray">
          <a:xfrm>
            <a:off x="755576" y="3654454"/>
            <a:ext cx="216029" cy="216031"/>
          </a:xfrm>
          <a:prstGeom prst="ellipse">
            <a:avLst/>
          </a:prstGeom>
          <a:solidFill>
            <a:srgbClr val="E20074"/>
          </a:solidFill>
          <a:ln w="6350" algn="ctr">
            <a:noFill/>
            <a:round/>
            <a:headEnd/>
            <a:tailEnd/>
          </a:ln>
          <a:effectLst/>
        </p:spPr>
        <p:txBody>
          <a:bodyPr lIns="72000" tIns="72000" rIns="72000" bIns="72000" anchor="ct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de-DE" sz="1050" b="1" i="0" u="none" strike="noStrike" kern="0" cap="none" spc="0" normalizeH="0" baseline="0" noProof="0" dirty="0">
                <a:ln>
                  <a:noFill/>
                </a:ln>
                <a:solidFill>
                  <a:srgbClr val="FFFFFF"/>
                </a:solidFill>
                <a:effectLst/>
                <a:uLnTx/>
                <a:uFillTx/>
                <a:ea typeface="MS PGothic" pitchFamily="34" charset="-128"/>
                <a:cs typeface="Times New Roman" pitchFamily="18" charset="0"/>
              </a:rPr>
              <a:t>1</a:t>
            </a:r>
          </a:p>
        </p:txBody>
      </p:sp>
      <p:sp>
        <p:nvSpPr>
          <p:cNvPr id="22" name="Oval 22"/>
          <p:cNvSpPr>
            <a:spLocks noChangeArrowheads="1"/>
          </p:cNvSpPr>
          <p:nvPr/>
        </p:nvSpPr>
        <p:spPr bwMode="gray">
          <a:xfrm>
            <a:off x="2231740" y="2048622"/>
            <a:ext cx="216029" cy="216031"/>
          </a:xfrm>
          <a:prstGeom prst="ellipse">
            <a:avLst/>
          </a:prstGeom>
          <a:solidFill>
            <a:srgbClr val="E20074"/>
          </a:solidFill>
          <a:ln w="6350" algn="ctr">
            <a:noFill/>
            <a:round/>
            <a:headEnd/>
            <a:tailEnd/>
          </a:ln>
          <a:effectLst/>
        </p:spPr>
        <p:txBody>
          <a:bodyPr lIns="72000" tIns="72000" rIns="72000" bIns="72000" anchor="ct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de-DE" sz="1050" b="1" i="0" u="none" strike="noStrike" kern="0" cap="none" spc="0" normalizeH="0" baseline="0" noProof="0" dirty="0" smtClean="0">
                <a:ln>
                  <a:noFill/>
                </a:ln>
                <a:solidFill>
                  <a:srgbClr val="FFFFFF"/>
                </a:solidFill>
                <a:effectLst/>
                <a:uLnTx/>
                <a:uFillTx/>
                <a:ea typeface="MS PGothic" pitchFamily="34" charset="-128"/>
                <a:cs typeface="Times New Roman" pitchFamily="18" charset="0"/>
              </a:rPr>
              <a:t>2</a:t>
            </a:r>
            <a:endParaRPr kumimoji="0" lang="de-DE" sz="1050" b="1" i="0" u="none" strike="noStrike" kern="0" cap="none" spc="0" normalizeH="0" baseline="0" noProof="0" dirty="0">
              <a:ln>
                <a:noFill/>
              </a:ln>
              <a:solidFill>
                <a:srgbClr val="FFFFFF"/>
              </a:solidFill>
              <a:effectLst/>
              <a:uLnTx/>
              <a:uFillTx/>
              <a:ea typeface="MS PGothic" pitchFamily="34" charset="-128"/>
              <a:cs typeface="Times New Roman" pitchFamily="18" charset="0"/>
            </a:endParaRPr>
          </a:p>
        </p:txBody>
      </p:sp>
      <p:sp>
        <p:nvSpPr>
          <p:cNvPr id="23" name="Oval 22"/>
          <p:cNvSpPr>
            <a:spLocks noChangeArrowheads="1"/>
          </p:cNvSpPr>
          <p:nvPr/>
        </p:nvSpPr>
        <p:spPr bwMode="gray">
          <a:xfrm>
            <a:off x="4391980" y="3546442"/>
            <a:ext cx="216029" cy="216031"/>
          </a:xfrm>
          <a:prstGeom prst="ellipse">
            <a:avLst/>
          </a:prstGeom>
          <a:solidFill>
            <a:srgbClr val="E20074"/>
          </a:solidFill>
          <a:ln w="6350" algn="ctr">
            <a:noFill/>
            <a:round/>
            <a:headEnd/>
            <a:tailEnd/>
          </a:ln>
          <a:effectLst/>
        </p:spPr>
        <p:txBody>
          <a:bodyPr lIns="72000" tIns="72000" rIns="72000" bIns="72000" anchor="ct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de-DE" sz="1050" b="1" i="0" u="none" strike="noStrike" kern="0" cap="none" spc="0" normalizeH="0" baseline="0" noProof="0" dirty="0" smtClean="0">
                <a:ln>
                  <a:noFill/>
                </a:ln>
                <a:solidFill>
                  <a:srgbClr val="FFFFFF"/>
                </a:solidFill>
                <a:effectLst/>
                <a:uLnTx/>
                <a:uFillTx/>
                <a:ea typeface="MS PGothic" pitchFamily="34" charset="-128"/>
                <a:cs typeface="Times New Roman" pitchFamily="18" charset="0"/>
              </a:rPr>
              <a:t>6</a:t>
            </a:r>
            <a:endParaRPr kumimoji="0" lang="de-DE" sz="1050" b="1" i="0" u="none" strike="noStrike" kern="0" cap="none" spc="0" normalizeH="0" baseline="0" noProof="0" dirty="0">
              <a:ln>
                <a:noFill/>
              </a:ln>
              <a:solidFill>
                <a:srgbClr val="FFFFFF"/>
              </a:solidFill>
              <a:effectLst/>
              <a:uLnTx/>
              <a:uFillTx/>
              <a:ea typeface="MS PGothic" pitchFamily="34" charset="-128"/>
              <a:cs typeface="Times New Roman" pitchFamily="18" charset="0"/>
            </a:endParaRPr>
          </a:p>
        </p:txBody>
      </p:sp>
      <p:sp>
        <p:nvSpPr>
          <p:cNvPr id="24" name="Oval 22"/>
          <p:cNvSpPr>
            <a:spLocks noChangeArrowheads="1"/>
          </p:cNvSpPr>
          <p:nvPr/>
        </p:nvSpPr>
        <p:spPr bwMode="gray">
          <a:xfrm>
            <a:off x="2231740" y="2358310"/>
            <a:ext cx="216029" cy="216031"/>
          </a:xfrm>
          <a:prstGeom prst="ellipse">
            <a:avLst/>
          </a:prstGeom>
          <a:solidFill>
            <a:srgbClr val="E20074"/>
          </a:solidFill>
          <a:ln w="6350" algn="ctr">
            <a:noFill/>
            <a:round/>
            <a:headEnd/>
            <a:tailEnd/>
          </a:ln>
          <a:effectLst/>
        </p:spPr>
        <p:txBody>
          <a:bodyPr lIns="72000" tIns="72000" rIns="72000" bIns="72000" anchor="ctr"/>
          <a:lstStyle/>
          <a:p>
            <a:pPr marL="0" marR="0" lvl="0" indent="0" algn="ctr" defTabSz="914400" eaLnBrk="1" fontAlgn="auto" latinLnBrk="0" hangingPunct="1">
              <a:lnSpc>
                <a:spcPct val="90000"/>
              </a:lnSpc>
              <a:spcBef>
                <a:spcPct val="0"/>
              </a:spcBef>
              <a:spcAft>
                <a:spcPts val="0"/>
              </a:spcAft>
              <a:buClrTx/>
              <a:buSzTx/>
              <a:buFontTx/>
              <a:buNone/>
              <a:tabLst/>
              <a:defRPr/>
            </a:pPr>
            <a:r>
              <a:rPr lang="de-DE" sz="1050" b="1" kern="0" dirty="0" smtClean="0">
                <a:solidFill>
                  <a:srgbClr val="FFFFFF"/>
                </a:solidFill>
                <a:ea typeface="MS PGothic" pitchFamily="34" charset="-128"/>
                <a:cs typeface="Times New Roman" pitchFamily="18" charset="0"/>
              </a:rPr>
              <a:t>7</a:t>
            </a:r>
            <a:endParaRPr kumimoji="0" lang="de-DE" sz="1050" b="1" i="0" u="none" strike="noStrike" kern="0" cap="none" spc="0" normalizeH="0" baseline="0" noProof="0" dirty="0">
              <a:ln>
                <a:noFill/>
              </a:ln>
              <a:solidFill>
                <a:srgbClr val="FFFFFF"/>
              </a:solidFill>
              <a:effectLst/>
              <a:uLnTx/>
              <a:uFillTx/>
              <a:ea typeface="MS PGothic" pitchFamily="34" charset="-128"/>
              <a:cs typeface="Times New Roman" pitchFamily="18" charset="0"/>
            </a:endParaRPr>
          </a:p>
        </p:txBody>
      </p:sp>
      <p:sp>
        <p:nvSpPr>
          <p:cNvPr id="25" name="Oval 22"/>
          <p:cNvSpPr>
            <a:spLocks noChangeArrowheads="1"/>
          </p:cNvSpPr>
          <p:nvPr/>
        </p:nvSpPr>
        <p:spPr bwMode="gray">
          <a:xfrm>
            <a:off x="2231740" y="4446535"/>
            <a:ext cx="216029" cy="216031"/>
          </a:xfrm>
          <a:prstGeom prst="ellipse">
            <a:avLst/>
          </a:prstGeom>
          <a:solidFill>
            <a:srgbClr val="E20074"/>
          </a:solidFill>
          <a:ln w="6350" algn="ctr">
            <a:noFill/>
            <a:round/>
            <a:headEnd/>
            <a:tailEnd/>
          </a:ln>
          <a:effectLst/>
        </p:spPr>
        <p:txBody>
          <a:bodyPr lIns="72000" tIns="72000" rIns="72000" bIns="72000" anchor="ct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de-DE" sz="1050" b="1" i="0" u="none" strike="noStrike" kern="0" cap="none" spc="0" normalizeH="0" baseline="0" noProof="0" dirty="0" smtClean="0">
                <a:ln>
                  <a:noFill/>
                </a:ln>
                <a:solidFill>
                  <a:srgbClr val="FFFFFF"/>
                </a:solidFill>
                <a:effectLst/>
                <a:uLnTx/>
                <a:uFillTx/>
                <a:ea typeface="MS PGothic" pitchFamily="34" charset="-128"/>
                <a:cs typeface="Times New Roman" pitchFamily="18" charset="0"/>
              </a:rPr>
              <a:t>5</a:t>
            </a:r>
            <a:endParaRPr kumimoji="0" lang="de-DE" sz="1050" b="1" i="0" u="none" strike="noStrike" kern="0" cap="none" spc="0" normalizeH="0" baseline="0" noProof="0" dirty="0">
              <a:ln>
                <a:noFill/>
              </a:ln>
              <a:solidFill>
                <a:srgbClr val="FFFFFF"/>
              </a:solidFill>
              <a:effectLst/>
              <a:uLnTx/>
              <a:uFillTx/>
              <a:ea typeface="MS PGothic" pitchFamily="34" charset="-128"/>
              <a:cs typeface="Times New Roman" pitchFamily="18" charset="0"/>
            </a:endParaRPr>
          </a:p>
        </p:txBody>
      </p:sp>
      <p:pic>
        <p:nvPicPr>
          <p:cNvPr id="26" name="Picture 8"/>
          <p:cNvPicPr>
            <a:picLocks noChangeAspect="1" noChangeArrowheads="1"/>
          </p:cNvPicPr>
          <p:nvPr/>
        </p:nvPicPr>
        <p:blipFill>
          <a:blip r:embed="rId4" cstate="print"/>
          <a:srcRect/>
          <a:stretch>
            <a:fillRect/>
          </a:stretch>
        </p:blipFill>
        <p:spPr bwMode="auto">
          <a:xfrm>
            <a:off x="1088694" y="3654454"/>
            <a:ext cx="171450" cy="200025"/>
          </a:xfrm>
          <a:prstGeom prst="rect">
            <a:avLst/>
          </a:prstGeom>
          <a:noFill/>
          <a:ln w="9525">
            <a:noFill/>
            <a:miter lim="800000"/>
            <a:headEnd/>
            <a:tailEnd/>
          </a:ln>
        </p:spPr>
      </p:pic>
      <p:sp>
        <p:nvSpPr>
          <p:cNvPr id="27" name="Textfeld 98"/>
          <p:cNvSpPr txBox="1"/>
          <p:nvPr/>
        </p:nvSpPr>
        <p:spPr>
          <a:xfrm>
            <a:off x="1223628" y="3654454"/>
            <a:ext cx="441146" cy="223587"/>
          </a:xfrm>
          <a:prstGeom prst="rect">
            <a:avLst/>
          </a:prstGeom>
          <a:noFill/>
        </p:spPr>
        <p:txBody>
          <a:bodyPr wrap="none" rtlCol="0">
            <a:spAutoFit/>
          </a:bodyPr>
          <a:lstStyle/>
          <a:p>
            <a:pPr marL="0" marR="0" lvl="0" indent="0" algn="r" defTabSz="914400" eaLnBrk="1" fontAlgn="auto" latinLnBrk="0" hangingPunct="1">
              <a:lnSpc>
                <a:spcPts val="1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fork</a:t>
            </a:r>
            <a:endParaRPr kumimoji="0" lang="en-US" sz="1200" b="0" i="0" u="none" strike="noStrike" kern="0" cap="none" spc="0" normalizeH="0" baseline="0" noProof="0" dirty="0">
              <a:ln>
                <a:noFill/>
              </a:ln>
              <a:solidFill>
                <a:sysClr val="windowText" lastClr="000000"/>
              </a:solidFill>
              <a:effectLst/>
              <a:uLnTx/>
              <a:uFillTx/>
            </a:endParaRPr>
          </a:p>
        </p:txBody>
      </p:sp>
      <p:sp>
        <p:nvSpPr>
          <p:cNvPr id="28" name="Oval 22"/>
          <p:cNvSpPr>
            <a:spLocks noChangeArrowheads="1"/>
          </p:cNvSpPr>
          <p:nvPr/>
        </p:nvSpPr>
        <p:spPr bwMode="gray">
          <a:xfrm>
            <a:off x="647564" y="4086502"/>
            <a:ext cx="216029" cy="216031"/>
          </a:xfrm>
          <a:prstGeom prst="ellipse">
            <a:avLst/>
          </a:prstGeom>
          <a:solidFill>
            <a:srgbClr val="E20074"/>
          </a:solidFill>
          <a:ln w="6350" algn="ctr">
            <a:noFill/>
            <a:round/>
            <a:headEnd/>
            <a:tailEnd/>
          </a:ln>
          <a:effectLst/>
        </p:spPr>
        <p:txBody>
          <a:bodyPr lIns="72000" tIns="72000" rIns="72000" bIns="72000" anchor="ct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de-DE" sz="1050" b="1" i="0" u="none" strike="noStrike" kern="0" cap="none" spc="0" normalizeH="0" baseline="0" noProof="0" dirty="0" smtClean="0">
                <a:ln>
                  <a:noFill/>
                </a:ln>
                <a:solidFill>
                  <a:srgbClr val="FFFFFF"/>
                </a:solidFill>
                <a:effectLst/>
                <a:uLnTx/>
                <a:uFillTx/>
                <a:ea typeface="MS PGothic" pitchFamily="34" charset="-128"/>
                <a:cs typeface="Times New Roman" pitchFamily="18" charset="0"/>
              </a:rPr>
              <a:t>0</a:t>
            </a:r>
            <a:endParaRPr kumimoji="0" lang="de-DE" sz="1050" b="1" i="0" u="none" strike="noStrike" kern="0" cap="none" spc="0" normalizeH="0" baseline="0" noProof="0" dirty="0">
              <a:ln>
                <a:noFill/>
              </a:ln>
              <a:solidFill>
                <a:srgbClr val="FFFFFF"/>
              </a:solidFill>
              <a:effectLst/>
              <a:uLnTx/>
              <a:uFillTx/>
              <a:ea typeface="MS PGothic" pitchFamily="34" charset="-128"/>
              <a:cs typeface="Times New Roman" pitchFamily="18" charset="0"/>
            </a:endParaRPr>
          </a:p>
        </p:txBody>
      </p:sp>
      <p:sp>
        <p:nvSpPr>
          <p:cNvPr id="29" name="Abgerundetes Rechteck 102"/>
          <p:cNvSpPr/>
          <p:nvPr/>
        </p:nvSpPr>
        <p:spPr bwMode="auto">
          <a:xfrm>
            <a:off x="107504" y="945472"/>
            <a:ext cx="2479916" cy="228990"/>
          </a:xfrm>
          <a:prstGeom prst="roundRect">
            <a:avLst/>
          </a:prstGeom>
          <a:solidFill>
            <a:srgbClr val="92D05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36000" tIns="45720" rIns="36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Gill Sans" charset="0"/>
                <a:ea typeface="ヒラギノ角ゴ ProN W3" charset="-128"/>
                <a:cs typeface="ヒラギノ角ゴ ProN W3" charset="-128"/>
                <a:sym typeface="Gill Sans" charset="0"/>
              </a:rPr>
              <a:t>remote on </a:t>
            </a:r>
            <a:r>
              <a:rPr kumimoji="0" lang="en-US" sz="1200" b="0" i="0" u="none" strike="noStrike" kern="0" cap="none" spc="0" normalizeH="0" baseline="0" noProof="0" dirty="0" err="1" smtClean="0">
                <a:ln>
                  <a:noFill/>
                </a:ln>
                <a:solidFill>
                  <a:srgbClr val="000000"/>
                </a:solidFill>
                <a:effectLst/>
                <a:uLnTx/>
                <a:uFillTx/>
                <a:latin typeface="Gill Sans" charset="0"/>
                <a:ea typeface="ヒラギノ角ゴ ProN W3" charset="-128"/>
                <a:cs typeface="ヒラギノ角ゴ ProN W3" charset="-128"/>
                <a:sym typeface="Gill Sans" charset="0"/>
              </a:rPr>
              <a:t>GitHub</a:t>
            </a:r>
            <a:endParaRPr kumimoji="0" lang="en-US" sz="1200" b="0" i="0" u="none" strike="noStrike" kern="0" cap="none" spc="0" normalizeH="0" baseline="0" noProof="0" dirty="0">
              <a:ln>
                <a:noFill/>
              </a:ln>
              <a:solidFill>
                <a:srgbClr val="000000"/>
              </a:solidFill>
              <a:effectLst/>
              <a:uLnTx/>
              <a:uFillTx/>
              <a:latin typeface="Gill Sans" charset="0"/>
              <a:ea typeface="ヒラギノ角ゴ ProN W3" charset="-128"/>
              <a:cs typeface="ヒラギノ角ゴ ProN W3" charset="-128"/>
              <a:sym typeface="Gill Sans" charset="0"/>
            </a:endParaRPr>
          </a:p>
        </p:txBody>
      </p:sp>
      <p:sp>
        <p:nvSpPr>
          <p:cNvPr id="30" name="Abgerundetes Rechteck 103"/>
          <p:cNvSpPr/>
          <p:nvPr/>
        </p:nvSpPr>
        <p:spPr bwMode="auto">
          <a:xfrm>
            <a:off x="2663750" y="945472"/>
            <a:ext cx="6336742" cy="228990"/>
          </a:xfrm>
          <a:prstGeom prst="roundRect">
            <a:avLst/>
          </a:prstGeom>
          <a:solidFill>
            <a:srgbClr val="42BECD"/>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36000" tIns="45720" rIns="3600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Gill Sans" charset="0"/>
                <a:ea typeface="ヒラギノ角ゴ ProN W3" charset="-128"/>
                <a:cs typeface="ヒラギノ角ゴ ProN W3" charset="-128"/>
              </a:rPr>
              <a:t>local on my PC</a:t>
            </a:r>
            <a:endParaRPr kumimoji="0" lang="en-US" sz="1200" b="0" i="0" u="none" strike="noStrike" kern="0" cap="none" spc="0" normalizeH="0" baseline="0" noProof="0" dirty="0">
              <a:ln>
                <a:noFill/>
              </a:ln>
              <a:solidFill>
                <a:srgbClr val="000000"/>
              </a:solidFill>
              <a:effectLst/>
              <a:uLnTx/>
              <a:uFillTx/>
              <a:latin typeface="Gill Sans" charset="0"/>
              <a:ea typeface="ヒラギノ角ゴ ProN W3" charset="-128"/>
              <a:cs typeface="ヒラギノ角ゴ ProN W3" charset="-128"/>
            </a:endParaRPr>
          </a:p>
        </p:txBody>
      </p:sp>
      <p:pic>
        <p:nvPicPr>
          <p:cNvPr id="31" name="Picture 4"/>
          <p:cNvPicPr>
            <a:picLocks noChangeAspect="1" noChangeArrowheads="1"/>
          </p:cNvPicPr>
          <p:nvPr/>
        </p:nvPicPr>
        <p:blipFill>
          <a:blip r:embed="rId5" cstate="print"/>
          <a:srcRect/>
          <a:stretch>
            <a:fillRect/>
          </a:stretch>
        </p:blipFill>
        <p:spPr bwMode="auto">
          <a:xfrm>
            <a:off x="7488324" y="2322306"/>
            <a:ext cx="1343025" cy="857250"/>
          </a:xfrm>
          <a:prstGeom prst="rect">
            <a:avLst/>
          </a:prstGeom>
          <a:noFill/>
          <a:ln w="9525">
            <a:noFill/>
            <a:miter lim="800000"/>
            <a:headEnd/>
            <a:tailEnd/>
          </a:ln>
        </p:spPr>
      </p:pic>
      <p:cxnSp>
        <p:nvCxnSpPr>
          <p:cNvPr id="32" name="Gerade Verbindung mit Pfeil 105"/>
          <p:cNvCxnSpPr/>
          <p:nvPr/>
        </p:nvCxnSpPr>
        <p:spPr bwMode="auto">
          <a:xfrm>
            <a:off x="1547664" y="2322306"/>
            <a:ext cx="2052228" cy="0"/>
          </a:xfrm>
          <a:prstGeom prst="straightConnector1">
            <a:avLst/>
          </a:prstGeom>
          <a:blipFill dpi="0" rotWithShape="0">
            <a:blip r:embed="rId3" cstate="print"/>
            <a:srcRect/>
            <a:tile tx="0" ty="0" sx="100000" sy="100000" flip="none" algn="tl"/>
          </a:blipFill>
          <a:ln w="25400" cap="flat" cmpd="sng" algn="ctr">
            <a:solidFill>
              <a:srgbClr val="000000"/>
            </a:solidFill>
            <a:prstDash val="solid"/>
            <a:round/>
            <a:headEnd type="none" w="med" len="med"/>
            <a:tailEnd type="arrow"/>
          </a:ln>
          <a:effectLst/>
        </p:spPr>
      </p:cxnSp>
      <p:pic>
        <p:nvPicPr>
          <p:cNvPr id="33" name="Picture 5"/>
          <p:cNvPicPr>
            <a:picLocks noChangeAspect="1" noChangeArrowheads="1"/>
          </p:cNvPicPr>
          <p:nvPr/>
        </p:nvPicPr>
        <p:blipFill>
          <a:blip r:embed="rId6" cstate="print"/>
          <a:srcRect/>
          <a:stretch>
            <a:fillRect/>
          </a:stretch>
        </p:blipFill>
        <p:spPr bwMode="auto">
          <a:xfrm>
            <a:off x="3599892" y="4292232"/>
            <a:ext cx="1714500" cy="514350"/>
          </a:xfrm>
          <a:prstGeom prst="rect">
            <a:avLst/>
          </a:prstGeom>
          <a:noFill/>
          <a:ln w="9525">
            <a:noFill/>
            <a:miter lim="800000"/>
            <a:headEnd/>
            <a:tailEnd/>
          </a:ln>
        </p:spPr>
      </p:pic>
      <p:sp>
        <p:nvSpPr>
          <p:cNvPr id="34" name="Oval 22"/>
          <p:cNvSpPr>
            <a:spLocks noChangeArrowheads="1"/>
          </p:cNvSpPr>
          <p:nvPr/>
        </p:nvSpPr>
        <p:spPr bwMode="gray">
          <a:xfrm>
            <a:off x="2231740" y="4122506"/>
            <a:ext cx="216029" cy="216031"/>
          </a:xfrm>
          <a:prstGeom prst="ellipse">
            <a:avLst/>
          </a:prstGeom>
          <a:solidFill>
            <a:srgbClr val="E20074"/>
          </a:solidFill>
          <a:ln w="6350" algn="ctr">
            <a:noFill/>
            <a:round/>
            <a:headEnd/>
            <a:tailEnd/>
          </a:ln>
          <a:effectLst/>
        </p:spPr>
        <p:txBody>
          <a:bodyPr lIns="72000" tIns="72000" rIns="72000" bIns="72000" anchor="ct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de-DE" sz="1050" b="1" i="0" u="none" strike="noStrike" kern="0" cap="none" spc="0" normalizeH="0" baseline="0" noProof="0" dirty="0" smtClean="0">
                <a:ln>
                  <a:noFill/>
                </a:ln>
                <a:solidFill>
                  <a:srgbClr val="FFFFFF"/>
                </a:solidFill>
                <a:effectLst/>
                <a:uLnTx/>
                <a:uFillTx/>
                <a:ea typeface="MS PGothic" pitchFamily="34" charset="-128"/>
                <a:cs typeface="Times New Roman" pitchFamily="18" charset="0"/>
              </a:rPr>
              <a:t>4</a:t>
            </a:r>
            <a:endParaRPr kumimoji="0" lang="de-DE" sz="1050" b="1" i="0" u="none" strike="noStrike" kern="0" cap="none" spc="0" normalizeH="0" baseline="0" noProof="0" dirty="0">
              <a:ln>
                <a:noFill/>
              </a:ln>
              <a:solidFill>
                <a:srgbClr val="FFFFFF"/>
              </a:solidFill>
              <a:effectLst/>
              <a:uLnTx/>
              <a:uFillTx/>
              <a:ea typeface="MS PGothic" pitchFamily="34" charset="-128"/>
              <a:cs typeface="Times New Roman" pitchFamily="18" charset="0"/>
            </a:endParaRPr>
          </a:p>
        </p:txBody>
      </p:sp>
      <p:cxnSp>
        <p:nvCxnSpPr>
          <p:cNvPr id="35" name="Gerade Verbindung mit Pfeil 108"/>
          <p:cNvCxnSpPr/>
          <p:nvPr/>
        </p:nvCxnSpPr>
        <p:spPr bwMode="auto">
          <a:xfrm>
            <a:off x="1547664" y="4374534"/>
            <a:ext cx="2052228" cy="0"/>
          </a:xfrm>
          <a:prstGeom prst="straightConnector1">
            <a:avLst/>
          </a:prstGeom>
          <a:blipFill dpi="0" rotWithShape="0">
            <a:blip r:embed="rId3" cstate="print"/>
            <a:srcRect/>
            <a:tile tx="0" ty="0" sx="100000" sy="100000" flip="none" algn="tl"/>
          </a:blipFill>
          <a:ln w="25400" cap="flat" cmpd="sng" algn="ctr">
            <a:solidFill>
              <a:srgbClr val="000000"/>
            </a:solidFill>
            <a:prstDash val="solid"/>
            <a:round/>
            <a:headEnd type="none" w="med" len="med"/>
            <a:tailEnd type="arrow"/>
          </a:ln>
          <a:effectLst/>
        </p:spPr>
      </p:cxnSp>
      <p:sp>
        <p:nvSpPr>
          <p:cNvPr id="36" name="Textfeld 109"/>
          <p:cNvSpPr txBox="1"/>
          <p:nvPr/>
        </p:nvSpPr>
        <p:spPr>
          <a:xfrm>
            <a:off x="2663788" y="3948873"/>
            <a:ext cx="66236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create</a:t>
            </a:r>
            <a:br>
              <a:rPr kumimoji="0" lang="en-US" sz="1200" b="0" i="0" u="none" strike="noStrike" kern="0" cap="none" spc="0" normalizeH="0" baseline="0" noProof="0" dirty="0" smtClean="0">
                <a:ln>
                  <a:noFill/>
                </a:ln>
                <a:solidFill>
                  <a:sysClr val="windowText" lastClr="000000"/>
                </a:solidFill>
                <a:effectLst/>
                <a:uLnTx/>
                <a:uFillTx/>
              </a:rPr>
            </a:br>
            <a:r>
              <a:rPr kumimoji="0" lang="en-US" sz="1200" b="0" i="0" u="none" strike="noStrike" kern="0" cap="none" spc="0" normalizeH="0" baseline="0" noProof="0" dirty="0" smtClean="0">
                <a:ln>
                  <a:noFill/>
                </a:ln>
                <a:solidFill>
                  <a:sysClr val="windowText" lastClr="000000"/>
                </a:solidFill>
                <a:effectLst/>
                <a:uLnTx/>
                <a:uFillTx/>
              </a:rPr>
              <a:t>remote</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Textfeld 110"/>
          <p:cNvSpPr txBox="1"/>
          <p:nvPr/>
        </p:nvSpPr>
        <p:spPr>
          <a:xfrm>
            <a:off x="2649498" y="4344917"/>
            <a:ext cx="66236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fetch</a:t>
            </a:r>
            <a:br>
              <a:rPr kumimoji="0" lang="en-US" sz="1200" b="0" i="0" u="none" strike="noStrike" kern="0" cap="none" spc="0" normalizeH="0" baseline="0" noProof="0" dirty="0" smtClean="0">
                <a:ln>
                  <a:noFill/>
                </a:ln>
                <a:solidFill>
                  <a:sysClr val="windowText" lastClr="000000"/>
                </a:solidFill>
                <a:effectLst/>
                <a:uLnTx/>
                <a:uFillTx/>
              </a:rPr>
            </a:br>
            <a:r>
              <a:rPr kumimoji="0" lang="en-US" sz="1200" b="0" i="0" u="none" strike="noStrike" kern="0" cap="none" spc="0" normalizeH="0" baseline="0" noProof="0" dirty="0" smtClean="0">
                <a:ln>
                  <a:noFill/>
                </a:ln>
                <a:solidFill>
                  <a:sysClr val="windowText" lastClr="000000"/>
                </a:solidFill>
                <a:effectLst/>
                <a:uLnTx/>
                <a:uFillTx/>
              </a:rPr>
              <a:t>remote</a:t>
            </a:r>
            <a:endParaRPr kumimoji="0" lang="en-US" sz="1200" b="0" i="0" u="none" strike="noStrike" kern="0" cap="none" spc="0" normalizeH="0" baseline="0" noProof="0" dirty="0">
              <a:ln>
                <a:noFill/>
              </a:ln>
              <a:solidFill>
                <a:sysClr val="windowText" lastClr="000000"/>
              </a:solidFill>
              <a:effectLst/>
              <a:uLnTx/>
              <a:uFillTx/>
            </a:endParaRPr>
          </a:p>
        </p:txBody>
      </p:sp>
      <p:cxnSp>
        <p:nvCxnSpPr>
          <p:cNvPr id="38" name="Gerade Verbindung mit Pfeil 111"/>
          <p:cNvCxnSpPr/>
          <p:nvPr/>
        </p:nvCxnSpPr>
        <p:spPr bwMode="auto">
          <a:xfrm flipV="1">
            <a:off x="4644008" y="2934374"/>
            <a:ext cx="0" cy="1476164"/>
          </a:xfrm>
          <a:prstGeom prst="straightConnector1">
            <a:avLst/>
          </a:prstGeom>
          <a:blipFill dpi="0" rotWithShape="0">
            <a:blip r:embed="rId3" cstate="print"/>
            <a:srcRect/>
            <a:tile tx="0" ty="0" sx="100000" sy="100000" flip="none" algn="tl"/>
          </a:blipFill>
          <a:ln w="25400" cap="flat" cmpd="sng" algn="ctr">
            <a:solidFill>
              <a:srgbClr val="000000"/>
            </a:solidFill>
            <a:prstDash val="solid"/>
            <a:round/>
            <a:headEnd type="none" w="med" len="med"/>
            <a:tailEnd type="arrow"/>
          </a:ln>
          <a:effectLst/>
        </p:spPr>
      </p:cxnSp>
      <p:sp>
        <p:nvSpPr>
          <p:cNvPr id="39" name="Textfeld 112"/>
          <p:cNvSpPr txBox="1"/>
          <p:nvPr/>
        </p:nvSpPr>
        <p:spPr>
          <a:xfrm>
            <a:off x="4681551" y="3510438"/>
            <a:ext cx="61908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merge</a:t>
            </a:r>
            <a:endParaRPr kumimoji="0" lang="en-US" sz="1200" b="0" i="0" u="none" strike="noStrike" kern="0" cap="none" spc="0" normalizeH="0" baseline="0" noProof="0" dirty="0">
              <a:ln>
                <a:noFill/>
              </a:ln>
              <a:solidFill>
                <a:sysClr val="windowText" lastClr="000000"/>
              </a:solidFill>
              <a:effectLst/>
              <a:uLnTx/>
              <a:uFillTx/>
            </a:endParaRPr>
          </a:p>
        </p:txBody>
      </p:sp>
      <p:sp>
        <p:nvSpPr>
          <p:cNvPr id="40" name="Textfeld 113"/>
          <p:cNvSpPr txBox="1"/>
          <p:nvPr/>
        </p:nvSpPr>
        <p:spPr>
          <a:xfrm>
            <a:off x="5724160" y="2397631"/>
            <a:ext cx="135325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checkout branch</a:t>
            </a:r>
            <a:endParaRPr kumimoji="0" lang="en-US" sz="1200" b="0" i="0" u="none" strike="noStrike" kern="0" cap="none" spc="0" normalizeH="0" baseline="0" noProof="0" dirty="0">
              <a:ln>
                <a:noFill/>
              </a:ln>
              <a:solidFill>
                <a:sysClr val="windowText" lastClr="000000"/>
              </a:solidFill>
              <a:effectLst/>
              <a:uLnTx/>
              <a:uFillTx/>
            </a:endParaRPr>
          </a:p>
        </p:txBody>
      </p:sp>
      <p:sp>
        <p:nvSpPr>
          <p:cNvPr id="41" name="Oval 22"/>
          <p:cNvSpPr>
            <a:spLocks noChangeArrowheads="1"/>
          </p:cNvSpPr>
          <p:nvPr/>
        </p:nvSpPr>
        <p:spPr bwMode="gray">
          <a:xfrm>
            <a:off x="5508130" y="2408672"/>
            <a:ext cx="216029" cy="216031"/>
          </a:xfrm>
          <a:prstGeom prst="ellipse">
            <a:avLst/>
          </a:prstGeom>
          <a:solidFill>
            <a:srgbClr val="FFFFFF">
              <a:lumMod val="95000"/>
            </a:srgbClr>
          </a:solidFill>
          <a:ln w="6350" algn="ctr">
            <a:noFill/>
            <a:round/>
            <a:headEnd/>
            <a:tailEnd/>
          </a:ln>
          <a:effectLst/>
        </p:spPr>
        <p:txBody>
          <a:bodyPr lIns="72000" tIns="72000" rIns="72000" bIns="72000" anchor="ct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de-DE" sz="1050" b="1" i="0" u="none" strike="noStrike" kern="0" cap="none" spc="0" normalizeH="0" baseline="0" noProof="0" dirty="0" smtClean="0">
                <a:ln>
                  <a:noFill/>
                </a:ln>
                <a:solidFill>
                  <a:srgbClr val="000000"/>
                </a:solidFill>
                <a:effectLst/>
                <a:uLnTx/>
                <a:uFillTx/>
                <a:ea typeface="MS PGothic" pitchFamily="34" charset="-128"/>
                <a:cs typeface="Times New Roman" pitchFamily="18" charset="0"/>
              </a:rPr>
              <a:t>3</a:t>
            </a:r>
            <a:endParaRPr kumimoji="0" lang="de-DE" sz="1050" b="1" i="0" u="none" strike="noStrike" kern="0" cap="none" spc="0" normalizeH="0" baseline="0" noProof="0" dirty="0">
              <a:ln>
                <a:noFill/>
              </a:ln>
              <a:solidFill>
                <a:srgbClr val="000000"/>
              </a:solidFill>
              <a:effectLst/>
              <a:uLnTx/>
              <a:uFillTx/>
              <a:ea typeface="MS PGothic" pitchFamily="34" charset="-128"/>
              <a:cs typeface="Times New Roman" pitchFamily="18" charset="0"/>
            </a:endParaRPr>
          </a:p>
        </p:txBody>
      </p:sp>
      <p:cxnSp>
        <p:nvCxnSpPr>
          <p:cNvPr id="42" name="Gerade Verbindung mit Pfeil 115"/>
          <p:cNvCxnSpPr/>
          <p:nvPr/>
        </p:nvCxnSpPr>
        <p:spPr bwMode="auto">
          <a:xfrm>
            <a:off x="3203810" y="6102726"/>
            <a:ext cx="288040" cy="0"/>
          </a:xfrm>
          <a:prstGeom prst="straightConnector1">
            <a:avLst/>
          </a:prstGeom>
          <a:blipFill dpi="0" rotWithShape="0">
            <a:blip r:embed="rId3" cstate="print"/>
            <a:srcRect/>
            <a:tile tx="0" ty="0" sx="100000" sy="100000" flip="none" algn="tl"/>
          </a:blipFill>
          <a:ln w="25400" cap="flat" cmpd="sng" algn="ctr">
            <a:solidFill>
              <a:srgbClr val="000000"/>
            </a:solidFill>
            <a:prstDash val="sysDash"/>
            <a:round/>
            <a:headEnd type="none" w="med" len="med"/>
            <a:tailEnd type="arrow"/>
          </a:ln>
          <a:effectLst/>
        </p:spPr>
      </p:cxnSp>
      <p:sp>
        <p:nvSpPr>
          <p:cNvPr id="43" name="Textfeld 116"/>
          <p:cNvSpPr txBox="1"/>
          <p:nvPr/>
        </p:nvSpPr>
        <p:spPr>
          <a:xfrm>
            <a:off x="3563860" y="5943907"/>
            <a:ext cx="1079142" cy="281295"/>
          </a:xfrm>
          <a:prstGeom prst="rect">
            <a:avLst/>
          </a:prstGeom>
          <a:noFill/>
        </p:spPr>
        <p:txBody>
          <a:bodyPr wrap="none" rtlCol="0">
            <a:spAutoFit/>
          </a:bodyPr>
          <a:lstStyle/>
          <a:p>
            <a:pPr marL="0" marR="0" lvl="0" indent="0" algn="l" defTabSz="914400" eaLnBrk="1" fontAlgn="auto" latinLnBrk="0" hangingPunct="1">
              <a:lnSpc>
                <a:spcPts val="16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automatically</a:t>
            </a:r>
            <a:endParaRPr kumimoji="0" lang="en-US" sz="1200" b="0" i="0" u="none" strike="noStrike" kern="0" cap="none" spc="0" normalizeH="0" baseline="0" noProof="0" dirty="0">
              <a:ln>
                <a:noFill/>
              </a:ln>
              <a:solidFill>
                <a:sysClr val="windowText" lastClr="000000"/>
              </a:solidFill>
              <a:effectLst/>
              <a:uLnTx/>
              <a:uFillTx/>
            </a:endParaRPr>
          </a:p>
        </p:txBody>
      </p:sp>
      <p:sp>
        <p:nvSpPr>
          <p:cNvPr id="44" name="Textfeld 117"/>
          <p:cNvSpPr txBox="1"/>
          <p:nvPr/>
        </p:nvSpPr>
        <p:spPr>
          <a:xfrm>
            <a:off x="3004657" y="2358310"/>
            <a:ext cx="516488"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push</a:t>
            </a:r>
            <a:endParaRPr kumimoji="0" lang="en-US" sz="1200" b="0" i="0" u="none" strike="noStrike" kern="0" cap="none" spc="0" normalizeH="0" baseline="0" noProof="0" dirty="0">
              <a:ln>
                <a:noFill/>
              </a:ln>
              <a:solidFill>
                <a:sysClr val="windowText" lastClr="000000"/>
              </a:solidFill>
              <a:effectLst/>
              <a:uLnTx/>
              <a:uFillTx/>
            </a:endParaRPr>
          </a:p>
        </p:txBody>
      </p:sp>
      <p:pic>
        <p:nvPicPr>
          <p:cNvPr id="45" name="Picture 2"/>
          <p:cNvPicPr>
            <a:picLocks noChangeAspect="1" noChangeArrowheads="1"/>
          </p:cNvPicPr>
          <p:nvPr/>
        </p:nvPicPr>
        <p:blipFill>
          <a:blip r:embed="rId7" cstate="print"/>
          <a:srcRect/>
          <a:stretch>
            <a:fillRect/>
          </a:stretch>
        </p:blipFill>
        <p:spPr bwMode="auto">
          <a:xfrm>
            <a:off x="3599893" y="2237761"/>
            <a:ext cx="1728191" cy="555762"/>
          </a:xfrm>
          <a:prstGeom prst="rect">
            <a:avLst/>
          </a:prstGeom>
          <a:noFill/>
          <a:ln w="9525">
            <a:noFill/>
            <a:miter lim="800000"/>
            <a:headEnd/>
            <a:tailEnd/>
          </a:ln>
        </p:spPr>
      </p:pic>
      <p:cxnSp>
        <p:nvCxnSpPr>
          <p:cNvPr id="46" name="Gerade Verbindung mit Pfeil 119"/>
          <p:cNvCxnSpPr/>
          <p:nvPr/>
        </p:nvCxnSpPr>
        <p:spPr bwMode="auto">
          <a:xfrm flipH="1">
            <a:off x="1547664" y="2646342"/>
            <a:ext cx="2052228" cy="0"/>
          </a:xfrm>
          <a:prstGeom prst="straightConnector1">
            <a:avLst/>
          </a:prstGeom>
          <a:blipFill dpi="0" rotWithShape="0">
            <a:blip r:embed="rId3" cstate="print"/>
            <a:srcRect/>
            <a:tile tx="0" ty="0" sx="100000" sy="100000" flip="none" algn="tl"/>
          </a:blipFill>
          <a:ln w="25400" cap="flat" cmpd="sng" algn="ctr">
            <a:solidFill>
              <a:srgbClr val="000000"/>
            </a:solidFill>
            <a:prstDash val="solid"/>
            <a:round/>
            <a:headEnd type="none" w="med" len="med"/>
            <a:tailEnd type="arrow"/>
          </a:ln>
          <a:effectLst/>
        </p:spPr>
      </p:cxnSp>
      <p:cxnSp>
        <p:nvCxnSpPr>
          <p:cNvPr id="47" name="Gerade Verbindung mit Pfeil 120"/>
          <p:cNvCxnSpPr/>
          <p:nvPr/>
        </p:nvCxnSpPr>
        <p:spPr bwMode="auto">
          <a:xfrm>
            <a:off x="5328084" y="2682346"/>
            <a:ext cx="2125096" cy="4653"/>
          </a:xfrm>
          <a:prstGeom prst="straightConnector1">
            <a:avLst/>
          </a:prstGeom>
          <a:blipFill dpi="0" rotWithShape="0">
            <a:blip r:embed="rId3" cstate="print"/>
            <a:srcRect/>
            <a:tile tx="0" ty="0" sx="100000" sy="100000" flip="none" algn="tl"/>
          </a:blipFill>
          <a:ln w="25400" cap="flat" cmpd="sng" algn="ctr">
            <a:solidFill>
              <a:srgbClr val="000000"/>
            </a:solidFill>
            <a:prstDash val="dash"/>
            <a:round/>
            <a:headEnd type="none" w="med" len="med"/>
            <a:tailEnd type="arrow"/>
          </a:ln>
          <a:effectLst/>
        </p:spPr>
      </p:cxnSp>
      <p:sp>
        <p:nvSpPr>
          <p:cNvPr id="48" name="Textfeld 121"/>
          <p:cNvSpPr txBox="1"/>
          <p:nvPr/>
        </p:nvSpPr>
        <p:spPr>
          <a:xfrm>
            <a:off x="2492733" y="5943907"/>
            <a:ext cx="482824" cy="281295"/>
          </a:xfrm>
          <a:prstGeom prst="rect">
            <a:avLst/>
          </a:prstGeom>
          <a:noFill/>
        </p:spPr>
        <p:txBody>
          <a:bodyPr wrap="none" rtlCol="0">
            <a:spAutoFit/>
          </a:bodyPr>
          <a:lstStyle/>
          <a:p>
            <a:pPr marL="0" marR="0" lvl="0" indent="0" algn="l" defTabSz="914400" eaLnBrk="1" fontAlgn="auto" latinLnBrk="0" hangingPunct="1">
              <a:lnSpc>
                <a:spcPts val="16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user</a:t>
            </a:r>
            <a:endParaRPr kumimoji="0" lang="en-US" sz="1200" b="0" i="0" u="none" strike="noStrike" kern="0" cap="none" spc="0" normalizeH="0" baseline="0" noProof="0" dirty="0">
              <a:ln>
                <a:noFill/>
              </a:ln>
              <a:solidFill>
                <a:sysClr val="windowText" lastClr="000000"/>
              </a:solidFill>
              <a:effectLst/>
              <a:uLnTx/>
              <a:uFillTx/>
            </a:endParaRPr>
          </a:p>
        </p:txBody>
      </p:sp>
      <p:sp>
        <p:nvSpPr>
          <p:cNvPr id="49" name="Rechteck 122"/>
          <p:cNvSpPr/>
          <p:nvPr/>
        </p:nvSpPr>
        <p:spPr bwMode="auto">
          <a:xfrm>
            <a:off x="2123660" y="6004852"/>
            <a:ext cx="360050" cy="144020"/>
          </a:xfrm>
          <a:prstGeom prst="rect">
            <a:avLst/>
          </a:prstGeom>
          <a:solidFill>
            <a:srgbClr val="80808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4200" b="0" i="0" u="none" strike="noStrike" kern="0" cap="none" spc="0" normalizeH="0" baseline="0" noProof="0">
              <a:ln>
                <a:noFill/>
              </a:ln>
              <a:solidFill>
                <a:srgbClr val="000000"/>
              </a:solidFill>
              <a:effectLst/>
              <a:uLnTx/>
              <a:uFillTx/>
              <a:latin typeface="Gill Sans" charset="0"/>
              <a:ea typeface="ヒラギノ角ゴ ProN W3" charset="-128"/>
              <a:cs typeface="ヒラギノ角ゴ ProN W3" charset="-128"/>
            </a:endParaRPr>
          </a:p>
        </p:txBody>
      </p:sp>
      <p:sp>
        <p:nvSpPr>
          <p:cNvPr id="50" name="Slide Number Placeholder 49"/>
          <p:cNvSpPr>
            <a:spLocks noGrp="1"/>
          </p:cNvSpPr>
          <p:nvPr>
            <p:ph type="sldNum" sz="quarter" idx="4"/>
          </p:nvPr>
        </p:nvSpPr>
        <p:spPr/>
        <p:txBody>
          <a:bodyPr/>
          <a:lstStyle/>
          <a:p>
            <a:fld id="{95FB27F1-C2FE-E646-9E41-8F3092BBAFAE}" type="slidenum">
              <a:rPr lang="en-US" smtClean="0"/>
              <a:pPr/>
              <a:t>65</a:t>
            </a:fld>
            <a:endParaRPr lang="en-US"/>
          </a:p>
        </p:txBody>
      </p:sp>
      <p:sp>
        <p:nvSpPr>
          <p:cNvPr id="51" name="Footer Placeholder 50"/>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YANG</a:t>
            </a:r>
            <a:endParaRPr lang="en-GB"/>
          </a:p>
        </p:txBody>
      </p:sp>
      <p:sp>
        <p:nvSpPr>
          <p:cNvPr id="3" name="Marcador de contenido 2"/>
          <p:cNvSpPr>
            <a:spLocks noGrp="1"/>
          </p:cNvSpPr>
          <p:nvPr>
            <p:ph idx="1"/>
          </p:nvPr>
        </p:nvSpPr>
        <p:spPr/>
        <p:txBody>
          <a:bodyPr/>
          <a:lstStyle/>
          <a:p>
            <a:r>
              <a:rPr lang="en-GB"/>
              <a:t>YANG has... </a:t>
            </a:r>
            <a:r>
              <a:rPr lang="en-GB" smtClean="0"/>
              <a:t>A </a:t>
            </a:r>
            <a:r>
              <a:rPr lang="en-GB"/>
              <a:t>reasonable self-contained specification</a:t>
            </a:r>
          </a:p>
          <a:p>
            <a:r>
              <a:rPr lang="en-GB"/>
              <a:t>A focus on readers and reviewers</a:t>
            </a:r>
          </a:p>
          <a:p>
            <a:pPr lvl="1"/>
            <a:r>
              <a:rPr lang="en-GB"/>
              <a:t>Text-based</a:t>
            </a:r>
          </a:p>
          <a:p>
            <a:pPr lvl="2"/>
            <a:r>
              <a:rPr lang="en-GB"/>
              <a:t>Email, patch, and RFC friendly</a:t>
            </a:r>
          </a:p>
          <a:p>
            <a:r>
              <a:rPr lang="en-GB"/>
              <a:t>Limited Scope, but extensible</a:t>
            </a:r>
          </a:p>
          <a:p>
            <a:r>
              <a:rPr lang="en-GB"/>
              <a:t>Ability to model </a:t>
            </a:r>
            <a:r>
              <a:rPr lang="en-GB" err="1"/>
              <a:t>config</a:t>
            </a:r>
            <a:r>
              <a:rPr lang="en-GB"/>
              <a:t> data, state data, RPCs, and notifications</a:t>
            </a:r>
          </a:p>
          <a:p>
            <a:r>
              <a:rPr lang="en-GB"/>
              <a:t>Experience gained by existing implementations</a:t>
            </a:r>
          </a:p>
          <a:p>
            <a:pPr lvl="1"/>
            <a:r>
              <a:rPr lang="en-GB"/>
              <a:t>Design is based on four proprietary </a:t>
            </a:r>
            <a:r>
              <a:rPr lang="en-GB" err="1"/>
              <a:t>modeling</a:t>
            </a:r>
            <a:r>
              <a:rPr lang="en-GB"/>
              <a:t> languages</a:t>
            </a:r>
          </a:p>
          <a:p>
            <a:r>
              <a:rPr lang="en-GB"/>
              <a:t>Support for YANG </a:t>
            </a:r>
          </a:p>
          <a:p>
            <a:r>
              <a:rPr lang="en-GB"/>
              <a:t>Running code (multiple implementations)</a:t>
            </a:r>
          </a:p>
          <a:p>
            <a:r>
              <a:rPr lang="en-GB"/>
              <a:t>People outside the YANG team using it in other WGs in the IETF</a:t>
            </a:r>
          </a:p>
          <a:p>
            <a:r>
              <a:rPr lang="en-GB"/>
              <a:t>Backing of several NETCONF implementers</a:t>
            </a:r>
          </a:p>
          <a:p>
            <a:r>
              <a:rPr lang="en-GB"/>
              <a:t>Growing group of fans and admirers</a:t>
            </a:r>
          </a:p>
          <a:p>
            <a:endParaRPr lang="en-GB"/>
          </a:p>
        </p:txBody>
      </p:sp>
      <p:sp>
        <p:nvSpPr>
          <p:cNvPr id="4" name="Slide Number Placeholder 3"/>
          <p:cNvSpPr>
            <a:spLocks noGrp="1"/>
          </p:cNvSpPr>
          <p:nvPr>
            <p:ph type="sldNum" sz="quarter" idx="4"/>
          </p:nvPr>
        </p:nvSpPr>
        <p:spPr/>
        <p:txBody>
          <a:bodyPr/>
          <a:lstStyle/>
          <a:p>
            <a:fld id="{95FB27F1-C2FE-E646-9E41-8F3092BBAFAE}" type="slidenum">
              <a:rPr lang="en-US" smtClean="0"/>
              <a:pPr/>
              <a:t>66</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5464357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a:t>Easy to read, easy to learn </a:t>
            </a:r>
          </a:p>
        </p:txBody>
      </p:sp>
      <p:sp>
        <p:nvSpPr>
          <p:cNvPr id="6" name="Marcador de contenido 5"/>
          <p:cNvSpPr>
            <a:spLocks noGrp="1"/>
          </p:cNvSpPr>
          <p:nvPr>
            <p:ph sz="half" idx="1"/>
          </p:nvPr>
        </p:nvSpPr>
        <p:spPr>
          <a:xfrm>
            <a:off x="457200" y="981075"/>
            <a:ext cx="4038600" cy="4729443"/>
          </a:xfrm>
        </p:spPr>
        <p:style>
          <a:lnRef idx="2">
            <a:schemeClr val="accent1"/>
          </a:lnRef>
          <a:fillRef idx="1">
            <a:schemeClr val="lt1"/>
          </a:fillRef>
          <a:effectRef idx="0">
            <a:schemeClr val="accent1"/>
          </a:effectRef>
          <a:fontRef idx="minor">
            <a:schemeClr val="dk1"/>
          </a:fontRef>
        </p:style>
        <p:txBody>
          <a:bodyPr/>
          <a:lstStyle/>
          <a:p>
            <a:pPr marL="0" indent="0">
              <a:buNone/>
            </a:pPr>
            <a:r>
              <a:rPr lang="en-GB" sz="1400"/>
              <a:t>container system {</a:t>
            </a:r>
          </a:p>
          <a:p>
            <a:pPr marL="0" indent="0">
              <a:buNone/>
            </a:pPr>
            <a:r>
              <a:rPr lang="en-GB" sz="1400"/>
              <a:t>    leaf host-name {</a:t>
            </a:r>
          </a:p>
          <a:p>
            <a:pPr marL="0" indent="0">
              <a:buNone/>
            </a:pPr>
            <a:r>
              <a:rPr lang="en-GB" sz="1400"/>
              <a:t>        type </a:t>
            </a:r>
            <a:r>
              <a:rPr lang="en-GB" sz="1400" err="1"/>
              <a:t>inet:host</a:t>
            </a:r>
            <a:r>
              <a:rPr lang="en-GB" sz="1400"/>
              <a:t>;</a:t>
            </a:r>
          </a:p>
          <a:p>
            <a:pPr marL="0" indent="0">
              <a:buNone/>
            </a:pPr>
            <a:r>
              <a:rPr lang="en-GB" sz="1400"/>
              <a:t>       description "Name of this host";</a:t>
            </a:r>
          </a:p>
          <a:p>
            <a:pPr marL="0" indent="0">
              <a:buNone/>
            </a:pPr>
            <a:r>
              <a:rPr lang="en-GB" sz="1400"/>
              <a:t>    }</a:t>
            </a:r>
          </a:p>
          <a:p>
            <a:pPr marL="0" indent="0">
              <a:buNone/>
            </a:pPr>
            <a:r>
              <a:rPr lang="en-GB" sz="1400"/>
              <a:t>    container services {</a:t>
            </a:r>
          </a:p>
          <a:p>
            <a:pPr marL="0" indent="0">
              <a:buNone/>
            </a:pPr>
            <a:r>
              <a:rPr lang="en-GB" sz="1400"/>
              <a:t>        container </a:t>
            </a:r>
            <a:r>
              <a:rPr lang="en-GB" sz="1400" err="1"/>
              <a:t>ssh</a:t>
            </a:r>
            <a:r>
              <a:rPr lang="en-GB" sz="1400"/>
              <a:t> {</a:t>
            </a:r>
          </a:p>
          <a:p>
            <a:pPr marL="0" indent="0">
              <a:buNone/>
            </a:pPr>
            <a:r>
              <a:rPr lang="en-GB" sz="1400"/>
              <a:t>            presence "Enables SSH";</a:t>
            </a:r>
          </a:p>
          <a:p>
            <a:pPr marL="0" indent="0">
              <a:buNone/>
            </a:pPr>
            <a:r>
              <a:rPr lang="en-GB" sz="1400"/>
              <a:t>            description "SSH service specific configuration";</a:t>
            </a:r>
          </a:p>
          <a:p>
            <a:pPr marL="0" indent="0">
              <a:buNone/>
            </a:pPr>
            <a:r>
              <a:rPr lang="en-GB" sz="1400"/>
              <a:t>             // more leafs, containers and stuff here...</a:t>
            </a:r>
          </a:p>
          <a:p>
            <a:pPr marL="0" indent="0">
              <a:buNone/>
            </a:pPr>
            <a:r>
              <a:rPr lang="en-GB" sz="1400"/>
              <a:t>        }</a:t>
            </a:r>
          </a:p>
          <a:p>
            <a:pPr marL="0" indent="0">
              <a:buNone/>
            </a:pPr>
            <a:r>
              <a:rPr lang="en-GB" sz="1400"/>
              <a:t>    }</a:t>
            </a:r>
          </a:p>
          <a:p>
            <a:pPr marL="0" indent="0">
              <a:buNone/>
            </a:pPr>
            <a:r>
              <a:rPr lang="en-GB" sz="1400"/>
              <a:t>} </a:t>
            </a:r>
          </a:p>
          <a:p>
            <a:pPr marL="0" indent="0">
              <a:buNone/>
            </a:pPr>
            <a:endParaRPr lang="en-GB" sz="1400"/>
          </a:p>
        </p:txBody>
      </p:sp>
      <p:sp>
        <p:nvSpPr>
          <p:cNvPr id="7" name="Marcador de contenido 6"/>
          <p:cNvSpPr>
            <a:spLocks noGrp="1"/>
          </p:cNvSpPr>
          <p:nvPr>
            <p:ph sz="half" idx="2"/>
          </p:nvPr>
        </p:nvSpPr>
        <p:spPr>
          <a:xfrm>
            <a:off x="4648200" y="981076"/>
            <a:ext cx="4038600" cy="2183466"/>
          </a:xfrm>
        </p:spPr>
        <p:style>
          <a:lnRef idx="2">
            <a:schemeClr val="accent6"/>
          </a:lnRef>
          <a:fillRef idx="1">
            <a:schemeClr val="lt1"/>
          </a:fillRef>
          <a:effectRef idx="0">
            <a:schemeClr val="accent6"/>
          </a:effectRef>
          <a:fontRef idx="minor">
            <a:schemeClr val="dk1"/>
          </a:fontRef>
        </p:style>
        <p:txBody>
          <a:bodyPr/>
          <a:lstStyle/>
          <a:p>
            <a:pPr marL="0" indent="0">
              <a:buNone/>
            </a:pPr>
            <a:r>
              <a:rPr lang="en-GB" sz="1400"/>
              <a:t>&lt;system&gt;</a:t>
            </a:r>
          </a:p>
          <a:p>
            <a:pPr marL="0" indent="0">
              <a:buNone/>
            </a:pPr>
            <a:r>
              <a:rPr lang="en-GB" sz="1400"/>
              <a:t>  &lt;host-name&gt;</a:t>
            </a:r>
            <a:r>
              <a:rPr lang="en-GB" sz="1400" err="1"/>
              <a:t>fred</a:t>
            </a:r>
            <a:r>
              <a:rPr lang="en-GB" sz="1400"/>
              <a:t>&lt;/host-name&gt;</a:t>
            </a:r>
          </a:p>
          <a:p>
            <a:pPr marL="0" indent="0">
              <a:buNone/>
            </a:pPr>
            <a:r>
              <a:rPr lang="en-GB" sz="1400"/>
              <a:t>  &lt;services&gt;</a:t>
            </a:r>
          </a:p>
          <a:p>
            <a:pPr marL="0" indent="0">
              <a:buNone/>
            </a:pPr>
            <a:r>
              <a:rPr lang="en-GB" sz="1400"/>
              <a:t>     &lt;</a:t>
            </a:r>
            <a:r>
              <a:rPr lang="en-GB" sz="1400" err="1"/>
              <a:t>ssh</a:t>
            </a:r>
            <a:r>
              <a:rPr lang="en-GB" sz="1400"/>
              <a:t>/&gt;</a:t>
            </a:r>
          </a:p>
          <a:p>
            <a:pPr marL="0" indent="0">
              <a:buNone/>
            </a:pPr>
            <a:r>
              <a:rPr lang="en-GB" sz="1400"/>
              <a:t>  &lt;/services&gt;</a:t>
            </a:r>
          </a:p>
          <a:p>
            <a:pPr marL="0" indent="0">
              <a:buNone/>
            </a:pPr>
            <a:r>
              <a:rPr lang="en-GB" sz="1400"/>
              <a:t>&lt;/system&gt;</a:t>
            </a:r>
          </a:p>
          <a:p>
            <a:pPr marL="0" indent="0">
              <a:buNone/>
            </a:pPr>
            <a:endParaRPr lang="en-GB" sz="1400"/>
          </a:p>
        </p:txBody>
      </p:sp>
      <p:sp>
        <p:nvSpPr>
          <p:cNvPr id="5" name="Slide Number Placeholder 4"/>
          <p:cNvSpPr>
            <a:spLocks noGrp="1"/>
          </p:cNvSpPr>
          <p:nvPr>
            <p:ph type="sldNum" sz="quarter" idx="4"/>
          </p:nvPr>
        </p:nvSpPr>
        <p:spPr/>
        <p:txBody>
          <a:bodyPr/>
          <a:lstStyle/>
          <a:p>
            <a:fld id="{95FB27F1-C2FE-E646-9E41-8F3092BBAFAE}" type="slidenum">
              <a:rPr lang="en-US" smtClean="0"/>
              <a:pPr/>
              <a:t>67</a:t>
            </a:fld>
            <a:endParaRPr lang="en-US"/>
          </a:p>
        </p:txBody>
      </p:sp>
      <p:sp>
        <p:nvSpPr>
          <p:cNvPr id="8" name="Footer Placeholder 7"/>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0401698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es-ES_tradnl" smtClean="0"/>
              <a:t>YANG module </a:t>
            </a:r>
            <a:r>
              <a:rPr lang="es-ES_tradnl" err="1" smtClean="0"/>
              <a:t>contents</a:t>
            </a:r>
            <a:endParaRPr lang="en-GB"/>
          </a:p>
        </p:txBody>
      </p:sp>
      <p:pic>
        <p:nvPicPr>
          <p:cNvPr id="7" name="Imagen 6"/>
          <p:cNvPicPr>
            <a:picLocks noChangeAspect="1"/>
          </p:cNvPicPr>
          <p:nvPr/>
        </p:nvPicPr>
        <p:blipFill>
          <a:blip r:embed="rId2" cstate="print"/>
          <a:stretch>
            <a:fillRect/>
          </a:stretch>
        </p:blipFill>
        <p:spPr>
          <a:xfrm>
            <a:off x="1192305" y="1264746"/>
            <a:ext cx="6136090" cy="4887953"/>
          </a:xfrm>
          <a:prstGeom prst="rect">
            <a:avLst/>
          </a:prstGeom>
        </p:spPr>
      </p:pic>
      <p:sp>
        <p:nvSpPr>
          <p:cNvPr id="4" name="Slide Number Placeholder 3"/>
          <p:cNvSpPr>
            <a:spLocks noGrp="1"/>
          </p:cNvSpPr>
          <p:nvPr>
            <p:ph type="sldNum" sz="quarter" idx="4"/>
          </p:nvPr>
        </p:nvSpPr>
        <p:spPr/>
        <p:txBody>
          <a:bodyPr/>
          <a:lstStyle/>
          <a:p>
            <a:fld id="{95FB27F1-C2FE-E646-9E41-8F3092BBAFAE}" type="slidenum">
              <a:rPr lang="en-US" smtClean="0"/>
              <a:pPr/>
              <a:t>68</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59670925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RESTCONF</a:t>
            </a:r>
            <a:endParaRPr lang="en-GB"/>
          </a:p>
        </p:txBody>
      </p:sp>
      <p:sp>
        <p:nvSpPr>
          <p:cNvPr id="3" name="Marcador de contenido 2"/>
          <p:cNvSpPr>
            <a:spLocks noGrp="1"/>
          </p:cNvSpPr>
          <p:nvPr>
            <p:ph idx="1"/>
          </p:nvPr>
        </p:nvSpPr>
        <p:spPr/>
        <p:txBody>
          <a:bodyPr/>
          <a:lstStyle/>
          <a:p>
            <a:r>
              <a:rPr lang="en-GB"/>
              <a:t>RESTCONF </a:t>
            </a:r>
            <a:endParaRPr lang="en-GB" smtClean="0"/>
          </a:p>
          <a:p>
            <a:pPr lvl="1"/>
            <a:r>
              <a:rPr lang="en-GB" smtClean="0"/>
              <a:t>Almost RFC </a:t>
            </a:r>
          </a:p>
          <a:p>
            <a:pPr lvl="1"/>
            <a:r>
              <a:rPr lang="en-GB" smtClean="0"/>
              <a:t>RESTful </a:t>
            </a:r>
            <a:r>
              <a:rPr lang="en-GB"/>
              <a:t>protocol to access YANG defined data </a:t>
            </a:r>
            <a:endParaRPr lang="en-GB" smtClean="0"/>
          </a:p>
          <a:p>
            <a:pPr lvl="1"/>
            <a:r>
              <a:rPr lang="en-GB" smtClean="0"/>
              <a:t>Representational </a:t>
            </a:r>
            <a:r>
              <a:rPr lang="en-GB"/>
              <a:t>State Transfer, i.e. server maintains no session state </a:t>
            </a:r>
            <a:endParaRPr lang="en-GB" smtClean="0"/>
          </a:p>
          <a:p>
            <a:pPr lvl="1"/>
            <a:r>
              <a:rPr lang="en-GB" smtClean="0"/>
              <a:t>URIs </a:t>
            </a:r>
            <a:r>
              <a:rPr lang="en-GB"/>
              <a:t>reflect data hierarchy in a </a:t>
            </a:r>
            <a:r>
              <a:rPr lang="en-GB" err="1"/>
              <a:t>Netconf</a:t>
            </a:r>
            <a:r>
              <a:rPr lang="en-GB"/>
              <a:t> </a:t>
            </a:r>
            <a:r>
              <a:rPr lang="en-GB" err="1" smtClean="0"/>
              <a:t>datastore</a:t>
            </a:r>
            <a:endParaRPr lang="en-GB" smtClean="0"/>
          </a:p>
          <a:p>
            <a:pPr lvl="1"/>
            <a:r>
              <a:rPr lang="en-GB" smtClean="0"/>
              <a:t>HTTP </a:t>
            </a:r>
            <a:r>
              <a:rPr lang="en-GB"/>
              <a:t>as transport </a:t>
            </a:r>
            <a:endParaRPr lang="en-GB" smtClean="0"/>
          </a:p>
          <a:p>
            <a:pPr lvl="1"/>
            <a:r>
              <a:rPr lang="en-GB" smtClean="0"/>
              <a:t>Data </a:t>
            </a:r>
            <a:r>
              <a:rPr lang="en-GB" err="1"/>
              <a:t>encaded</a:t>
            </a:r>
            <a:r>
              <a:rPr lang="en-GB"/>
              <a:t> with either XML or JSON </a:t>
            </a:r>
            <a:endParaRPr lang="en-GB" smtClean="0"/>
          </a:p>
          <a:p>
            <a:pPr lvl="1"/>
            <a:r>
              <a:rPr lang="en-GB" smtClean="0"/>
              <a:t>Operations :</a:t>
            </a:r>
            <a:endParaRPr lang="en-GB"/>
          </a:p>
        </p:txBody>
      </p:sp>
      <p:pic>
        <p:nvPicPr>
          <p:cNvPr id="6" name="Imagen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4389" y="4312483"/>
            <a:ext cx="6855221" cy="1736545"/>
          </a:xfrm>
          <a:prstGeom prst="rect">
            <a:avLst/>
          </a:prstGeom>
        </p:spPr>
      </p:pic>
      <p:sp>
        <p:nvSpPr>
          <p:cNvPr id="5" name="Slide Number Placeholder 4"/>
          <p:cNvSpPr>
            <a:spLocks noGrp="1"/>
          </p:cNvSpPr>
          <p:nvPr>
            <p:ph type="sldNum" sz="quarter" idx="4"/>
          </p:nvPr>
        </p:nvSpPr>
        <p:spPr/>
        <p:txBody>
          <a:bodyPr/>
          <a:lstStyle/>
          <a:p>
            <a:fld id="{95FB27F1-C2FE-E646-9E41-8F3092BBAFAE}" type="slidenum">
              <a:rPr lang="en-US" smtClean="0"/>
              <a:pPr/>
              <a:t>69</a:t>
            </a:fld>
            <a:endParaRPr lang="en-US"/>
          </a:p>
        </p:txBody>
      </p:sp>
      <p:sp>
        <p:nvSpPr>
          <p:cNvPr id="7" name="Footer Placeholder 6"/>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0951662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Why do we need SDN in Transport?</a:t>
            </a:r>
            <a:endParaRPr lang="en-US"/>
          </a:p>
        </p:txBody>
      </p:sp>
      <p:grpSp>
        <p:nvGrpSpPr>
          <p:cNvPr id="19" name="Gruppieren 17"/>
          <p:cNvGrpSpPr/>
          <p:nvPr/>
        </p:nvGrpSpPr>
        <p:grpSpPr>
          <a:xfrm>
            <a:off x="281281" y="1600066"/>
            <a:ext cx="8658684" cy="3464038"/>
            <a:chOff x="289373" y="1049807"/>
            <a:chExt cx="8658684" cy="3464038"/>
          </a:xfrm>
        </p:grpSpPr>
        <p:sp>
          <p:nvSpPr>
            <p:cNvPr id="20" name="Rechteck 18"/>
            <p:cNvSpPr/>
            <p:nvPr/>
          </p:nvSpPr>
          <p:spPr>
            <a:xfrm>
              <a:off x="289373" y="1519226"/>
              <a:ext cx="3409957" cy="1256631"/>
            </a:xfrm>
            <a:prstGeom prst="rect">
              <a:avLst/>
            </a:prstGeom>
            <a:solidFill>
              <a:srgbClr val="3EBBF0"/>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91423" marR="0" lvl="1" indent="85709" defTabSz="914400" eaLnBrk="1" fontAlgn="auto" latinLnBrk="0" hangingPunct="1">
                <a:lnSpc>
                  <a:spcPct val="100000"/>
                </a:lnSpc>
                <a:spcBef>
                  <a:spcPts val="159"/>
                </a:spcBef>
                <a:spcAft>
                  <a:spcPts val="476"/>
                </a:spcAft>
                <a:buClr>
                  <a:srgbClr val="4A66AC"/>
                </a:buClr>
                <a:buSzTx/>
                <a:buFontTx/>
                <a:buNone/>
                <a:tabLst/>
                <a:defRPr/>
              </a:pPr>
              <a:r>
                <a:rPr kumimoji="0" lang="en-US" sz="1428" b="1" i="0" u="sng" strike="noStrike" kern="0" cap="none" spc="0" normalizeH="0" baseline="0" noProof="0">
                  <a:ln>
                    <a:noFill/>
                  </a:ln>
                  <a:solidFill>
                    <a:sysClr val="windowText" lastClr="000000"/>
                  </a:solidFill>
                  <a:effectLst/>
                  <a:uLnTx/>
                  <a:uFillTx/>
                  <a:latin typeface="Arial" pitchFamily="34" charset="0"/>
                  <a:ea typeface="ＭＳ Ｐゴシック" charset="0"/>
                </a:rPr>
                <a:t>Programmability:</a:t>
              </a:r>
            </a:p>
            <a:p>
              <a:pPr marL="571392" marR="0" lvl="1" indent="-226771" defTabSz="914400" eaLnBrk="1" fontAlgn="auto" latinLnBrk="0" hangingPunct="1">
                <a:lnSpc>
                  <a:spcPct val="100000"/>
                </a:lnSpc>
                <a:spcBef>
                  <a:spcPts val="0"/>
                </a:spcBef>
                <a:spcAft>
                  <a:spcPts val="0"/>
                </a:spcAft>
                <a:buClr>
                  <a:sysClr val="windowText" lastClr="000000"/>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Text" lastClr="000000"/>
                  </a:solidFill>
                  <a:effectLst/>
                  <a:uLnTx/>
                  <a:uFillTx/>
                  <a:latin typeface="Arial" pitchFamily="34" charset="0"/>
                  <a:ea typeface="ＭＳ Ｐゴシック" charset="0"/>
                </a:rPr>
                <a:t>Programmable interfaces</a:t>
              </a:r>
            </a:p>
            <a:p>
              <a:pPr marL="571392" marR="0" lvl="1" indent="-226771" defTabSz="914400" eaLnBrk="1" fontAlgn="auto" latinLnBrk="0" hangingPunct="1">
                <a:lnSpc>
                  <a:spcPct val="100000"/>
                </a:lnSpc>
                <a:spcBef>
                  <a:spcPts val="0"/>
                </a:spcBef>
                <a:spcAft>
                  <a:spcPts val="0"/>
                </a:spcAft>
                <a:buClr>
                  <a:sysClr val="windowText" lastClr="000000"/>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Text" lastClr="000000"/>
                  </a:solidFill>
                  <a:effectLst/>
                  <a:uLnTx/>
                  <a:uFillTx/>
                  <a:latin typeface="Arial" pitchFamily="34" charset="0"/>
                  <a:ea typeface="ＭＳ Ｐゴシック" charset="0"/>
                </a:rPr>
                <a:t>Applications focused architecture</a:t>
              </a:r>
            </a:p>
            <a:p>
              <a:pPr marL="571392" marR="0" lvl="1" indent="-226771" defTabSz="914400" eaLnBrk="1" fontAlgn="auto" latinLnBrk="0" hangingPunct="1">
                <a:lnSpc>
                  <a:spcPct val="100000"/>
                </a:lnSpc>
                <a:spcBef>
                  <a:spcPts val="0"/>
                </a:spcBef>
                <a:spcAft>
                  <a:spcPts val="0"/>
                </a:spcAft>
                <a:buClr>
                  <a:sysClr val="windowText" lastClr="000000"/>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Text" lastClr="000000"/>
                  </a:solidFill>
                  <a:effectLst/>
                  <a:uLnTx/>
                  <a:uFillTx/>
                  <a:latin typeface="Arial" pitchFamily="34" charset="0"/>
                  <a:ea typeface="ＭＳ Ｐゴシック" charset="0"/>
                </a:rPr>
                <a:t>Abstraction &amp; </a:t>
              </a:r>
              <a:r>
                <a:rPr kumimoji="0" lang="en-US" sz="1428" b="0" i="0" u="none" strike="noStrike" kern="0" cap="none" spc="0" normalizeH="0" baseline="0" noProof="0" smtClean="0">
                  <a:ln>
                    <a:noFill/>
                  </a:ln>
                  <a:solidFill>
                    <a:sysClr val="windowText" lastClr="000000"/>
                  </a:solidFill>
                  <a:effectLst/>
                  <a:uLnTx/>
                  <a:uFillTx/>
                  <a:latin typeface="Arial" pitchFamily="34" charset="0"/>
                  <a:ea typeface="ＭＳ Ｐゴシック" charset="0"/>
                </a:rPr>
                <a:t>Virtualization</a:t>
              </a:r>
            </a:p>
            <a:p>
              <a:pPr marL="571392" marR="0" lvl="1" indent="-226771" defTabSz="914400" eaLnBrk="1" fontAlgn="auto" latinLnBrk="0" hangingPunct="1">
                <a:lnSpc>
                  <a:spcPct val="100000"/>
                </a:lnSpc>
                <a:spcBef>
                  <a:spcPts val="0"/>
                </a:spcBef>
                <a:spcAft>
                  <a:spcPts val="0"/>
                </a:spcAft>
                <a:buClr>
                  <a:sysClr val="windowText" lastClr="000000"/>
                </a:buClr>
                <a:buSzTx/>
                <a:buFont typeface="Wingdings" panose="05000000000000000000" pitchFamily="2" charset="2"/>
                <a:buChar char="Ø"/>
                <a:tabLst/>
                <a:defRPr/>
              </a:pPr>
              <a:r>
                <a:rPr kumimoji="0" lang="en-US" sz="1428" b="0" i="0" u="none" strike="noStrike" kern="0" cap="none" spc="0" normalizeH="0" baseline="0" noProof="0" smtClean="0">
                  <a:ln>
                    <a:noFill/>
                  </a:ln>
                  <a:solidFill>
                    <a:sysClr val="windowText" lastClr="000000"/>
                  </a:solidFill>
                  <a:effectLst/>
                  <a:uLnTx/>
                  <a:uFillTx/>
                  <a:latin typeface="Arial" pitchFamily="34" charset="0"/>
                  <a:ea typeface="ＭＳ Ｐゴシック" charset="0"/>
                </a:rPr>
                <a:t>Multi-Tenant capabilities</a:t>
              </a:r>
              <a:endParaRPr kumimoji="0" lang="en-US" sz="1428" b="0" i="0" u="none" strike="noStrike" kern="0" cap="none" spc="0" normalizeH="0" baseline="0" noProof="0">
                <a:ln>
                  <a:noFill/>
                </a:ln>
                <a:solidFill>
                  <a:sysClr val="windowText" lastClr="000000"/>
                </a:solidFill>
                <a:effectLst/>
                <a:uLnTx/>
                <a:uFillTx/>
                <a:latin typeface="Arial" pitchFamily="34" charset="0"/>
                <a:ea typeface="ＭＳ Ｐゴシック" charset="0"/>
              </a:endParaRPr>
            </a:p>
          </p:txBody>
        </p:sp>
        <p:sp>
          <p:nvSpPr>
            <p:cNvPr id="21" name="Rechteck 19"/>
            <p:cNvSpPr/>
            <p:nvPr/>
          </p:nvSpPr>
          <p:spPr>
            <a:xfrm>
              <a:off x="289373" y="3712029"/>
              <a:ext cx="3409957" cy="801816"/>
            </a:xfrm>
            <a:prstGeom prst="rect">
              <a:avLst/>
            </a:prstGeom>
            <a:solidFill>
              <a:srgbClr val="3EBBF0"/>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91423" marR="0" lvl="1" indent="85709" defTabSz="914400" eaLnBrk="1" fontAlgn="auto" latinLnBrk="0" hangingPunct="1">
                <a:lnSpc>
                  <a:spcPct val="100000"/>
                </a:lnSpc>
                <a:spcBef>
                  <a:spcPts val="159"/>
                </a:spcBef>
                <a:spcAft>
                  <a:spcPts val="476"/>
                </a:spcAft>
                <a:buClr>
                  <a:srgbClr val="4A66AC"/>
                </a:buClr>
                <a:buSzTx/>
                <a:buFontTx/>
                <a:buNone/>
                <a:tabLst/>
                <a:defRPr/>
              </a:pPr>
              <a:r>
                <a:rPr kumimoji="0" lang="en-US" sz="1428" b="1" i="0" u="sng" strike="noStrike" kern="0" cap="none" spc="0" normalizeH="0" baseline="0" noProof="0" smtClean="0">
                  <a:ln>
                    <a:noFill/>
                  </a:ln>
                  <a:solidFill>
                    <a:sysClr val="windowText" lastClr="000000"/>
                  </a:solidFill>
                  <a:effectLst/>
                  <a:uLnTx/>
                  <a:uFillTx/>
                  <a:latin typeface="Arial" pitchFamily="34" charset="0"/>
                  <a:ea typeface="ＭＳ Ｐゴシック" charset="0"/>
                </a:rPr>
                <a:t>Integration focused:</a:t>
              </a:r>
              <a:endParaRPr kumimoji="0" lang="en-US" sz="1428" b="1" i="0" u="sng" strike="noStrike" kern="0" cap="none" spc="0" normalizeH="0" baseline="0" noProof="0">
                <a:ln>
                  <a:noFill/>
                </a:ln>
                <a:solidFill>
                  <a:sysClr val="windowText" lastClr="000000"/>
                </a:solidFill>
                <a:effectLst/>
                <a:uLnTx/>
                <a:uFillTx/>
                <a:latin typeface="Arial" pitchFamily="34" charset="0"/>
                <a:ea typeface="ＭＳ Ｐゴシック" charset="0"/>
              </a:endParaRPr>
            </a:p>
            <a:p>
              <a:pPr marL="571392" marR="0" lvl="1" indent="-226771" defTabSz="914400" eaLnBrk="1" fontAlgn="auto" latinLnBrk="0" hangingPunct="1">
                <a:lnSpc>
                  <a:spcPct val="100000"/>
                </a:lnSpc>
                <a:spcBef>
                  <a:spcPts val="0"/>
                </a:spcBef>
                <a:spcAft>
                  <a:spcPts val="0"/>
                </a:spcAft>
                <a:buClr>
                  <a:sysClr val="windowText" lastClr="000000"/>
                </a:buClr>
                <a:buSzTx/>
                <a:buFont typeface="Wingdings" panose="05000000000000000000" pitchFamily="2" charset="2"/>
                <a:buChar char="Ø"/>
                <a:tabLst/>
                <a:defRPr/>
              </a:pPr>
              <a:r>
                <a:rPr kumimoji="0" lang="en-US" sz="1428" b="0" i="0" u="none" strike="noStrike" kern="0" cap="none" spc="0" normalizeH="0" baseline="0" noProof="0" smtClean="0">
                  <a:ln>
                    <a:noFill/>
                  </a:ln>
                  <a:solidFill>
                    <a:sysClr val="windowText" lastClr="000000"/>
                  </a:solidFill>
                  <a:effectLst/>
                  <a:uLnTx/>
                  <a:uFillTx/>
                  <a:latin typeface="Arial" pitchFamily="34" charset="0"/>
                  <a:ea typeface="ＭＳ Ｐゴシック" charset="0"/>
                </a:rPr>
                <a:t>Multi-layer</a:t>
              </a:r>
            </a:p>
            <a:p>
              <a:pPr marL="571392" marR="0" lvl="1" indent="-226771" defTabSz="914400" eaLnBrk="1" fontAlgn="auto" latinLnBrk="0" hangingPunct="1">
                <a:lnSpc>
                  <a:spcPct val="100000"/>
                </a:lnSpc>
                <a:spcBef>
                  <a:spcPts val="0"/>
                </a:spcBef>
                <a:spcAft>
                  <a:spcPts val="0"/>
                </a:spcAft>
                <a:buClr>
                  <a:sysClr val="windowText" lastClr="000000"/>
                </a:buClr>
                <a:buSzTx/>
                <a:buFont typeface="Wingdings" panose="05000000000000000000" pitchFamily="2" charset="2"/>
                <a:buChar char="Ø"/>
                <a:tabLst/>
                <a:defRPr/>
              </a:pPr>
              <a:r>
                <a:rPr kumimoji="0" lang="en-US" sz="1428" b="0" i="0" u="none" strike="noStrike" kern="0" cap="none" spc="0" normalizeH="0" baseline="0" noProof="0" smtClean="0">
                  <a:ln>
                    <a:noFill/>
                  </a:ln>
                  <a:solidFill>
                    <a:sysClr val="windowText" lastClr="000000"/>
                  </a:solidFill>
                  <a:effectLst/>
                  <a:uLnTx/>
                  <a:uFillTx/>
                  <a:latin typeface="Arial" pitchFamily="34" charset="0"/>
                  <a:ea typeface="ＭＳ Ｐゴシック" charset="0"/>
                </a:rPr>
                <a:t>Multi-vendor</a:t>
              </a:r>
              <a:endParaRPr kumimoji="0" lang="en-US" sz="1428" b="0" i="0" u="none" strike="noStrike" kern="0" cap="none" spc="0" normalizeH="0" baseline="0" noProof="0">
                <a:ln>
                  <a:noFill/>
                </a:ln>
                <a:solidFill>
                  <a:sysClr val="windowText" lastClr="000000"/>
                </a:solidFill>
                <a:effectLst/>
                <a:uLnTx/>
                <a:uFillTx/>
                <a:latin typeface="Arial" pitchFamily="34" charset="0"/>
                <a:ea typeface="ＭＳ Ｐゴシック" charset="0"/>
              </a:endParaRPr>
            </a:p>
          </p:txBody>
        </p:sp>
        <p:sp>
          <p:nvSpPr>
            <p:cNvPr id="22" name="Pfeil nach rechts 20"/>
            <p:cNvSpPr/>
            <p:nvPr/>
          </p:nvSpPr>
          <p:spPr>
            <a:xfrm>
              <a:off x="3842780" y="1529442"/>
              <a:ext cx="628607" cy="2984402"/>
            </a:xfrm>
            <a:prstGeom prst="rightArrow">
              <a:avLst>
                <a:gd name="adj1" fmla="val 20560"/>
                <a:gd name="adj2" fmla="val 100000"/>
              </a:avLst>
            </a:prstGeom>
            <a:solidFill>
              <a:srgbClr val="3EBBF0"/>
            </a:solidFill>
            <a:ln w="9525">
              <a:solidFill>
                <a:sysClr val="window" lastClr="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57139" marR="0" lvl="0" indent="0" algn="ctr" defTabSz="91440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endParaRPr>
            </a:p>
          </p:txBody>
        </p:sp>
        <p:sp>
          <p:nvSpPr>
            <p:cNvPr id="23" name="Rechteck 21"/>
            <p:cNvSpPr/>
            <p:nvPr/>
          </p:nvSpPr>
          <p:spPr>
            <a:xfrm>
              <a:off x="4593458" y="1429743"/>
              <a:ext cx="4354599" cy="820744"/>
            </a:xfrm>
            <a:prstGeom prst="rect">
              <a:avLst/>
            </a:prstGeom>
            <a:solidFill>
              <a:srgbClr val="4A66AC"/>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91423" marR="0" lvl="1" indent="85709" defTabSz="914400" eaLnBrk="1" fontAlgn="auto" latinLnBrk="0" hangingPunct="1">
                <a:lnSpc>
                  <a:spcPct val="100000"/>
                </a:lnSpc>
                <a:spcBef>
                  <a:spcPts val="159"/>
                </a:spcBef>
                <a:spcAft>
                  <a:spcPts val="476"/>
                </a:spcAft>
                <a:buClr>
                  <a:srgbClr val="4A66AC"/>
                </a:buClr>
                <a:buSzTx/>
                <a:buFontTx/>
                <a:buNone/>
                <a:tabLst/>
                <a:defRPr/>
              </a:pPr>
              <a:r>
                <a:rPr kumimoji="0" lang="en-US" sz="1428" b="1" i="0" u="sng" strike="noStrike" kern="0" cap="none" spc="0" normalizeH="0" baseline="0" noProof="0">
                  <a:ln>
                    <a:noFill/>
                  </a:ln>
                  <a:solidFill>
                    <a:sysClr val="window" lastClr="FFFFFF"/>
                  </a:solidFill>
                  <a:effectLst/>
                  <a:uLnTx/>
                  <a:uFillTx/>
                  <a:latin typeface="Arial" pitchFamily="34" charset="0"/>
                  <a:ea typeface="ＭＳ Ｐゴシック" charset="0"/>
                </a:rPr>
                <a:t>Innovation: </a:t>
              </a:r>
            </a:p>
            <a:p>
              <a:pPr marL="571392" marR="0" lvl="1" indent="-226771" defTabSz="914400" eaLnBrk="1" fontAlgn="auto" latinLnBrk="0" hangingPunct="1">
                <a:lnSpc>
                  <a:spcPct val="100000"/>
                </a:lnSpc>
                <a:spcBef>
                  <a:spcPts val="0"/>
                </a:spcBef>
                <a:spcAft>
                  <a:spcPts val="0"/>
                </a:spcAft>
                <a:buClr>
                  <a:sysClr val="window" lastClr="FFFFFF"/>
                </a:buClr>
                <a:buSzTx/>
                <a:buFont typeface="Wingdings" panose="05000000000000000000" pitchFamily="2" charset="2"/>
                <a:buChar char="Ø"/>
                <a:tabLst/>
                <a:defRPr/>
              </a:pPr>
              <a:r>
                <a:rPr kumimoji="0" lang="en-US" sz="1428" b="0" i="0" u="none" strike="noStrike" kern="0" cap="none" spc="0" normalizeH="0" baseline="0" noProof="0" smtClean="0">
                  <a:ln>
                    <a:noFill/>
                  </a:ln>
                  <a:solidFill>
                    <a:sysClr val="window" lastClr="FFFFFF"/>
                  </a:solidFill>
                  <a:effectLst/>
                  <a:uLnTx/>
                  <a:uFillTx/>
                  <a:latin typeface="Arial" pitchFamily="34" charset="0"/>
                  <a:ea typeface="ＭＳ Ｐゴシック" charset="0"/>
                </a:rPr>
                <a:t>Opens doors </a:t>
              </a:r>
              <a:r>
                <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rPr>
                <a:t>for </a:t>
              </a:r>
              <a:r>
                <a:rPr kumimoji="0" lang="en-US" sz="1428" b="0" i="0" u="none" strike="noStrike" kern="0" cap="none" spc="0" normalizeH="0" baseline="0" noProof="0" smtClean="0">
                  <a:ln>
                    <a:noFill/>
                  </a:ln>
                  <a:solidFill>
                    <a:sysClr val="window" lastClr="FFFFFF"/>
                  </a:solidFill>
                  <a:effectLst/>
                  <a:uLnTx/>
                  <a:uFillTx/>
                  <a:latin typeface="Arial" pitchFamily="34" charset="0"/>
                  <a:ea typeface="ＭＳ Ｐゴシック" charset="0"/>
                </a:rPr>
                <a:t>new service </a:t>
              </a:r>
              <a:r>
                <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rPr>
                <a:t>models</a:t>
              </a:r>
            </a:p>
            <a:p>
              <a:pPr marL="571392" marR="0" lvl="1" indent="-226771" defTabSz="914400" eaLnBrk="1" fontAlgn="auto" latinLnBrk="0" hangingPunct="1">
                <a:lnSpc>
                  <a:spcPct val="100000"/>
                </a:lnSpc>
                <a:spcBef>
                  <a:spcPts val="0"/>
                </a:spcBef>
                <a:spcAft>
                  <a:spcPts val="0"/>
                </a:spcAft>
                <a:buClr>
                  <a:sysClr val="window" lastClr="FFFFFF"/>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rPr>
                <a:t>Service differentiation through </a:t>
              </a:r>
              <a:r>
                <a:rPr kumimoji="0" lang="en-US" sz="1428" b="0" i="0" u="none" strike="noStrike" kern="0" cap="none" spc="0" normalizeH="0" baseline="0" noProof="0" smtClean="0">
                  <a:ln>
                    <a:noFill/>
                  </a:ln>
                  <a:solidFill>
                    <a:sysClr val="window" lastClr="FFFFFF"/>
                  </a:solidFill>
                  <a:effectLst/>
                  <a:uLnTx/>
                  <a:uFillTx/>
                  <a:latin typeface="Arial" pitchFamily="34" charset="0"/>
                  <a:ea typeface="ＭＳ Ｐゴシック" charset="0"/>
                </a:rPr>
                <a:t>new application </a:t>
              </a:r>
              <a:endPar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endParaRPr>
            </a:p>
          </p:txBody>
        </p:sp>
        <p:sp>
          <p:nvSpPr>
            <p:cNvPr id="24" name="Rechteck 22"/>
            <p:cNvSpPr/>
            <p:nvPr/>
          </p:nvSpPr>
          <p:spPr>
            <a:xfrm>
              <a:off x="4593458" y="2387024"/>
              <a:ext cx="4354599" cy="836155"/>
            </a:xfrm>
            <a:prstGeom prst="rect">
              <a:avLst/>
            </a:prstGeom>
            <a:solidFill>
              <a:srgbClr val="4A66AC"/>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91423" marR="0" lvl="1" indent="85709" defTabSz="914400" eaLnBrk="1" fontAlgn="auto" latinLnBrk="0" hangingPunct="1">
                <a:lnSpc>
                  <a:spcPct val="100000"/>
                </a:lnSpc>
                <a:spcBef>
                  <a:spcPts val="159"/>
                </a:spcBef>
                <a:spcAft>
                  <a:spcPts val="476"/>
                </a:spcAft>
                <a:buClr>
                  <a:srgbClr val="4A66AC"/>
                </a:buClr>
                <a:buSzTx/>
                <a:buFontTx/>
                <a:buNone/>
                <a:tabLst/>
                <a:defRPr/>
              </a:pPr>
              <a:r>
                <a:rPr kumimoji="0" lang="en-US" sz="1428" b="1" i="0" u="sng" strike="noStrike" kern="0" cap="none" spc="0" normalizeH="0" baseline="0" noProof="0" smtClean="0">
                  <a:ln>
                    <a:noFill/>
                  </a:ln>
                  <a:solidFill>
                    <a:sysClr val="window" lastClr="FFFFFF"/>
                  </a:solidFill>
                  <a:effectLst/>
                  <a:uLnTx/>
                  <a:uFillTx/>
                  <a:latin typeface="Arial" pitchFamily="34" charset="0"/>
                  <a:ea typeface="ＭＳ Ｐゴシック" charset="0"/>
                </a:rPr>
                <a:t>Simplified Architectures:</a:t>
              </a:r>
              <a:endParaRPr kumimoji="0" lang="en-US" sz="1428" b="1" i="0" u="sng" strike="noStrike" kern="0" cap="none" spc="0" normalizeH="0" baseline="0" noProof="0">
                <a:ln>
                  <a:noFill/>
                </a:ln>
                <a:solidFill>
                  <a:sysClr val="window" lastClr="FFFFFF"/>
                </a:solidFill>
                <a:effectLst/>
                <a:uLnTx/>
                <a:uFillTx/>
                <a:latin typeface="Arial" pitchFamily="34" charset="0"/>
                <a:ea typeface="ＭＳ Ｐゴシック" charset="0"/>
              </a:endParaRPr>
            </a:p>
            <a:p>
              <a:pPr marL="571392" marR="0" lvl="1" indent="-226771" defTabSz="914400" eaLnBrk="1" fontAlgn="auto" latinLnBrk="0" hangingPunct="1">
                <a:lnSpc>
                  <a:spcPct val="100000"/>
                </a:lnSpc>
                <a:spcBef>
                  <a:spcPts val="0"/>
                </a:spcBef>
                <a:spcAft>
                  <a:spcPts val="0"/>
                </a:spcAft>
                <a:buClr>
                  <a:sysClr val="window" lastClr="FFFFFF"/>
                </a:buClr>
                <a:buSzTx/>
                <a:buFont typeface="Wingdings" panose="05000000000000000000" pitchFamily="2" charset="2"/>
                <a:buChar char="Ø"/>
                <a:tabLst/>
                <a:defRPr/>
              </a:pPr>
              <a:r>
                <a:rPr kumimoji="0" lang="en-US" sz="1428" b="0" i="0" u="none" strike="noStrike" kern="0" cap="none" spc="0" normalizeH="0" baseline="0" noProof="0" smtClean="0">
                  <a:ln>
                    <a:noFill/>
                  </a:ln>
                  <a:solidFill>
                    <a:sysClr val="window" lastClr="FFFFFF"/>
                  </a:solidFill>
                  <a:effectLst/>
                  <a:uLnTx/>
                  <a:uFillTx/>
                  <a:latin typeface="Arial" pitchFamily="34" charset="0"/>
                  <a:ea typeface="ＭＳ Ｐゴシック" charset="0"/>
                </a:rPr>
                <a:t>Integrated </a:t>
              </a:r>
              <a:r>
                <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rPr>
                <a:t>E2E / Multi-layer service creation</a:t>
              </a:r>
            </a:p>
            <a:p>
              <a:pPr marL="571392" marR="0" lvl="1" indent="-226771" defTabSz="914400" eaLnBrk="1" fontAlgn="auto" latinLnBrk="0" hangingPunct="1">
                <a:lnSpc>
                  <a:spcPct val="100000"/>
                </a:lnSpc>
                <a:spcBef>
                  <a:spcPts val="0"/>
                </a:spcBef>
                <a:spcAft>
                  <a:spcPts val="0"/>
                </a:spcAft>
                <a:buClr>
                  <a:sysClr val="window" lastClr="FFFFFF"/>
                </a:buClr>
                <a:buSzTx/>
                <a:buFont typeface="Wingdings" panose="05000000000000000000" pitchFamily="2" charset="2"/>
                <a:buChar char="Ø"/>
                <a:tabLst/>
                <a:defRPr/>
              </a:pPr>
              <a:r>
                <a:rPr kumimoji="0" lang="en-US" sz="1428" b="0" i="0" u="none" strike="noStrike" kern="0" cap="none" spc="0" normalizeH="0" baseline="0" noProof="0" smtClean="0">
                  <a:ln>
                    <a:noFill/>
                  </a:ln>
                  <a:solidFill>
                    <a:sysClr val="window" lastClr="FFFFFF"/>
                  </a:solidFill>
                  <a:effectLst/>
                  <a:uLnTx/>
                  <a:uFillTx/>
                  <a:latin typeface="Arial" pitchFamily="34" charset="0"/>
                  <a:ea typeface="ＭＳ Ｐゴシック" charset="0"/>
                </a:rPr>
                <a:t>Automatic reaction </a:t>
              </a:r>
              <a:r>
                <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rPr>
                <a:t>on </a:t>
              </a:r>
              <a:r>
                <a:rPr kumimoji="0" lang="en-US" sz="1428" b="0" i="0" u="none" strike="noStrike" kern="0" cap="none" spc="0" normalizeH="0" baseline="0" noProof="0" smtClean="0">
                  <a:ln>
                    <a:noFill/>
                  </a:ln>
                  <a:solidFill>
                    <a:sysClr val="window" lastClr="FFFFFF"/>
                  </a:solidFill>
                  <a:effectLst/>
                  <a:uLnTx/>
                  <a:uFillTx/>
                  <a:latin typeface="Arial" pitchFamily="34" charset="0"/>
                  <a:ea typeface="ＭＳ Ｐゴシック" charset="0"/>
                </a:rPr>
                <a:t>errors or any changes</a:t>
              </a:r>
              <a:endPar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endParaRPr>
            </a:p>
          </p:txBody>
        </p:sp>
        <p:sp>
          <p:nvSpPr>
            <p:cNvPr id="25" name="Rechteck 23"/>
            <p:cNvSpPr/>
            <p:nvPr/>
          </p:nvSpPr>
          <p:spPr>
            <a:xfrm>
              <a:off x="4593458" y="3370601"/>
              <a:ext cx="4354599" cy="1143243"/>
            </a:xfrm>
            <a:prstGeom prst="rect">
              <a:avLst/>
            </a:prstGeom>
            <a:solidFill>
              <a:srgbClr val="4A66AC"/>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91423" marR="0" lvl="1" indent="85709" defTabSz="142848" eaLnBrk="1" fontAlgn="auto" latinLnBrk="0" hangingPunct="1">
                <a:lnSpc>
                  <a:spcPct val="100000"/>
                </a:lnSpc>
                <a:spcBef>
                  <a:spcPts val="159"/>
                </a:spcBef>
                <a:spcAft>
                  <a:spcPts val="476"/>
                </a:spcAft>
                <a:buClr>
                  <a:sysClr val="window" lastClr="FFFFFF"/>
                </a:buClr>
                <a:buSzTx/>
                <a:buFontTx/>
                <a:buNone/>
                <a:tabLst/>
                <a:defRPr/>
              </a:pPr>
              <a:r>
                <a:rPr kumimoji="0" lang="en-US" sz="1428" b="1" i="0" u="sng" strike="noStrike" kern="0" cap="none" spc="0" normalizeH="0" baseline="0" noProof="0">
                  <a:ln>
                    <a:noFill/>
                  </a:ln>
                  <a:solidFill>
                    <a:sysClr val="window" lastClr="FFFFFF"/>
                  </a:solidFill>
                  <a:effectLst/>
                  <a:uLnTx/>
                  <a:uFillTx/>
                  <a:latin typeface="Arial" pitchFamily="34" charset="0"/>
                  <a:ea typeface="ＭＳ Ｐゴシック" charset="0"/>
                </a:rPr>
                <a:t>Financial Benefits:</a:t>
              </a:r>
              <a:endPar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endParaRPr>
            </a:p>
            <a:p>
              <a:pPr marL="571392" marR="0" lvl="1" indent="-226771" defTabSz="142848" eaLnBrk="1" fontAlgn="auto" latinLnBrk="0" hangingPunct="1">
                <a:lnSpc>
                  <a:spcPct val="100000"/>
                </a:lnSpc>
                <a:spcBef>
                  <a:spcPts val="0"/>
                </a:spcBef>
                <a:spcAft>
                  <a:spcPts val="0"/>
                </a:spcAft>
                <a:buClr>
                  <a:sysClr val="window" lastClr="FFFFFF"/>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rPr>
                <a:t>Opex: 	 efficient service setup</a:t>
              </a:r>
            </a:p>
            <a:p>
              <a:pPr marL="571392" marR="0" lvl="1" indent="-226771" defTabSz="142848" eaLnBrk="1" fontAlgn="auto" latinLnBrk="0" hangingPunct="1">
                <a:lnSpc>
                  <a:spcPct val="100000"/>
                </a:lnSpc>
                <a:spcBef>
                  <a:spcPts val="0"/>
                </a:spcBef>
                <a:spcAft>
                  <a:spcPts val="0"/>
                </a:spcAft>
                <a:buClr>
                  <a:sysClr val="window" lastClr="FFFFFF"/>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rPr>
                <a:t>Capex: fast ROI / hardware utilization </a:t>
              </a:r>
            </a:p>
            <a:p>
              <a:pPr marL="571392" marR="0" lvl="1" indent="-226771" defTabSz="142848" eaLnBrk="1" fontAlgn="auto" latinLnBrk="0" hangingPunct="1">
                <a:lnSpc>
                  <a:spcPct val="100000"/>
                </a:lnSpc>
                <a:spcBef>
                  <a:spcPts val="0"/>
                </a:spcBef>
                <a:spcAft>
                  <a:spcPts val="0"/>
                </a:spcAft>
                <a:buClr>
                  <a:sysClr val="window" lastClr="FFFFFF"/>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rPr>
                <a:t>New revenue opportunities</a:t>
              </a:r>
            </a:p>
            <a:p>
              <a:pPr marL="571392" marR="0" lvl="1" indent="-226771" defTabSz="142848" eaLnBrk="1" fontAlgn="auto" latinLnBrk="0" hangingPunct="1">
                <a:lnSpc>
                  <a:spcPct val="100000"/>
                </a:lnSpc>
                <a:spcBef>
                  <a:spcPts val="0"/>
                </a:spcBef>
                <a:spcAft>
                  <a:spcPts val="0"/>
                </a:spcAft>
                <a:buClr>
                  <a:sysClr val="window" lastClr="FFFFFF"/>
                </a:buClr>
                <a:buSzTx/>
                <a:buFont typeface="Wingdings" panose="05000000000000000000" pitchFamily="2" charset="2"/>
                <a:buChar char="Ø"/>
                <a:tabLst/>
                <a:defRPr/>
              </a:pPr>
              <a:endParaRPr kumimoji="0" lang="en-US" sz="1428" b="0" i="0" u="none" strike="noStrike" kern="0" cap="none" spc="0" normalizeH="0" baseline="0" noProof="0">
                <a:ln>
                  <a:noFill/>
                </a:ln>
                <a:solidFill>
                  <a:sysClr val="window" lastClr="FFFFFF"/>
                </a:solidFill>
                <a:effectLst/>
                <a:uLnTx/>
                <a:uFillTx/>
                <a:latin typeface="Arial" pitchFamily="34" charset="0"/>
                <a:ea typeface="ＭＳ Ｐゴシック" charset="0"/>
              </a:endParaRPr>
            </a:p>
          </p:txBody>
        </p:sp>
        <p:sp>
          <p:nvSpPr>
            <p:cNvPr id="26" name="Rechteck 24"/>
            <p:cNvSpPr/>
            <p:nvPr/>
          </p:nvSpPr>
          <p:spPr>
            <a:xfrm>
              <a:off x="289373" y="2832490"/>
              <a:ext cx="3409957" cy="823590"/>
            </a:xfrm>
            <a:prstGeom prst="rect">
              <a:avLst/>
            </a:prstGeom>
            <a:solidFill>
              <a:srgbClr val="3EBBF0"/>
            </a:solidFill>
            <a:ln w="9525">
              <a:solidFill>
                <a:sysClr val="window" lastClr="FFFFFF"/>
              </a:solidFill>
            </a:ln>
          </p:spPr>
          <p:txBody>
            <a:bodyPr rot="0" spcFirstLastPara="0" vertOverflow="overflow" horzOverflow="overflow" vert="horz" wrap="square" lIns="0" tIns="57140" rIns="0" bIns="0" numCol="1" spcCol="0" rtlCol="0" fromWordArt="0" anchor="t" anchorCtr="0" forceAA="0" compatLnSpc="1">
              <a:prstTxWarp prst="textNoShape">
                <a:avLst/>
              </a:prstTxWarp>
              <a:noAutofit/>
            </a:bodyPr>
            <a:lstStyle/>
            <a:p>
              <a:pPr marL="91423" marR="0" lvl="1" indent="85709" defTabSz="914400" eaLnBrk="1" fontAlgn="auto" latinLnBrk="0" hangingPunct="1">
                <a:lnSpc>
                  <a:spcPct val="100000"/>
                </a:lnSpc>
                <a:spcBef>
                  <a:spcPts val="159"/>
                </a:spcBef>
                <a:spcAft>
                  <a:spcPts val="476"/>
                </a:spcAft>
                <a:buClr>
                  <a:srgbClr val="4A66AC"/>
                </a:buClr>
                <a:buSzTx/>
                <a:buFontTx/>
                <a:buNone/>
                <a:tabLst/>
                <a:defRPr/>
              </a:pPr>
              <a:r>
                <a:rPr kumimoji="0" lang="en-US" sz="1428" b="1" i="0" u="sng" strike="noStrike" kern="0" cap="none" spc="0" normalizeH="0" baseline="0" noProof="0">
                  <a:ln>
                    <a:noFill/>
                  </a:ln>
                  <a:solidFill>
                    <a:sysClr val="windowText" lastClr="000000"/>
                  </a:solidFill>
                  <a:effectLst/>
                  <a:uLnTx/>
                  <a:uFillTx/>
                  <a:latin typeface="Arial" pitchFamily="34" charset="0"/>
                  <a:ea typeface="ＭＳ Ｐゴシック" charset="0"/>
                </a:rPr>
                <a:t>Openness:</a:t>
              </a:r>
            </a:p>
            <a:p>
              <a:pPr marL="571392" marR="0" lvl="1" indent="-226771" defTabSz="914400" eaLnBrk="1" fontAlgn="auto" latinLnBrk="0" hangingPunct="1">
                <a:lnSpc>
                  <a:spcPct val="100000"/>
                </a:lnSpc>
                <a:spcBef>
                  <a:spcPts val="0"/>
                </a:spcBef>
                <a:spcAft>
                  <a:spcPts val="0"/>
                </a:spcAft>
                <a:buClr>
                  <a:sysClr val="windowText" lastClr="000000"/>
                </a:buClr>
                <a:buSzTx/>
                <a:buFont typeface="Wingdings" panose="05000000000000000000" pitchFamily="2" charset="2"/>
                <a:buChar char="Ø"/>
                <a:tabLst/>
                <a:defRPr/>
              </a:pPr>
              <a:r>
                <a:rPr kumimoji="0" lang="de-DE" sz="1428" b="0" i="0" u="none" strike="noStrike" kern="0" cap="none" spc="0" normalizeH="0" baseline="0" noProof="0">
                  <a:ln>
                    <a:noFill/>
                  </a:ln>
                  <a:solidFill>
                    <a:sysClr val="windowText" lastClr="000000"/>
                  </a:solidFill>
                  <a:effectLst/>
                  <a:uLnTx/>
                  <a:uFillTx/>
                  <a:latin typeface="Arial" pitchFamily="34" charset="0"/>
                  <a:ea typeface="ＭＳ Ｐゴシック" charset="0"/>
                </a:rPr>
                <a:t>Open </a:t>
              </a:r>
              <a:r>
                <a:rPr kumimoji="0" lang="de-DE" sz="1428" b="0" i="0" u="none" strike="noStrike" kern="0" cap="none" spc="0" normalizeH="0" baseline="0" noProof="0" smtClean="0">
                  <a:ln>
                    <a:noFill/>
                  </a:ln>
                  <a:solidFill>
                    <a:sysClr val="windowText" lastClr="000000"/>
                  </a:solidFill>
                  <a:effectLst/>
                  <a:uLnTx/>
                  <a:uFillTx/>
                  <a:latin typeface="Arial" pitchFamily="34" charset="0"/>
                  <a:ea typeface="ＭＳ Ｐゴシック" charset="0"/>
                </a:rPr>
                <a:t>Stanadsrds &amp; Interfaces</a:t>
              </a:r>
              <a:endParaRPr kumimoji="0" lang="en-US" sz="1428" b="0" i="0" u="none" strike="noStrike" kern="0" cap="none" spc="0" normalizeH="0" baseline="0" noProof="0">
                <a:ln>
                  <a:noFill/>
                </a:ln>
                <a:solidFill>
                  <a:sysClr val="windowText" lastClr="000000"/>
                </a:solidFill>
                <a:effectLst/>
                <a:uLnTx/>
                <a:uFillTx/>
                <a:latin typeface="Arial" pitchFamily="34" charset="0"/>
                <a:ea typeface="ＭＳ Ｐゴシック" charset="0"/>
              </a:endParaRPr>
            </a:p>
            <a:p>
              <a:pPr marL="571392" marR="0" lvl="1" indent="-226771" defTabSz="914400" eaLnBrk="1" fontAlgn="auto" latinLnBrk="0" hangingPunct="1">
                <a:lnSpc>
                  <a:spcPct val="100000"/>
                </a:lnSpc>
                <a:spcBef>
                  <a:spcPts val="0"/>
                </a:spcBef>
                <a:spcAft>
                  <a:spcPts val="0"/>
                </a:spcAft>
                <a:buClr>
                  <a:sysClr val="windowText" lastClr="000000"/>
                </a:buClr>
                <a:buSzTx/>
                <a:buFont typeface="Wingdings" panose="05000000000000000000" pitchFamily="2" charset="2"/>
                <a:buChar char="Ø"/>
                <a:tabLst/>
                <a:defRPr/>
              </a:pPr>
              <a:r>
                <a:rPr kumimoji="0" lang="en-US" sz="1428" b="0" i="0" u="none" strike="noStrike" kern="0" cap="none" spc="0" normalizeH="0" baseline="0" noProof="0">
                  <a:ln>
                    <a:noFill/>
                  </a:ln>
                  <a:solidFill>
                    <a:sysClr val="windowText" lastClr="000000"/>
                  </a:solidFill>
                  <a:effectLst/>
                  <a:uLnTx/>
                  <a:uFillTx/>
                  <a:latin typeface="Arial" pitchFamily="34" charset="0"/>
                  <a:ea typeface="ＭＳ Ｐゴシック" charset="0"/>
                </a:rPr>
                <a:t>Open Source SW</a:t>
              </a:r>
            </a:p>
          </p:txBody>
        </p:sp>
        <p:sp>
          <p:nvSpPr>
            <p:cNvPr id="27" name="Title 3"/>
            <p:cNvSpPr txBox="1">
              <a:spLocks/>
            </p:cNvSpPr>
            <p:nvPr/>
          </p:nvSpPr>
          <p:spPr bwMode="auto">
            <a:xfrm>
              <a:off x="560832" y="1100517"/>
              <a:ext cx="2767584" cy="464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a:solidFill>
                    <a:schemeClr val="bg2"/>
                  </a:solidFill>
                  <a:latin typeface="Arial" pitchFamily="34" charset="0"/>
                  <a:ea typeface="ＭＳ Ｐゴシック" charset="0"/>
                  <a:cs typeface="ＭＳ Ｐゴシック" charset="0"/>
                </a:defRPr>
              </a:lvl1pPr>
              <a:lvl2pPr algn="l" rtl="0" eaLnBrk="1" fontAlgn="base" hangingPunct="1">
                <a:lnSpc>
                  <a:spcPct val="90000"/>
                </a:lnSpc>
                <a:spcBef>
                  <a:spcPct val="0"/>
                </a:spcBef>
                <a:spcAft>
                  <a:spcPct val="0"/>
                </a:spcAft>
                <a:defRPr sz="2400" b="1">
                  <a:solidFill>
                    <a:schemeClr val="bg2"/>
                  </a:solidFill>
                  <a:latin typeface="Arial" charset="0"/>
                  <a:ea typeface="ＭＳ Ｐゴシック" charset="0"/>
                  <a:cs typeface="ＭＳ Ｐゴシック" charset="0"/>
                </a:defRPr>
              </a:lvl2pPr>
              <a:lvl3pPr algn="l" rtl="0" eaLnBrk="1" fontAlgn="base" hangingPunct="1">
                <a:lnSpc>
                  <a:spcPct val="90000"/>
                </a:lnSpc>
                <a:spcBef>
                  <a:spcPct val="0"/>
                </a:spcBef>
                <a:spcAft>
                  <a:spcPct val="0"/>
                </a:spcAft>
                <a:defRPr sz="2400" b="1">
                  <a:solidFill>
                    <a:schemeClr val="bg2"/>
                  </a:solidFill>
                  <a:latin typeface="Arial" charset="0"/>
                  <a:ea typeface="ＭＳ Ｐゴシック" charset="0"/>
                  <a:cs typeface="ＭＳ Ｐゴシック" charset="0"/>
                </a:defRPr>
              </a:lvl3pPr>
              <a:lvl4pPr algn="l" rtl="0" eaLnBrk="1" fontAlgn="base" hangingPunct="1">
                <a:lnSpc>
                  <a:spcPct val="90000"/>
                </a:lnSpc>
                <a:spcBef>
                  <a:spcPct val="0"/>
                </a:spcBef>
                <a:spcAft>
                  <a:spcPct val="0"/>
                </a:spcAft>
                <a:defRPr sz="2400" b="1">
                  <a:solidFill>
                    <a:schemeClr val="bg2"/>
                  </a:solidFill>
                  <a:latin typeface="Arial" charset="0"/>
                  <a:ea typeface="ＭＳ Ｐゴシック" charset="0"/>
                  <a:cs typeface="ＭＳ Ｐゴシック" charset="0"/>
                </a:defRPr>
              </a:lvl4pPr>
              <a:lvl5pPr algn="l" rtl="0" eaLnBrk="1" fontAlgn="base" hangingPunct="1">
                <a:lnSpc>
                  <a:spcPct val="90000"/>
                </a:lnSpc>
                <a:spcBef>
                  <a:spcPct val="0"/>
                </a:spcBef>
                <a:spcAft>
                  <a:spcPct val="0"/>
                </a:spcAft>
                <a:defRPr sz="2400" b="1">
                  <a:solidFill>
                    <a:schemeClr val="bg2"/>
                  </a:solidFill>
                  <a:latin typeface="Arial" charset="0"/>
                  <a:ea typeface="ＭＳ Ｐゴシック" charset="0"/>
                  <a:cs typeface="ＭＳ Ｐゴシック" charset="0"/>
                </a:defRPr>
              </a:lvl5pPr>
              <a:lvl6pPr marL="575843" algn="l" rtl="0" eaLnBrk="1" fontAlgn="base" hangingPunct="1">
                <a:spcBef>
                  <a:spcPct val="0"/>
                </a:spcBef>
                <a:spcAft>
                  <a:spcPct val="0"/>
                </a:spcAft>
                <a:defRPr sz="2900" b="1">
                  <a:solidFill>
                    <a:schemeClr val="tx2"/>
                  </a:solidFill>
                  <a:latin typeface="Arial" charset="0"/>
                  <a:cs typeface="Arial" charset="0"/>
                </a:defRPr>
              </a:lvl6pPr>
              <a:lvl7pPr marL="1151687" algn="l" rtl="0" eaLnBrk="1" fontAlgn="base" hangingPunct="1">
                <a:spcBef>
                  <a:spcPct val="0"/>
                </a:spcBef>
                <a:spcAft>
                  <a:spcPct val="0"/>
                </a:spcAft>
                <a:defRPr sz="2900" b="1">
                  <a:solidFill>
                    <a:schemeClr val="tx2"/>
                  </a:solidFill>
                  <a:latin typeface="Arial" charset="0"/>
                  <a:cs typeface="Arial" charset="0"/>
                </a:defRPr>
              </a:lvl7pPr>
              <a:lvl8pPr marL="1727530" algn="l" rtl="0" eaLnBrk="1" fontAlgn="base" hangingPunct="1">
                <a:spcBef>
                  <a:spcPct val="0"/>
                </a:spcBef>
                <a:spcAft>
                  <a:spcPct val="0"/>
                </a:spcAft>
                <a:defRPr sz="2900" b="1">
                  <a:solidFill>
                    <a:schemeClr val="tx2"/>
                  </a:solidFill>
                  <a:latin typeface="Arial" charset="0"/>
                  <a:cs typeface="Arial" charset="0"/>
                </a:defRPr>
              </a:lvl8pPr>
              <a:lvl9pPr marL="2303374" algn="l" rtl="0" eaLnBrk="1" fontAlgn="base" hangingPunct="1">
                <a:spcBef>
                  <a:spcPct val="0"/>
                </a:spcBef>
                <a:spcAft>
                  <a:spcPct val="0"/>
                </a:spcAft>
                <a:defRPr sz="2900" b="1">
                  <a:solidFill>
                    <a:schemeClr val="tx2"/>
                  </a:solidFill>
                  <a:latin typeface="Arial" charset="0"/>
                  <a:cs typeface="Arial"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905" b="1" i="0" u="none" strike="noStrike" kern="0" cap="none" spc="0" normalizeH="0" baseline="0" noProof="0" smtClean="0">
                  <a:ln>
                    <a:noFill/>
                  </a:ln>
                  <a:solidFill>
                    <a:srgbClr val="000000"/>
                  </a:solidFill>
                  <a:effectLst/>
                  <a:uLnTx/>
                  <a:uFillTx/>
                  <a:latin typeface="Arial" pitchFamily="34" charset="0"/>
                  <a:ea typeface="ＭＳ Ｐゴシック" charset="0"/>
                </a:rPr>
                <a:t>Principles of SDN</a:t>
              </a:r>
              <a:r>
                <a:rPr kumimoji="0" lang="de-DE" sz="1905" b="1" i="0" u="none" strike="noStrike" kern="0" cap="none" spc="0" normalizeH="0" baseline="0" noProof="0">
                  <a:ln>
                    <a:noFill/>
                  </a:ln>
                  <a:solidFill>
                    <a:srgbClr val="000000"/>
                  </a:solidFill>
                  <a:effectLst/>
                  <a:uLnTx/>
                  <a:uFillTx/>
                  <a:latin typeface="Arial" pitchFamily="34" charset="0"/>
                  <a:ea typeface="ＭＳ Ｐゴシック" charset="0"/>
                </a:rPr>
                <a:t/>
              </a:r>
              <a:br>
                <a:rPr kumimoji="0" lang="de-DE" sz="1905" b="1" i="0" u="none" strike="noStrike" kern="0" cap="none" spc="0" normalizeH="0" baseline="0" noProof="0">
                  <a:ln>
                    <a:noFill/>
                  </a:ln>
                  <a:solidFill>
                    <a:srgbClr val="000000"/>
                  </a:solidFill>
                  <a:effectLst/>
                  <a:uLnTx/>
                  <a:uFillTx/>
                  <a:latin typeface="Arial" pitchFamily="34" charset="0"/>
                  <a:ea typeface="ＭＳ Ｐゴシック" charset="0"/>
                </a:rPr>
              </a:br>
              <a:endParaRPr kumimoji="0" lang="en-US" sz="1905" b="1" i="0" u="none" strike="noStrike" kern="0" cap="none" spc="0" normalizeH="0" baseline="0" noProof="0">
                <a:ln>
                  <a:noFill/>
                </a:ln>
                <a:solidFill>
                  <a:srgbClr val="000000"/>
                </a:solidFill>
                <a:effectLst/>
                <a:uLnTx/>
                <a:uFillTx/>
                <a:latin typeface="Arial" pitchFamily="34" charset="0"/>
                <a:ea typeface="ＭＳ Ｐゴシック" charset="0"/>
              </a:endParaRPr>
            </a:p>
          </p:txBody>
        </p:sp>
        <p:sp>
          <p:nvSpPr>
            <p:cNvPr id="28" name="Title 3"/>
            <p:cNvSpPr txBox="1">
              <a:spLocks/>
            </p:cNvSpPr>
            <p:nvPr/>
          </p:nvSpPr>
          <p:spPr bwMode="auto">
            <a:xfrm>
              <a:off x="4596384" y="1049807"/>
              <a:ext cx="4340352" cy="527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eaLnBrk="1" hangingPunct="1">
                <a:lnSpc>
                  <a:spcPct val="90000"/>
                </a:lnSpc>
                <a:defRPr sz="2400" b="1">
                  <a:solidFill>
                    <a:srgbClr val="00EAF0"/>
                  </a:solidFill>
                  <a:ea typeface="ＭＳ Ｐゴシック" charset="0"/>
                  <a:cs typeface="ＭＳ Ｐゴシック" charset="0"/>
                </a:defRPr>
              </a:lvl1pPr>
              <a:lvl2pPr eaLnBrk="1" hangingPunct="1">
                <a:lnSpc>
                  <a:spcPct val="90000"/>
                </a:lnSpc>
                <a:defRPr sz="2400" b="1">
                  <a:solidFill>
                    <a:schemeClr val="bg2"/>
                  </a:solidFill>
                  <a:ea typeface="ＭＳ Ｐゴシック" charset="0"/>
                  <a:cs typeface="ＭＳ Ｐゴシック" charset="0"/>
                </a:defRPr>
              </a:lvl2pPr>
              <a:lvl3pPr eaLnBrk="1" hangingPunct="1">
                <a:lnSpc>
                  <a:spcPct val="90000"/>
                </a:lnSpc>
                <a:defRPr sz="2400" b="1">
                  <a:solidFill>
                    <a:schemeClr val="bg2"/>
                  </a:solidFill>
                  <a:ea typeface="ＭＳ Ｐゴシック" charset="0"/>
                  <a:cs typeface="ＭＳ Ｐゴシック" charset="0"/>
                </a:defRPr>
              </a:lvl3pPr>
              <a:lvl4pPr eaLnBrk="1" hangingPunct="1">
                <a:lnSpc>
                  <a:spcPct val="90000"/>
                </a:lnSpc>
                <a:defRPr sz="2400" b="1">
                  <a:solidFill>
                    <a:schemeClr val="bg2"/>
                  </a:solidFill>
                  <a:ea typeface="ＭＳ Ｐゴシック" charset="0"/>
                  <a:cs typeface="ＭＳ Ｐゴシック" charset="0"/>
                </a:defRPr>
              </a:lvl4pPr>
              <a:lvl5pPr eaLnBrk="1" hangingPunct="1">
                <a:lnSpc>
                  <a:spcPct val="90000"/>
                </a:lnSpc>
                <a:defRPr sz="2400" b="1">
                  <a:solidFill>
                    <a:schemeClr val="bg2"/>
                  </a:solidFill>
                  <a:ea typeface="ＭＳ Ｐゴシック" charset="0"/>
                  <a:cs typeface="ＭＳ Ｐゴシック" charset="0"/>
                </a:defRPr>
              </a:lvl5pPr>
              <a:lvl6pPr marL="575843" fontAlgn="base">
                <a:spcBef>
                  <a:spcPct val="0"/>
                </a:spcBef>
                <a:spcAft>
                  <a:spcPct val="0"/>
                </a:spcAft>
                <a:defRPr sz="2900" b="1">
                  <a:solidFill>
                    <a:schemeClr val="tx2"/>
                  </a:solidFill>
                </a:defRPr>
              </a:lvl6pPr>
              <a:lvl7pPr marL="1151687" fontAlgn="base">
                <a:spcBef>
                  <a:spcPct val="0"/>
                </a:spcBef>
                <a:spcAft>
                  <a:spcPct val="0"/>
                </a:spcAft>
                <a:defRPr sz="2900" b="1">
                  <a:solidFill>
                    <a:schemeClr val="tx2"/>
                  </a:solidFill>
                </a:defRPr>
              </a:lvl7pPr>
              <a:lvl8pPr marL="1727530" fontAlgn="base">
                <a:spcBef>
                  <a:spcPct val="0"/>
                </a:spcBef>
                <a:spcAft>
                  <a:spcPct val="0"/>
                </a:spcAft>
                <a:defRPr sz="2900" b="1">
                  <a:solidFill>
                    <a:schemeClr val="tx2"/>
                  </a:solidFill>
                </a:defRPr>
              </a:lvl8pPr>
              <a:lvl9pPr marL="2303374" fontAlgn="base">
                <a:spcBef>
                  <a:spcPct val="0"/>
                </a:spcBef>
                <a:spcAft>
                  <a:spcPct val="0"/>
                </a:spcAft>
                <a:defRPr sz="2900" b="1">
                  <a:solidFill>
                    <a:schemeClr val="tx2"/>
                  </a:solidFill>
                </a:defRPr>
              </a:lvl9p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905" b="1" i="0" u="none" strike="noStrike" kern="0" cap="none" spc="0" normalizeH="0" baseline="0" noProof="0" smtClean="0">
                  <a:ln>
                    <a:noFill/>
                  </a:ln>
                  <a:solidFill>
                    <a:srgbClr val="000000"/>
                  </a:solidFill>
                  <a:effectLst/>
                  <a:uLnTx/>
                  <a:uFillTx/>
                  <a:ea typeface="ＭＳ Ｐゴシック" charset="0"/>
                </a:rPr>
                <a:t>What it Enables in Transport Network</a:t>
              </a:r>
              <a:r>
                <a:rPr kumimoji="0" lang="de-DE" sz="1905" b="1" i="0" u="none" strike="noStrike" kern="0" cap="none" spc="0" normalizeH="0" baseline="0" noProof="0">
                  <a:ln>
                    <a:noFill/>
                  </a:ln>
                  <a:solidFill>
                    <a:srgbClr val="000000"/>
                  </a:solidFill>
                  <a:effectLst/>
                  <a:uLnTx/>
                  <a:uFillTx/>
                  <a:ea typeface="ＭＳ Ｐゴシック" charset="0"/>
                </a:rPr>
                <a:t/>
              </a:r>
              <a:br>
                <a:rPr kumimoji="0" lang="de-DE" sz="1905" b="1" i="0" u="none" strike="noStrike" kern="0" cap="none" spc="0" normalizeH="0" baseline="0" noProof="0">
                  <a:ln>
                    <a:noFill/>
                  </a:ln>
                  <a:solidFill>
                    <a:srgbClr val="000000"/>
                  </a:solidFill>
                  <a:effectLst/>
                  <a:uLnTx/>
                  <a:uFillTx/>
                  <a:ea typeface="ＭＳ Ｐゴシック" charset="0"/>
                </a:rPr>
              </a:br>
              <a:endParaRPr kumimoji="0" lang="en-US" sz="1905" b="1" i="0" u="none" strike="noStrike" kern="0" cap="none" spc="0" normalizeH="0" baseline="0" noProof="0">
                <a:ln>
                  <a:noFill/>
                </a:ln>
                <a:solidFill>
                  <a:srgbClr val="000000"/>
                </a:solidFill>
                <a:effectLst/>
                <a:uLnTx/>
                <a:uFillTx/>
                <a:ea typeface="ＭＳ Ｐゴシック" charset="0"/>
              </a:endParaRPr>
            </a:p>
          </p:txBody>
        </p:sp>
      </p:grpSp>
      <p:sp>
        <p:nvSpPr>
          <p:cNvPr id="13" name="Slide Number Placeholder 12"/>
          <p:cNvSpPr>
            <a:spLocks noGrp="1"/>
          </p:cNvSpPr>
          <p:nvPr>
            <p:ph type="sldNum" sz="quarter" idx="4"/>
          </p:nvPr>
        </p:nvSpPr>
        <p:spPr/>
        <p:txBody>
          <a:bodyPr/>
          <a:lstStyle/>
          <a:p>
            <a:fld id="{95FB27F1-C2FE-E646-9E41-8F3092BBAFAE}" type="slidenum">
              <a:rPr lang="en-US" smtClean="0"/>
              <a:pPr/>
              <a:t>7</a:t>
            </a:fld>
            <a:endParaRPr lang="en-US"/>
          </a:p>
        </p:txBody>
      </p:sp>
      <p:sp>
        <p:nvSpPr>
          <p:cNvPr id="14" name="Footer Placeholder 13"/>
          <p:cNvSpPr>
            <a:spLocks noGrp="1"/>
          </p:cNvSpPr>
          <p:nvPr>
            <p:ph type="ftr" sz="quarter" idx="3"/>
          </p:nvPr>
        </p:nvSpPr>
        <p:spPr/>
        <p:txBody>
          <a:bodyPr/>
          <a:lstStyle/>
          <a:p>
            <a:r>
              <a:rPr lang="es-ES" smtClean="0"/>
              <a:t>OFC 2017 - SC449</a:t>
            </a:r>
            <a:endParaRPr lang="es-E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RESTCONF HTTP </a:t>
            </a:r>
            <a:r>
              <a:rPr lang="es-ES_tradnl" err="1" smtClean="0"/>
              <a:t>tree</a:t>
            </a:r>
            <a:endParaRPr lang="en-GB"/>
          </a:p>
        </p:txBody>
      </p:sp>
      <p:sp>
        <p:nvSpPr>
          <p:cNvPr id="3" name="Marcador de contenido 2"/>
          <p:cNvSpPr>
            <a:spLocks noGrp="1"/>
          </p:cNvSpPr>
          <p:nvPr>
            <p:ph idx="1"/>
          </p:nvPr>
        </p:nvSpPr>
        <p:spPr/>
        <p:txBody>
          <a:bodyPr/>
          <a:lstStyle/>
          <a:p>
            <a:r>
              <a:rPr lang="en-US"/>
              <a:t>RESTCONF is a REST-like protocol that provides a HTTP-based API to access the data, modeled by YANG. The REST-like operations are used to access the hierarchical data within a </a:t>
            </a:r>
            <a:r>
              <a:rPr lang="en-US" err="1"/>
              <a:t>datastore</a:t>
            </a:r>
            <a:r>
              <a:rPr lang="en-US"/>
              <a:t>. The information modeled in YANG is structured in the following tree:</a:t>
            </a:r>
            <a:endParaRPr lang="es-ES"/>
          </a:p>
          <a:p>
            <a:pPr lvl="1"/>
            <a:r>
              <a:rPr lang="en-US"/>
              <a:t>/</a:t>
            </a:r>
            <a:r>
              <a:rPr lang="en-US" err="1"/>
              <a:t>restconf</a:t>
            </a:r>
            <a:r>
              <a:rPr lang="en-US"/>
              <a:t>/data : “Data (configuration/operational) accessible from the client but not editable”</a:t>
            </a:r>
            <a:endParaRPr lang="es-ES"/>
          </a:p>
          <a:p>
            <a:pPr lvl="1"/>
            <a:r>
              <a:rPr lang="en-US"/>
              <a:t>/</a:t>
            </a:r>
            <a:r>
              <a:rPr lang="en-US" err="1"/>
              <a:t>restconf</a:t>
            </a:r>
            <a:r>
              <a:rPr lang="en-US"/>
              <a:t>/modules : “Set of YANG models supported by the RESTCONF server”</a:t>
            </a:r>
            <a:endParaRPr lang="es-ES"/>
          </a:p>
          <a:p>
            <a:pPr lvl="1"/>
            <a:r>
              <a:rPr lang="en-US"/>
              <a:t>/</a:t>
            </a:r>
            <a:r>
              <a:rPr lang="en-US" err="1"/>
              <a:t>restconf</a:t>
            </a:r>
            <a:r>
              <a:rPr lang="en-US"/>
              <a:t>/operations : “Set of operations (</a:t>
            </a:r>
            <a:r>
              <a:rPr lang="en-US" b="1"/>
              <a:t>YANG-defined RPCs</a:t>
            </a:r>
            <a:r>
              <a:rPr lang="en-US"/>
              <a:t>) supported by the server”</a:t>
            </a:r>
            <a:endParaRPr lang="es-ES"/>
          </a:p>
          <a:p>
            <a:pPr lvl="1"/>
            <a:r>
              <a:rPr lang="en-US"/>
              <a:t>/</a:t>
            </a:r>
            <a:r>
              <a:rPr lang="en-US" err="1"/>
              <a:t>restconf</a:t>
            </a:r>
            <a:r>
              <a:rPr lang="en-US"/>
              <a:t>/streams: “Set of notifications supported by the server”</a:t>
            </a:r>
            <a:endParaRPr lang="es-ES"/>
          </a:p>
          <a:p>
            <a:endParaRPr lang="en-GB"/>
          </a:p>
        </p:txBody>
      </p:sp>
      <p:sp>
        <p:nvSpPr>
          <p:cNvPr id="4" name="Slide Number Placeholder 3"/>
          <p:cNvSpPr>
            <a:spLocks noGrp="1"/>
          </p:cNvSpPr>
          <p:nvPr>
            <p:ph type="sldNum" sz="quarter" idx="4"/>
          </p:nvPr>
        </p:nvSpPr>
        <p:spPr/>
        <p:txBody>
          <a:bodyPr/>
          <a:lstStyle/>
          <a:p>
            <a:fld id="{95FB27F1-C2FE-E646-9E41-8F3092BBAFAE}" type="slidenum">
              <a:rPr lang="en-US" smtClean="0"/>
              <a:pPr/>
              <a:t>70</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74176010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a:t>YANG Mapping to JSON</a:t>
            </a:r>
          </a:p>
        </p:txBody>
      </p:sp>
      <p:sp>
        <p:nvSpPr>
          <p:cNvPr id="3" name="Marcador de contenido 2"/>
          <p:cNvSpPr>
            <a:spLocks noGrp="1"/>
          </p:cNvSpPr>
          <p:nvPr>
            <p:ph idx="1"/>
          </p:nvPr>
        </p:nvSpPr>
        <p:spPr/>
        <p:txBody>
          <a:bodyPr/>
          <a:lstStyle/>
          <a:p>
            <a:r>
              <a:rPr lang="en-GB"/>
              <a:t>JSON is a popular compact and easy to parse data format used by many </a:t>
            </a:r>
            <a:r>
              <a:rPr lang="en-GB" smtClean="0"/>
              <a:t>REST APIs</a:t>
            </a:r>
            <a:endParaRPr lang="en-GB"/>
          </a:p>
          <a:p>
            <a:r>
              <a:rPr lang="en-GB" smtClean="0"/>
              <a:t>Subset </a:t>
            </a:r>
            <a:r>
              <a:rPr lang="en-GB"/>
              <a:t>of YANG compatible XML documents can be translated to JSON text</a:t>
            </a:r>
          </a:p>
          <a:p>
            <a:r>
              <a:rPr lang="en-GB" smtClean="0"/>
              <a:t>Translation </a:t>
            </a:r>
            <a:r>
              <a:rPr lang="en-GB"/>
              <a:t>driven by YANG data model (must be known in advance)</a:t>
            </a:r>
          </a:p>
          <a:p>
            <a:r>
              <a:rPr lang="en-GB" smtClean="0"/>
              <a:t>YANG </a:t>
            </a:r>
            <a:r>
              <a:rPr lang="en-GB"/>
              <a:t>datatype information is used to translate leaf values to the </a:t>
            </a:r>
            <a:r>
              <a:rPr lang="en-GB" smtClean="0"/>
              <a:t>most appropriate </a:t>
            </a:r>
            <a:r>
              <a:rPr lang="en-GB"/>
              <a:t>JSON representation</a:t>
            </a:r>
          </a:p>
          <a:p>
            <a:r>
              <a:rPr lang="en-GB" smtClean="0"/>
              <a:t>Slightly </a:t>
            </a:r>
            <a:r>
              <a:rPr lang="en-GB"/>
              <a:t>more compact (irrelevant with compression)</a:t>
            </a:r>
          </a:p>
          <a:p>
            <a:r>
              <a:rPr lang="en-GB" smtClean="0"/>
              <a:t>Increased </a:t>
            </a:r>
            <a:r>
              <a:rPr lang="en-GB"/>
              <a:t>human readability (less noise)</a:t>
            </a:r>
          </a:p>
        </p:txBody>
      </p:sp>
      <p:sp>
        <p:nvSpPr>
          <p:cNvPr id="4" name="Slide Number Placeholder 3"/>
          <p:cNvSpPr>
            <a:spLocks noGrp="1"/>
          </p:cNvSpPr>
          <p:nvPr>
            <p:ph type="sldNum" sz="quarter" idx="4"/>
          </p:nvPr>
        </p:nvSpPr>
        <p:spPr/>
        <p:txBody>
          <a:bodyPr/>
          <a:lstStyle/>
          <a:p>
            <a:fld id="{95FB27F1-C2FE-E646-9E41-8F3092BBAFAE}" type="slidenum">
              <a:rPr lang="en-US" smtClean="0"/>
              <a:pPr/>
              <a:t>71</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8044803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a:t>YANG mapping to JSON vs XML</a:t>
            </a:r>
          </a:p>
        </p:txBody>
      </p:sp>
      <p:pic>
        <p:nvPicPr>
          <p:cNvPr id="6" name="Imagen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499873"/>
            <a:ext cx="7908844" cy="3141008"/>
          </a:xfrm>
          <a:prstGeom prst="rect">
            <a:avLst/>
          </a:prstGeom>
        </p:spPr>
      </p:pic>
      <p:sp>
        <p:nvSpPr>
          <p:cNvPr id="4" name="Slide Number Placeholder 3"/>
          <p:cNvSpPr>
            <a:spLocks noGrp="1"/>
          </p:cNvSpPr>
          <p:nvPr>
            <p:ph type="sldNum" sz="quarter" idx="4"/>
          </p:nvPr>
        </p:nvSpPr>
        <p:spPr/>
        <p:txBody>
          <a:bodyPr/>
          <a:lstStyle/>
          <a:p>
            <a:fld id="{95FB27F1-C2FE-E646-9E41-8F3092BBAFAE}" type="slidenum">
              <a:rPr lang="en-US" smtClean="0"/>
              <a:pPr/>
              <a:t>72</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92893547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Project EAGLE Uml2Yang</a:t>
            </a:r>
            <a:endParaRPr lang="en-US"/>
          </a:p>
        </p:txBody>
      </p:sp>
      <p:sp>
        <p:nvSpPr>
          <p:cNvPr id="5" name="内容占位符 4"/>
          <p:cNvSpPr>
            <a:spLocks noGrp="1"/>
          </p:cNvSpPr>
          <p:nvPr>
            <p:ph idx="1"/>
          </p:nvPr>
        </p:nvSpPr>
        <p:spPr/>
        <p:txBody>
          <a:bodyPr>
            <a:normAutofit fontScale="97500"/>
          </a:bodyPr>
          <a:lstStyle/>
          <a:p>
            <a:r>
              <a:rPr lang="en-US" altLang="zh-CN" b="1"/>
              <a:t>Objective</a:t>
            </a:r>
          </a:p>
          <a:p>
            <a:pPr lvl="1"/>
            <a:r>
              <a:rPr lang="en-US" altLang="zh-CN"/>
              <a:t>T</a:t>
            </a:r>
            <a:r>
              <a:rPr lang="zh-CN" altLang="en-US"/>
              <a:t>ranslates a UML (Unified Modeling Language) model to a YANG model defined in RFC6020</a:t>
            </a:r>
          </a:p>
          <a:p>
            <a:pPr lvl="0"/>
            <a:r>
              <a:rPr lang="en-US" altLang="zh-CN" b="1"/>
              <a:t>Scope</a:t>
            </a:r>
            <a:endParaRPr lang="en-US" altLang="zh-CN">
              <a:sym typeface="+mn-ea"/>
            </a:endParaRPr>
          </a:p>
          <a:p>
            <a:pPr lvl="1"/>
            <a:r>
              <a:rPr lang="en-US" altLang="zh-CN">
                <a:sym typeface="+mn-ea"/>
              </a:rPr>
              <a:t>Work with swagger tool to generate RESTful/RESTconf APIs</a:t>
            </a:r>
          </a:p>
          <a:p>
            <a:pPr lvl="1"/>
            <a:r>
              <a:rPr lang="en-US" altLang="zh-CN">
                <a:sym typeface="+mn-ea"/>
              </a:rPr>
              <a:t>Fed to controllers, Apps for interface generation</a:t>
            </a:r>
          </a:p>
          <a:p>
            <a:pPr lvl="1"/>
            <a:endParaRPr lang="en-US" altLang="zh-CN"/>
          </a:p>
        </p:txBody>
      </p:sp>
      <p:sp>
        <p:nvSpPr>
          <p:cNvPr id="4" name="流程图: 文档 3"/>
          <p:cNvSpPr/>
          <p:nvPr/>
        </p:nvSpPr>
        <p:spPr>
          <a:xfrm>
            <a:off x="1287780" y="4033520"/>
            <a:ext cx="1379220" cy="960120"/>
          </a:xfrm>
          <a:prstGeom prst="flowChartDocumen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6" name="文本框 5"/>
          <p:cNvSpPr txBox="1"/>
          <p:nvPr/>
        </p:nvSpPr>
        <p:spPr>
          <a:xfrm>
            <a:off x="1306195" y="4258945"/>
            <a:ext cx="1342390" cy="365760"/>
          </a:xfrm>
          <a:prstGeom prst="rect">
            <a:avLst/>
          </a:prstGeom>
          <a:noFill/>
        </p:spPr>
        <p:txBody>
          <a:bodyPr wrap="none" rtlCol="0">
            <a:spAutoFit/>
          </a:bodyPr>
          <a:lstStyle/>
          <a:p>
            <a:r>
              <a:rPr lang="en-US" altLang="zh-CN"/>
              <a:t>UML Model</a:t>
            </a:r>
          </a:p>
        </p:txBody>
      </p:sp>
      <p:sp>
        <p:nvSpPr>
          <p:cNvPr id="7" name="流程图: 文档 6"/>
          <p:cNvSpPr/>
          <p:nvPr/>
        </p:nvSpPr>
        <p:spPr>
          <a:xfrm>
            <a:off x="5962015" y="4033520"/>
            <a:ext cx="1379220" cy="960120"/>
          </a:xfrm>
          <a:prstGeom prst="flowChartDocument">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 name="文本框 7"/>
          <p:cNvSpPr txBox="1"/>
          <p:nvPr/>
        </p:nvSpPr>
        <p:spPr>
          <a:xfrm>
            <a:off x="5904230" y="4258945"/>
            <a:ext cx="1499235" cy="365760"/>
          </a:xfrm>
          <a:prstGeom prst="rect">
            <a:avLst/>
          </a:prstGeom>
          <a:noFill/>
        </p:spPr>
        <p:txBody>
          <a:bodyPr wrap="none" rtlCol="0">
            <a:spAutoFit/>
          </a:bodyPr>
          <a:lstStyle/>
          <a:p>
            <a:r>
              <a:rPr lang="en-US" altLang="zh-CN"/>
              <a:t>YANG Model</a:t>
            </a:r>
          </a:p>
        </p:txBody>
      </p:sp>
      <p:sp>
        <p:nvSpPr>
          <p:cNvPr id="9" name="文本框 8"/>
          <p:cNvSpPr txBox="1"/>
          <p:nvPr/>
        </p:nvSpPr>
        <p:spPr>
          <a:xfrm>
            <a:off x="2754630" y="4033520"/>
            <a:ext cx="3073400" cy="365760"/>
          </a:xfrm>
          <a:prstGeom prst="rect">
            <a:avLst/>
          </a:prstGeom>
          <a:noFill/>
        </p:spPr>
        <p:txBody>
          <a:bodyPr wrap="none" rtlCol="0">
            <a:spAutoFit/>
          </a:bodyPr>
          <a:lstStyle/>
          <a:p>
            <a:r>
              <a:rPr lang="en-US" altLang="zh-CN"/>
              <a:t>UML to YANG Mapping Gdls</a:t>
            </a:r>
          </a:p>
        </p:txBody>
      </p:sp>
      <p:cxnSp>
        <p:nvCxnSpPr>
          <p:cNvPr id="10" name="直接箭头连接符 9"/>
          <p:cNvCxnSpPr/>
          <p:nvPr/>
        </p:nvCxnSpPr>
        <p:spPr>
          <a:xfrm>
            <a:off x="2726055" y="4509135"/>
            <a:ext cx="3178175" cy="8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文本框 11"/>
          <p:cNvSpPr txBox="1"/>
          <p:nvPr/>
        </p:nvSpPr>
        <p:spPr>
          <a:xfrm>
            <a:off x="5760085" y="5159375"/>
            <a:ext cx="1783080" cy="365760"/>
          </a:xfrm>
          <a:prstGeom prst="rect">
            <a:avLst/>
          </a:prstGeom>
          <a:noFill/>
        </p:spPr>
        <p:txBody>
          <a:bodyPr wrap="none" rtlCol="0">
            <a:spAutoFit/>
          </a:bodyPr>
          <a:lstStyle/>
          <a:p>
            <a:r>
              <a:rPr lang="en-US" altLang="zh-CN"/>
              <a:t>IETF RFC 6020</a:t>
            </a:r>
          </a:p>
        </p:txBody>
      </p:sp>
      <p:sp>
        <p:nvSpPr>
          <p:cNvPr id="13" name="文本框 12"/>
          <p:cNvSpPr txBox="1"/>
          <p:nvPr/>
        </p:nvSpPr>
        <p:spPr>
          <a:xfrm>
            <a:off x="1268095" y="5159375"/>
            <a:ext cx="1486535" cy="365760"/>
          </a:xfrm>
          <a:prstGeom prst="rect">
            <a:avLst/>
          </a:prstGeom>
          <a:noFill/>
        </p:spPr>
        <p:txBody>
          <a:bodyPr wrap="none" rtlCol="0">
            <a:spAutoFit/>
          </a:bodyPr>
          <a:lstStyle/>
          <a:p>
            <a:pPr algn="l"/>
            <a:r>
              <a:rPr lang="en-US" altLang="zh-CN"/>
              <a:t>ONF TR-514</a:t>
            </a:r>
          </a:p>
        </p:txBody>
      </p:sp>
      <p:sp>
        <p:nvSpPr>
          <p:cNvPr id="14" name="Slide Number Placeholder 13"/>
          <p:cNvSpPr>
            <a:spLocks noGrp="1"/>
          </p:cNvSpPr>
          <p:nvPr>
            <p:ph type="sldNum" sz="quarter" idx="4"/>
          </p:nvPr>
        </p:nvSpPr>
        <p:spPr/>
        <p:txBody>
          <a:bodyPr/>
          <a:lstStyle/>
          <a:p>
            <a:fld id="{95FB27F1-C2FE-E646-9E41-8F3092BBAFAE}" type="slidenum">
              <a:rPr lang="en-US" smtClean="0"/>
              <a:pPr/>
              <a:t>73</a:t>
            </a:fld>
            <a:endParaRPr lang="en-US"/>
          </a:p>
        </p:txBody>
      </p:sp>
      <p:sp>
        <p:nvSpPr>
          <p:cNvPr id="15" name="Footer Placeholder 1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21904886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UML to YANG Tool</a:t>
            </a:r>
          </a:p>
        </p:txBody>
      </p:sp>
      <p:sp>
        <p:nvSpPr>
          <p:cNvPr id="5" name="矩形 4"/>
          <p:cNvSpPr/>
          <p:nvPr/>
        </p:nvSpPr>
        <p:spPr>
          <a:xfrm>
            <a:off x="1857375" y="1609644"/>
            <a:ext cx="1143000" cy="62865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r>
              <a:rPr lang="en-US" altLang="zh-CN"/>
              <a:t>Object</a:t>
            </a:r>
          </a:p>
          <a:p>
            <a:pPr algn="ctr"/>
            <a:r>
              <a:rPr lang="en-US" altLang="zh-CN"/>
              <a:t>Classes</a:t>
            </a:r>
          </a:p>
        </p:txBody>
      </p:sp>
      <p:sp>
        <p:nvSpPr>
          <p:cNvPr id="6" name="矩形 5"/>
          <p:cNvSpPr/>
          <p:nvPr/>
        </p:nvSpPr>
        <p:spPr>
          <a:xfrm>
            <a:off x="3293745" y="1613454"/>
            <a:ext cx="1202055" cy="62865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r>
              <a:rPr lang="en-US" altLang="zh-CN"/>
              <a:t>owned</a:t>
            </a:r>
          </a:p>
          <a:p>
            <a:pPr algn="ctr"/>
            <a:r>
              <a:rPr lang="en-US" altLang="zh-CN"/>
              <a:t>Attributes</a:t>
            </a:r>
          </a:p>
        </p:txBody>
      </p:sp>
      <p:sp>
        <p:nvSpPr>
          <p:cNvPr id="7" name="矩形 6"/>
          <p:cNvSpPr/>
          <p:nvPr/>
        </p:nvSpPr>
        <p:spPr>
          <a:xfrm>
            <a:off x="4759960" y="1613454"/>
            <a:ext cx="1107440" cy="62865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r>
              <a:rPr lang="en-US" altLang="zh-CN"/>
              <a:t>Associations</a:t>
            </a:r>
          </a:p>
        </p:txBody>
      </p:sp>
      <p:sp>
        <p:nvSpPr>
          <p:cNvPr id="8" name="矩形 7"/>
          <p:cNvSpPr/>
          <p:nvPr/>
        </p:nvSpPr>
        <p:spPr>
          <a:xfrm>
            <a:off x="281305" y="4394119"/>
            <a:ext cx="1143000" cy="533400"/>
          </a:xfrm>
          <a:prstGeom prst="rect">
            <a:avLst/>
          </a:prstGeom>
        </p:spPr>
        <p:style>
          <a:lnRef idx="1">
            <a:schemeClr val="accent5"/>
          </a:lnRef>
          <a:fillRef idx="2">
            <a:schemeClr val="accent5"/>
          </a:fillRef>
          <a:effectRef idx="1">
            <a:schemeClr val="accent5"/>
          </a:effectRef>
          <a:fontRef idx="minor">
            <a:schemeClr val="dk1"/>
          </a:fontRef>
        </p:style>
        <p:txBody>
          <a:bodyPr/>
          <a:lstStyle/>
          <a:p>
            <a:pPr algn="ctr"/>
            <a:r>
              <a:rPr lang="en-US" altLang="zh-CN"/>
              <a:t>module</a:t>
            </a:r>
          </a:p>
        </p:txBody>
      </p:sp>
      <p:sp>
        <p:nvSpPr>
          <p:cNvPr id="9" name="矩形 8"/>
          <p:cNvSpPr/>
          <p:nvPr/>
        </p:nvSpPr>
        <p:spPr>
          <a:xfrm>
            <a:off x="1704975" y="4394119"/>
            <a:ext cx="1143000" cy="533400"/>
          </a:xfrm>
          <a:prstGeom prst="rect">
            <a:avLst/>
          </a:prstGeom>
        </p:spPr>
        <p:style>
          <a:lnRef idx="1">
            <a:schemeClr val="accent5"/>
          </a:lnRef>
          <a:fillRef idx="2">
            <a:schemeClr val="accent5"/>
          </a:fillRef>
          <a:effectRef idx="1">
            <a:schemeClr val="accent5"/>
          </a:effectRef>
          <a:fontRef idx="minor">
            <a:schemeClr val="dk1"/>
          </a:fontRef>
        </p:style>
        <p:txBody>
          <a:bodyPr/>
          <a:lstStyle/>
          <a:p>
            <a:pPr algn="ctr"/>
            <a:r>
              <a:rPr lang="en-US" altLang="zh-CN"/>
              <a:t>node</a:t>
            </a:r>
          </a:p>
        </p:txBody>
      </p:sp>
      <p:sp>
        <p:nvSpPr>
          <p:cNvPr id="10" name="矩形 9"/>
          <p:cNvSpPr/>
          <p:nvPr/>
        </p:nvSpPr>
        <p:spPr>
          <a:xfrm>
            <a:off x="3128645" y="4394119"/>
            <a:ext cx="1214755" cy="533400"/>
          </a:xfrm>
          <a:prstGeom prst="rect">
            <a:avLst/>
          </a:prstGeom>
        </p:spPr>
        <p:style>
          <a:lnRef idx="1">
            <a:schemeClr val="accent5"/>
          </a:lnRef>
          <a:fillRef idx="2">
            <a:schemeClr val="accent5"/>
          </a:fillRef>
          <a:effectRef idx="1">
            <a:schemeClr val="accent5"/>
          </a:effectRef>
          <a:fontRef idx="minor">
            <a:schemeClr val="dk1"/>
          </a:fontRef>
        </p:style>
        <p:txBody>
          <a:bodyPr/>
          <a:lstStyle/>
          <a:p>
            <a:pPr algn="ctr"/>
            <a:r>
              <a:rPr lang="en-US" altLang="zh-CN"/>
              <a:t>leaf</a:t>
            </a:r>
          </a:p>
        </p:txBody>
      </p:sp>
      <p:sp>
        <p:nvSpPr>
          <p:cNvPr id="11" name="矩形 10"/>
          <p:cNvSpPr/>
          <p:nvPr/>
        </p:nvSpPr>
        <p:spPr>
          <a:xfrm>
            <a:off x="4708525" y="4394119"/>
            <a:ext cx="1143000" cy="533400"/>
          </a:xfrm>
          <a:prstGeom prst="rect">
            <a:avLst/>
          </a:prstGeom>
        </p:spPr>
        <p:style>
          <a:lnRef idx="1">
            <a:schemeClr val="accent5"/>
          </a:lnRef>
          <a:fillRef idx="2">
            <a:schemeClr val="accent5"/>
          </a:fillRef>
          <a:effectRef idx="1">
            <a:schemeClr val="accent5"/>
          </a:effectRef>
          <a:fontRef idx="minor">
            <a:schemeClr val="dk1"/>
          </a:fontRef>
        </p:style>
        <p:txBody>
          <a:bodyPr/>
          <a:lstStyle/>
          <a:p>
            <a:pPr algn="ctr"/>
            <a:r>
              <a:rPr lang="en-US" altLang="zh-CN"/>
              <a:t>leaf-list</a:t>
            </a:r>
          </a:p>
        </p:txBody>
      </p:sp>
      <p:sp>
        <p:nvSpPr>
          <p:cNvPr id="12" name="矩形 11"/>
          <p:cNvSpPr/>
          <p:nvPr/>
        </p:nvSpPr>
        <p:spPr>
          <a:xfrm>
            <a:off x="6208395" y="4394119"/>
            <a:ext cx="1143000" cy="533400"/>
          </a:xfrm>
          <a:prstGeom prst="rect">
            <a:avLst/>
          </a:prstGeom>
        </p:spPr>
        <p:style>
          <a:lnRef idx="1">
            <a:schemeClr val="accent5"/>
          </a:lnRef>
          <a:fillRef idx="2">
            <a:schemeClr val="accent5"/>
          </a:fillRef>
          <a:effectRef idx="1">
            <a:schemeClr val="accent5"/>
          </a:effectRef>
          <a:fontRef idx="minor">
            <a:schemeClr val="dk1"/>
          </a:fontRef>
        </p:style>
        <p:txBody>
          <a:bodyPr/>
          <a:lstStyle/>
          <a:p>
            <a:pPr algn="ctr"/>
            <a:r>
              <a:rPr lang="en-US" altLang="zh-CN"/>
              <a:t>type</a:t>
            </a:r>
          </a:p>
        </p:txBody>
      </p:sp>
      <p:sp>
        <p:nvSpPr>
          <p:cNvPr id="13" name="矩形 12"/>
          <p:cNvSpPr/>
          <p:nvPr/>
        </p:nvSpPr>
        <p:spPr>
          <a:xfrm>
            <a:off x="7718425" y="4394119"/>
            <a:ext cx="1143000" cy="533400"/>
          </a:xfrm>
          <a:prstGeom prst="rect">
            <a:avLst/>
          </a:prstGeom>
        </p:spPr>
        <p:style>
          <a:lnRef idx="1">
            <a:schemeClr val="accent5"/>
          </a:lnRef>
          <a:fillRef idx="2">
            <a:schemeClr val="accent5"/>
          </a:fillRef>
          <a:effectRef idx="1">
            <a:schemeClr val="accent5"/>
          </a:effectRef>
          <a:fontRef idx="minor">
            <a:schemeClr val="dk1"/>
          </a:fontRef>
        </p:style>
        <p:txBody>
          <a:bodyPr/>
          <a:lstStyle/>
          <a:p>
            <a:pPr algn="ctr"/>
            <a:r>
              <a:rPr lang="en-US" altLang="zh-CN"/>
              <a:t>rpc</a:t>
            </a:r>
          </a:p>
        </p:txBody>
      </p:sp>
      <p:sp>
        <p:nvSpPr>
          <p:cNvPr id="14" name="矩形 13"/>
          <p:cNvSpPr/>
          <p:nvPr/>
        </p:nvSpPr>
        <p:spPr>
          <a:xfrm>
            <a:off x="3962400" y="2974259"/>
            <a:ext cx="1202055" cy="683260"/>
          </a:xfrm>
          <a:prstGeom prst="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a:lstStyle/>
          <a:p>
            <a:pPr algn="ctr"/>
            <a:r>
              <a:rPr lang="en-US" altLang="zh-CN"/>
              <a:t>YANG Tool</a:t>
            </a:r>
          </a:p>
        </p:txBody>
      </p:sp>
      <p:sp>
        <p:nvSpPr>
          <p:cNvPr id="15" name="矩形 14"/>
          <p:cNvSpPr/>
          <p:nvPr/>
        </p:nvSpPr>
        <p:spPr>
          <a:xfrm>
            <a:off x="1625600" y="1247694"/>
            <a:ext cx="5892800" cy="1219200"/>
          </a:xfrm>
          <a:prstGeom prst="rect">
            <a:avLst/>
          </a:prstGeom>
          <a:noFill/>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a:lstStyle/>
          <a:p>
            <a:endParaRPr lang="zh-CN" altLang="en-US"/>
          </a:p>
        </p:txBody>
      </p:sp>
      <p:sp>
        <p:nvSpPr>
          <p:cNvPr id="16" name="矩形 15"/>
          <p:cNvSpPr/>
          <p:nvPr/>
        </p:nvSpPr>
        <p:spPr>
          <a:xfrm>
            <a:off x="149225" y="4218859"/>
            <a:ext cx="8860790" cy="1227455"/>
          </a:xfrm>
          <a:prstGeom prst="rect">
            <a:avLst/>
          </a:prstGeom>
          <a:noFill/>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a:lstStyle/>
          <a:p>
            <a:endParaRPr lang="zh-CN" altLang="en-US"/>
          </a:p>
        </p:txBody>
      </p:sp>
      <p:sp>
        <p:nvSpPr>
          <p:cNvPr id="17" name="文本框 16"/>
          <p:cNvSpPr txBox="1"/>
          <p:nvPr/>
        </p:nvSpPr>
        <p:spPr>
          <a:xfrm>
            <a:off x="4055110" y="1247694"/>
            <a:ext cx="1342390" cy="365760"/>
          </a:xfrm>
          <a:prstGeom prst="rect">
            <a:avLst/>
          </a:prstGeom>
          <a:noFill/>
        </p:spPr>
        <p:txBody>
          <a:bodyPr wrap="none" rtlCol="0">
            <a:spAutoFit/>
          </a:bodyPr>
          <a:lstStyle/>
          <a:p>
            <a:r>
              <a:rPr lang="en-US" altLang="zh-CN"/>
              <a:t>UML model</a:t>
            </a:r>
          </a:p>
        </p:txBody>
      </p:sp>
      <p:sp>
        <p:nvSpPr>
          <p:cNvPr id="18" name="文本框 17"/>
          <p:cNvSpPr txBox="1"/>
          <p:nvPr/>
        </p:nvSpPr>
        <p:spPr>
          <a:xfrm>
            <a:off x="3908425" y="5050074"/>
            <a:ext cx="1499235" cy="365760"/>
          </a:xfrm>
          <a:prstGeom prst="rect">
            <a:avLst/>
          </a:prstGeom>
          <a:noFill/>
        </p:spPr>
        <p:txBody>
          <a:bodyPr wrap="none" rtlCol="0">
            <a:spAutoFit/>
          </a:bodyPr>
          <a:lstStyle/>
          <a:p>
            <a:r>
              <a:rPr lang="en-US" altLang="zh-CN"/>
              <a:t>YANG model</a:t>
            </a:r>
          </a:p>
        </p:txBody>
      </p:sp>
      <p:sp>
        <p:nvSpPr>
          <p:cNvPr id="19" name="右箭头 18"/>
          <p:cNvSpPr/>
          <p:nvPr/>
        </p:nvSpPr>
        <p:spPr>
          <a:xfrm rot="5400000">
            <a:off x="4344035" y="2593259"/>
            <a:ext cx="455930" cy="304800"/>
          </a:xfrm>
          <a:prstGeom prst="rightArrow">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0" name="右箭头 19"/>
          <p:cNvSpPr/>
          <p:nvPr/>
        </p:nvSpPr>
        <p:spPr>
          <a:xfrm rot="5400000">
            <a:off x="4344035" y="3838494"/>
            <a:ext cx="455930" cy="304800"/>
          </a:xfrm>
          <a:prstGeom prst="rightArrow">
            <a:avLst/>
          </a:prstGeom>
        </p:spPr>
        <p:style>
          <a:lnRef idx="1">
            <a:schemeClr val="accent5"/>
          </a:lnRef>
          <a:fillRef idx="2">
            <a:schemeClr val="accent5"/>
          </a:fillRef>
          <a:effectRef idx="1">
            <a:schemeClr val="accent5"/>
          </a:effectRef>
          <a:fontRef idx="minor">
            <a:schemeClr val="dk1"/>
          </a:fontRef>
        </p:style>
        <p:txBody>
          <a:bodyPr/>
          <a:lstStyle/>
          <a:p>
            <a:endParaRPr lang="zh-CN" altLang="en-US"/>
          </a:p>
        </p:txBody>
      </p:sp>
      <p:sp>
        <p:nvSpPr>
          <p:cNvPr id="21" name="矩形 20"/>
          <p:cNvSpPr/>
          <p:nvPr/>
        </p:nvSpPr>
        <p:spPr>
          <a:xfrm>
            <a:off x="6133465" y="1609644"/>
            <a:ext cx="1192530" cy="62865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r>
              <a:rPr lang="en-US" altLang="zh-CN"/>
              <a:t>OpenModelProfile</a:t>
            </a:r>
          </a:p>
        </p:txBody>
      </p:sp>
      <p:pic>
        <p:nvPicPr>
          <p:cNvPr id="125" name="Bild 1" descr="Papyrus Logo"/>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a:xfrm>
            <a:off x="579755" y="1461054"/>
            <a:ext cx="951865" cy="576580"/>
          </a:xfrm>
          <a:prstGeom prst="rect">
            <a:avLst/>
          </a:prstGeom>
          <a:noFill/>
        </p:spPr>
      </p:pic>
      <p:pic>
        <p:nvPicPr>
          <p:cNvPr id="22" name="图片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0375" y="3016804"/>
            <a:ext cx="720090" cy="447040"/>
          </a:xfrm>
          <a:prstGeom prst="rect">
            <a:avLst/>
          </a:prstGeom>
        </p:spPr>
      </p:pic>
      <p:pic>
        <p:nvPicPr>
          <p:cNvPr id="23" name="图片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140" y="3657519"/>
            <a:ext cx="485140" cy="485140"/>
          </a:xfrm>
          <a:prstGeom prst="rect">
            <a:avLst/>
          </a:prstGeom>
        </p:spPr>
      </p:pic>
      <p:sp>
        <p:nvSpPr>
          <p:cNvPr id="24" name="Slide Number Placeholder 23"/>
          <p:cNvSpPr>
            <a:spLocks noGrp="1"/>
          </p:cNvSpPr>
          <p:nvPr>
            <p:ph type="sldNum" sz="quarter" idx="4"/>
          </p:nvPr>
        </p:nvSpPr>
        <p:spPr/>
        <p:txBody>
          <a:bodyPr/>
          <a:lstStyle/>
          <a:p>
            <a:fld id="{95FB27F1-C2FE-E646-9E41-8F3092BBAFAE}" type="slidenum">
              <a:rPr lang="en-US" smtClean="0"/>
              <a:pPr/>
              <a:t>74</a:t>
            </a:fld>
            <a:endParaRPr lang="en-US"/>
          </a:p>
        </p:txBody>
      </p:sp>
      <p:sp>
        <p:nvSpPr>
          <p:cNvPr id="25" name="Footer Placeholder 2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1195229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Validate/View YANG files</a:t>
            </a:r>
          </a:p>
        </p:txBody>
      </p:sp>
      <p:pic>
        <p:nvPicPr>
          <p:cNvPr id="7" name="图片 6"/>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12725" y="2484755"/>
            <a:ext cx="4114800" cy="2426970"/>
          </a:xfrm>
          <a:prstGeom prst="rect">
            <a:avLst/>
          </a:prstGeom>
          <a:ln>
            <a:solidFill>
              <a:schemeClr val="accent1"/>
            </a:solidFill>
          </a:ln>
        </p:spPr>
      </p:pic>
      <p:sp>
        <p:nvSpPr>
          <p:cNvPr id="8" name="文本框 7"/>
          <p:cNvSpPr txBox="1"/>
          <p:nvPr/>
        </p:nvSpPr>
        <p:spPr>
          <a:xfrm>
            <a:off x="580390" y="1012190"/>
            <a:ext cx="6858000" cy="914400"/>
          </a:xfrm>
          <a:prstGeom prst="rect">
            <a:avLst/>
          </a:prstGeom>
          <a:noFill/>
        </p:spPr>
        <p:txBody>
          <a:bodyPr wrap="square" rtlCol="0">
            <a:spAutoFit/>
          </a:bodyPr>
          <a:lstStyle/>
          <a:p>
            <a:pPr marL="285750" indent="-285750" algn="l">
              <a:buFont typeface="Arial" panose="020B0604020202020204" pitchFamily="34" charset="0"/>
              <a:buChar char="•"/>
            </a:pPr>
            <a:r>
              <a:rPr lang="en-US" altLang="zh-CN"/>
              <a:t>Eclipse </a:t>
            </a:r>
            <a:r>
              <a:rPr lang="en-US" altLang="zh-CN" err="1"/>
              <a:t>xored</a:t>
            </a:r>
            <a:r>
              <a:rPr lang="en-US" altLang="zh-CN"/>
              <a:t> IDE: </a:t>
            </a:r>
            <a:r>
              <a:rPr lang="en-US" altLang="zh-CN">
                <a:sym typeface="+mn-ea"/>
              </a:rPr>
              <a:t>RFC 6020 </a:t>
            </a:r>
            <a:r>
              <a:rPr lang="en-US" altLang="zh-CN"/>
              <a:t>validation, GUI view </a:t>
            </a:r>
          </a:p>
          <a:p>
            <a:pPr marL="285750" indent="-285750" algn="l">
              <a:buFont typeface="Arial" panose="020B0604020202020204" pitchFamily="34" charset="0"/>
              <a:buChar char="•"/>
            </a:pPr>
            <a:r>
              <a:rPr lang="en-US" altLang="zh-CN" err="1"/>
              <a:t>pyang</a:t>
            </a:r>
            <a:r>
              <a:rPr lang="en-US" altLang="zh-CN"/>
              <a:t>: RFC 6020/6087 validation, command line</a:t>
            </a:r>
          </a:p>
          <a:p>
            <a:pPr marL="285750" indent="-285750" algn="l">
              <a:buFont typeface="Arial" panose="020B0604020202020204" pitchFamily="34" charset="0"/>
              <a:buChar char="•"/>
            </a:pPr>
            <a:r>
              <a:rPr lang="en-US" altLang="zh-CN"/>
              <a:t>YANG validator: RFC 6020/6087 validation, online tool </a:t>
            </a:r>
          </a:p>
        </p:txBody>
      </p:sp>
      <p:pic>
        <p:nvPicPr>
          <p:cNvPr id="9" name="图片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33900" y="2484755"/>
            <a:ext cx="4497070" cy="2346960"/>
          </a:xfrm>
          <a:prstGeom prst="rect">
            <a:avLst/>
          </a:prstGeom>
          <a:ln>
            <a:solidFill>
              <a:schemeClr val="accent1"/>
            </a:solidFill>
          </a:ln>
        </p:spPr>
      </p:pic>
      <p:sp>
        <p:nvSpPr>
          <p:cNvPr id="6" name="Slide Number Placeholder 5"/>
          <p:cNvSpPr>
            <a:spLocks noGrp="1"/>
          </p:cNvSpPr>
          <p:nvPr>
            <p:ph type="sldNum" sz="quarter" idx="4"/>
          </p:nvPr>
        </p:nvSpPr>
        <p:spPr/>
        <p:txBody>
          <a:bodyPr/>
          <a:lstStyle/>
          <a:p>
            <a:fld id="{95FB27F1-C2FE-E646-9E41-8F3092BBAFAE}" type="slidenum">
              <a:rPr lang="en-US" smtClean="0"/>
              <a:pPr/>
              <a:t>75</a:t>
            </a:fld>
            <a:endParaRPr lang="en-US"/>
          </a:p>
        </p:txBody>
      </p:sp>
      <p:sp>
        <p:nvSpPr>
          <p:cNvPr id="10" name="Footer Placeholder 9"/>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6271955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T-API Swagger specifications</a:t>
            </a:r>
          </a:p>
        </p:txBody>
      </p:sp>
      <p:sp>
        <p:nvSpPr>
          <p:cNvPr id="4" name="Content Placeholder 3"/>
          <p:cNvSpPr>
            <a:spLocks noGrp="1"/>
          </p:cNvSpPr>
          <p:nvPr>
            <p:ph idx="1"/>
          </p:nvPr>
        </p:nvSpPr>
        <p:spPr/>
        <p:txBody>
          <a:bodyPr/>
          <a:lstStyle/>
          <a:p>
            <a:r>
              <a:rPr lang="en-US" smtClean="0"/>
              <a:t>The </a:t>
            </a:r>
            <a:r>
              <a:rPr lang="en-US"/>
              <a:t>T-API Swagger specifications provide a mapping from the Yang data schema into JSON Swagger, which can then be used to generate Python and Java code for implementation of the API in </a:t>
            </a:r>
            <a:r>
              <a:rPr lang="en-US" err="1"/>
              <a:t>RestConf</a:t>
            </a:r>
            <a:r>
              <a:rPr lang="en-US" smtClean="0"/>
              <a:t>.</a:t>
            </a:r>
          </a:p>
          <a:p>
            <a:endParaRPr lang="en-US"/>
          </a:p>
          <a:p>
            <a:endParaRPr lang="en-US" smtClean="0"/>
          </a:p>
        </p:txBody>
      </p:sp>
      <p:sp>
        <p:nvSpPr>
          <p:cNvPr id="5" name="Slide Number Placeholder 4"/>
          <p:cNvSpPr>
            <a:spLocks noGrp="1"/>
          </p:cNvSpPr>
          <p:nvPr>
            <p:ph type="sldNum" sz="quarter" idx="4"/>
          </p:nvPr>
        </p:nvSpPr>
        <p:spPr/>
        <p:txBody>
          <a:bodyPr/>
          <a:lstStyle/>
          <a:p>
            <a:fld id="{95FB27F1-C2FE-E646-9E41-8F3092BBAFAE}" type="slidenum">
              <a:rPr lang="en-US" smtClean="0"/>
              <a:pPr/>
              <a:t>76</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05628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smtClean="0"/>
              <a:t>YANG data models</a:t>
            </a:r>
            <a:endParaRPr lang="en-US"/>
          </a:p>
        </p:txBody>
      </p:sp>
      <p:sp>
        <p:nvSpPr>
          <p:cNvPr id="2" name="Marcador de contenido 1"/>
          <p:cNvSpPr>
            <a:spLocks noGrp="1"/>
          </p:cNvSpPr>
          <p:nvPr>
            <p:ph idx="1"/>
          </p:nvPr>
        </p:nvSpPr>
        <p:spPr/>
        <p:txBody>
          <a:bodyPr>
            <a:normAutofit/>
          </a:bodyPr>
          <a:lstStyle/>
          <a:p>
            <a:r>
              <a:rPr lang="en-US" smtClean="0"/>
              <a:t>YANG is a modeling language designed to create data models for the NETCONF protocol and more recently to RESTCONF. YANG is capable to define configuration and operational state data, remote procedure calls (RPCs) and Notifications.</a:t>
            </a:r>
          </a:p>
          <a:p>
            <a:endParaRPr lang="en-US" smtClean="0"/>
          </a:p>
          <a:p>
            <a:r>
              <a:rPr lang="en-US" smtClean="0"/>
              <a:t>YANG includes description of:</a:t>
            </a:r>
          </a:p>
          <a:p>
            <a:pPr lvl="1"/>
            <a:r>
              <a:rPr lang="en-US" err="1" smtClean="0"/>
              <a:t>Config</a:t>
            </a:r>
            <a:endParaRPr lang="en-US" smtClean="0"/>
          </a:p>
          <a:p>
            <a:pPr lvl="1"/>
            <a:r>
              <a:rPr lang="en-US" smtClean="0"/>
              <a:t>State</a:t>
            </a:r>
          </a:p>
          <a:p>
            <a:pPr lvl="1"/>
            <a:r>
              <a:rPr lang="en-US" smtClean="0"/>
              <a:t>RPCs</a:t>
            </a:r>
          </a:p>
          <a:p>
            <a:pPr lvl="1"/>
            <a:r>
              <a:rPr lang="en-US" smtClean="0"/>
              <a:t>Notifications</a:t>
            </a:r>
          </a:p>
          <a:p>
            <a:endParaRPr lang="en-US" smtClean="0"/>
          </a:p>
          <a:p>
            <a:endParaRPr lang="en-US" smtClean="0"/>
          </a:p>
          <a:p>
            <a:endParaRPr lang="en-US"/>
          </a:p>
        </p:txBody>
      </p:sp>
      <p:sp>
        <p:nvSpPr>
          <p:cNvPr id="4" name="Slide Number Placeholder 3"/>
          <p:cNvSpPr>
            <a:spLocks noGrp="1"/>
          </p:cNvSpPr>
          <p:nvPr>
            <p:ph type="sldNum" sz="quarter" idx="4"/>
          </p:nvPr>
        </p:nvSpPr>
        <p:spPr/>
        <p:txBody>
          <a:bodyPr/>
          <a:lstStyle/>
          <a:p>
            <a:fld id="{95FB27F1-C2FE-E646-9E41-8F3092BBAFAE}" type="slidenum">
              <a:rPr lang="en-US" smtClean="0"/>
              <a:pPr/>
              <a:t>77</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51327685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RESTconf</a:t>
            </a:r>
            <a:endParaRPr lang="en-US"/>
          </a:p>
        </p:txBody>
      </p:sp>
      <p:sp>
        <p:nvSpPr>
          <p:cNvPr id="4" name="Content Placeholder 3"/>
          <p:cNvSpPr>
            <a:spLocks noGrp="1"/>
          </p:cNvSpPr>
          <p:nvPr>
            <p:ph idx="1"/>
          </p:nvPr>
        </p:nvSpPr>
        <p:spPr/>
        <p:txBody>
          <a:bodyPr>
            <a:normAutofit/>
          </a:bodyPr>
          <a:lstStyle/>
          <a:p>
            <a:r>
              <a:rPr lang="en-US" smtClean="0"/>
              <a:t>RESTCONF is a REST-like protocol that provides a HTTP-based API to access the data, modeled by YANG. The REST-like operations are used to access the hierarchical data within a data store. The information modeled in YANG is structured in the following tree:</a:t>
            </a:r>
          </a:p>
          <a:p>
            <a:pPr lvl="1"/>
            <a:r>
              <a:rPr lang="en-US" smtClean="0"/>
              <a:t>/</a:t>
            </a:r>
            <a:r>
              <a:rPr lang="en-US" err="1" smtClean="0"/>
              <a:t>restconf</a:t>
            </a:r>
            <a:r>
              <a:rPr lang="en-US" smtClean="0"/>
              <a:t>/</a:t>
            </a:r>
            <a:r>
              <a:rPr lang="en-US" err="1" smtClean="0"/>
              <a:t>config</a:t>
            </a:r>
            <a:r>
              <a:rPr lang="en-US" smtClean="0"/>
              <a:t> : “Data (configuration/operational) accessible from the client but not editable”</a:t>
            </a:r>
          </a:p>
          <a:p>
            <a:pPr lvl="1"/>
            <a:r>
              <a:rPr lang="en-US" smtClean="0"/>
              <a:t>/</a:t>
            </a:r>
            <a:r>
              <a:rPr lang="en-US" err="1" smtClean="0"/>
              <a:t>restconf</a:t>
            </a:r>
            <a:r>
              <a:rPr lang="en-US" smtClean="0"/>
              <a:t>/modules : “Set of YANG models supported by the RESTCONF server”</a:t>
            </a:r>
          </a:p>
          <a:p>
            <a:pPr lvl="1"/>
            <a:r>
              <a:rPr lang="en-US" smtClean="0"/>
              <a:t>/</a:t>
            </a:r>
            <a:r>
              <a:rPr lang="en-US" err="1" smtClean="0"/>
              <a:t>restconf</a:t>
            </a:r>
            <a:r>
              <a:rPr lang="en-US" smtClean="0"/>
              <a:t>/operations : “Set of operations (YANG-defined RPCs) supported by the server”</a:t>
            </a:r>
          </a:p>
          <a:p>
            <a:pPr lvl="1"/>
            <a:r>
              <a:rPr lang="en-US" smtClean="0"/>
              <a:t>/</a:t>
            </a:r>
            <a:r>
              <a:rPr lang="en-US" err="1" smtClean="0"/>
              <a:t>restconf</a:t>
            </a:r>
            <a:r>
              <a:rPr lang="en-US" smtClean="0"/>
              <a:t>/streams: “Set of notifications supported by the server”. They are implemented in a </a:t>
            </a:r>
            <a:r>
              <a:rPr lang="en-US" err="1" smtClean="0"/>
              <a:t>websocket</a:t>
            </a:r>
            <a:endParaRPr lang="en-US" smtClean="0"/>
          </a:p>
          <a:p>
            <a:pPr lvl="1"/>
            <a:endParaRPr lang="en-US" smtClean="0"/>
          </a:p>
          <a:p>
            <a:r>
              <a:rPr lang="en-US" smtClean="0"/>
              <a:t>With YANGs + </a:t>
            </a:r>
            <a:r>
              <a:rPr lang="en-US" err="1" smtClean="0"/>
              <a:t>RESTconf</a:t>
            </a:r>
            <a:r>
              <a:rPr lang="en-US" smtClean="0"/>
              <a:t> </a:t>
            </a:r>
            <a:r>
              <a:rPr lang="en-US" smtClean="0">
                <a:sym typeface="Wingdings" panose="05000000000000000000" pitchFamily="2" charset="2"/>
              </a:rPr>
              <a:t> </a:t>
            </a:r>
          </a:p>
          <a:p>
            <a:pPr lvl="1"/>
            <a:r>
              <a:rPr lang="en-US" smtClean="0">
                <a:sym typeface="Wingdings" panose="05000000000000000000" pitchFamily="2" charset="2"/>
              </a:rPr>
              <a:t>We have the complete Transport REST NBI</a:t>
            </a:r>
            <a:endParaRPr lang="en-US"/>
          </a:p>
        </p:txBody>
      </p:sp>
      <p:sp>
        <p:nvSpPr>
          <p:cNvPr id="5" name="Slide Number Placeholder 4"/>
          <p:cNvSpPr>
            <a:spLocks noGrp="1"/>
          </p:cNvSpPr>
          <p:nvPr>
            <p:ph type="sldNum" sz="quarter" idx="4"/>
          </p:nvPr>
        </p:nvSpPr>
        <p:spPr/>
        <p:txBody>
          <a:bodyPr/>
          <a:lstStyle/>
          <a:p>
            <a:fld id="{95FB27F1-C2FE-E646-9E41-8F3092BBAFAE}" type="slidenum">
              <a:rPr lang="en-US" smtClean="0"/>
              <a:pPr/>
              <a:t>78</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1277753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T-API Swagger: Documentation</a:t>
            </a:r>
            <a:endParaRPr lang="en-US"/>
          </a:p>
        </p:txBody>
      </p:sp>
      <p:sp>
        <p:nvSpPr>
          <p:cNvPr id="4" name="Marcador de contenido 3"/>
          <p:cNvSpPr>
            <a:spLocks noGrp="1"/>
          </p:cNvSpPr>
          <p:nvPr>
            <p:ph idx="1"/>
          </p:nvPr>
        </p:nvSpPr>
        <p:spPr/>
        <p:txBody>
          <a:bodyPr/>
          <a:lstStyle/>
          <a:p>
            <a:r>
              <a:rPr lang="en-US" smtClean="0"/>
              <a:t>Swagger is a project used to describe and document RESTful APIs.</a:t>
            </a:r>
            <a:endParaRPr lang="en-US" smtClean="0">
              <a:hlinkClick r:id=""/>
            </a:endParaRPr>
          </a:p>
          <a:p>
            <a:endParaRPr lang="en-US" smtClean="0">
              <a:hlinkClick r:id=""/>
            </a:endParaRPr>
          </a:p>
          <a:p>
            <a:r>
              <a:rPr lang="en-US" smtClean="0"/>
              <a:t>Swagger 2.0 specification:</a:t>
            </a:r>
            <a:endParaRPr lang="en-US" smtClean="0">
              <a:hlinkClick r:id=""/>
            </a:endParaRPr>
          </a:p>
          <a:p>
            <a:endParaRPr lang="en-US" smtClean="0">
              <a:hlinkClick r:id=""/>
            </a:endParaRPr>
          </a:p>
          <a:p>
            <a:pPr marL="0" indent="0">
              <a:buNone/>
            </a:pPr>
            <a:r>
              <a:rPr lang="en-US" smtClean="0">
                <a:hlinkClick r:id=""/>
              </a:rPr>
              <a:t>http://swagger.io/specification/</a:t>
            </a:r>
            <a:endParaRPr lang="en-US" smtClean="0"/>
          </a:p>
          <a:p>
            <a:endParaRPr lang="en-US"/>
          </a:p>
        </p:txBody>
      </p:sp>
      <p:sp>
        <p:nvSpPr>
          <p:cNvPr id="5" name="Slide Number Placeholder 4"/>
          <p:cNvSpPr>
            <a:spLocks noGrp="1"/>
          </p:cNvSpPr>
          <p:nvPr>
            <p:ph type="sldNum" sz="quarter" idx="4"/>
          </p:nvPr>
        </p:nvSpPr>
        <p:spPr/>
        <p:txBody>
          <a:bodyPr/>
          <a:lstStyle/>
          <a:p>
            <a:fld id="{95FB27F1-C2FE-E646-9E41-8F3092BBAFAE}" type="slidenum">
              <a:rPr lang="en-US" smtClean="0"/>
              <a:pPr/>
              <a:t>79</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1728088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Keys to success</a:t>
            </a:r>
            <a:endParaRPr lang="en-GB"/>
          </a:p>
        </p:txBody>
      </p:sp>
      <p:pic>
        <p:nvPicPr>
          <p:cNvPr id="7" name="Imagen 6"/>
          <p:cNvPicPr>
            <a:picLocks noChangeAspect="1"/>
          </p:cNvPicPr>
          <p:nvPr/>
        </p:nvPicPr>
        <p:blipFill>
          <a:blip r:embed="rId2" cstate="print"/>
          <a:stretch>
            <a:fillRect/>
          </a:stretch>
        </p:blipFill>
        <p:spPr>
          <a:xfrm>
            <a:off x="602067" y="1093170"/>
            <a:ext cx="7939866" cy="4734089"/>
          </a:xfrm>
          <a:prstGeom prst="rect">
            <a:avLst/>
          </a:prstGeom>
        </p:spPr>
      </p:pic>
      <p:sp>
        <p:nvSpPr>
          <p:cNvPr id="4" name="Slide Number Placeholder 3"/>
          <p:cNvSpPr>
            <a:spLocks noGrp="1"/>
          </p:cNvSpPr>
          <p:nvPr>
            <p:ph type="sldNum" sz="quarter" idx="4"/>
          </p:nvPr>
        </p:nvSpPr>
        <p:spPr/>
        <p:txBody>
          <a:bodyPr/>
          <a:lstStyle/>
          <a:p>
            <a:fld id="{95FB27F1-C2FE-E646-9E41-8F3092BBAFAE}" type="slidenum">
              <a:rPr lang="en-US" smtClean="0"/>
              <a:pPr/>
              <a:t>8</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52108481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33400" y="1219200"/>
            <a:ext cx="5562600" cy="4893647"/>
          </a:xfrm>
          <a:prstGeom prst="rect">
            <a:avLst/>
          </a:prstGeom>
          <a:noFill/>
        </p:spPr>
        <p:txBody>
          <a:bodyPr wrap="square" rtlCol="0">
            <a:spAutoFit/>
          </a:bodyPr>
          <a:lstStyle/>
          <a:p>
            <a:r>
              <a:rPr lang="en-US" smtClean="0"/>
              <a:t>Project Eagle </a:t>
            </a:r>
            <a:r>
              <a:rPr lang="en-US" err="1" smtClean="0"/>
              <a:t>YangJsonTools</a:t>
            </a:r>
            <a:endParaRPr lang="en-US" smtClean="0">
              <a:hlinkClick r:id="rId2"/>
            </a:endParaRPr>
          </a:p>
          <a:p>
            <a:endParaRPr lang="en-US" sz="1400" smtClean="0">
              <a:hlinkClick r:id=""/>
            </a:endParaRPr>
          </a:p>
          <a:p>
            <a:r>
              <a:rPr lang="en-US" sz="1400" smtClean="0">
                <a:hlinkClick r:id=""/>
              </a:rPr>
              <a:t>https://github.com/OpenNetworkingFoundation/EAGLE-Open-Model-Profile-and-Tools/tree/YangJsonTools</a:t>
            </a:r>
            <a:endParaRPr lang="en-US" sz="1400" smtClean="0"/>
          </a:p>
          <a:p>
            <a:endParaRPr lang="en-US" smtClean="0"/>
          </a:p>
          <a:p>
            <a:r>
              <a:rPr lang="en-US" smtClean="0"/>
              <a:t>Includes a plugin for </a:t>
            </a:r>
            <a:r>
              <a:rPr lang="en-US" err="1" smtClean="0"/>
              <a:t>Pyang</a:t>
            </a:r>
            <a:endParaRPr lang="en-US" smtClean="0"/>
          </a:p>
          <a:p>
            <a:endParaRPr lang="en-US" smtClean="0"/>
          </a:p>
          <a:p>
            <a:r>
              <a:rPr lang="en-US" smtClean="0">
                <a:hlinkClick r:id="rId3"/>
              </a:rPr>
              <a:t>https://github.com/mbj4668/pyang</a:t>
            </a:r>
            <a:endParaRPr lang="en-US" smtClean="0"/>
          </a:p>
          <a:p>
            <a:endParaRPr lang="en-US" smtClean="0"/>
          </a:p>
          <a:p>
            <a:r>
              <a:rPr lang="en-US" err="1" smtClean="0"/>
              <a:t>Pyang</a:t>
            </a:r>
            <a:r>
              <a:rPr lang="en-US" smtClean="0"/>
              <a:t> is a YANG validator, </a:t>
            </a:r>
            <a:r>
              <a:rPr lang="en-US" err="1" smtClean="0"/>
              <a:t>transformator</a:t>
            </a:r>
            <a:r>
              <a:rPr lang="en-US" smtClean="0"/>
              <a:t> and code generator, written in python. It can be used to validate YANG modules for correctness, to transform YANG modules into other formats, and to generate code from the modules.</a:t>
            </a:r>
          </a:p>
          <a:p>
            <a:endParaRPr lang="en-US" smtClean="0"/>
          </a:p>
          <a:p>
            <a:r>
              <a:rPr lang="en-US" smtClean="0"/>
              <a:t>The project EAGLE </a:t>
            </a:r>
            <a:r>
              <a:rPr lang="en-US" err="1" smtClean="0"/>
              <a:t>YangJsonTools</a:t>
            </a:r>
            <a:r>
              <a:rPr lang="en-US" smtClean="0"/>
              <a:t> plugin processes the YANG files and describes the associated </a:t>
            </a:r>
            <a:r>
              <a:rPr lang="en-US" err="1" smtClean="0"/>
              <a:t>RESTconf</a:t>
            </a:r>
            <a:r>
              <a:rPr lang="en-US" smtClean="0"/>
              <a:t> interface using Swagger REST definitions.</a:t>
            </a:r>
            <a:endParaRPr lang="en-US"/>
          </a:p>
        </p:txBody>
      </p:sp>
      <p:sp>
        <p:nvSpPr>
          <p:cNvPr id="2" name="Título 1"/>
          <p:cNvSpPr>
            <a:spLocks noGrp="1"/>
          </p:cNvSpPr>
          <p:nvPr>
            <p:ph type="title"/>
          </p:nvPr>
        </p:nvSpPr>
        <p:spPr/>
        <p:txBody>
          <a:bodyPr>
            <a:normAutofit fontScale="90000"/>
          </a:bodyPr>
          <a:lstStyle/>
          <a:p>
            <a:r>
              <a:rPr lang="en-US" smtClean="0"/>
              <a:t>T-API Swagger: From YANG to Swagger Specs</a:t>
            </a:r>
            <a:endParaRPr lang="en-US"/>
          </a:p>
        </p:txBody>
      </p:sp>
      <p:pic>
        <p:nvPicPr>
          <p:cNvPr id="5" name="Marcador de contenido 4"/>
          <p:cNvPicPr>
            <a:picLocks noGrp="1" noChangeAspect="1"/>
          </p:cNvPicPr>
          <p:nvPr>
            <p:ph idx="1"/>
          </p:nvPr>
        </p:nvPicPr>
        <p:blipFill rotWithShape="1">
          <a:blip r:embed="rId4" cstate="print">
            <a:extLst>
              <a:ext uri="{28A0092B-C50C-407E-A947-70E740481C1C}">
                <a14:useLocalDpi xmlns:a14="http://schemas.microsoft.com/office/drawing/2010/main"/>
              </a:ext>
            </a:extLst>
          </a:blip>
          <a:stretch/>
        </p:blipFill>
        <p:spPr>
          <a:xfrm>
            <a:off x="6288574" y="1219200"/>
            <a:ext cx="2221092" cy="2840930"/>
          </a:xfrm>
          <a:prstGeom prst="rect">
            <a:avLst/>
          </a:prstGeom>
        </p:spPr>
      </p:pic>
      <p:sp>
        <p:nvSpPr>
          <p:cNvPr id="6" name="Slide Number Placeholder 5"/>
          <p:cNvSpPr>
            <a:spLocks noGrp="1"/>
          </p:cNvSpPr>
          <p:nvPr>
            <p:ph type="sldNum" sz="quarter" idx="4"/>
          </p:nvPr>
        </p:nvSpPr>
        <p:spPr/>
        <p:txBody>
          <a:bodyPr/>
          <a:lstStyle/>
          <a:p>
            <a:fld id="{95FB27F1-C2FE-E646-9E41-8F3092BBAFAE}" type="slidenum">
              <a:rPr lang="en-US" smtClean="0"/>
              <a:pPr/>
              <a:t>80</a:t>
            </a:fld>
            <a:endParaRPr lang="en-US"/>
          </a:p>
        </p:txBody>
      </p:sp>
      <p:sp>
        <p:nvSpPr>
          <p:cNvPr id="7" name="Footer Placeholder 6"/>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46289845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T-API Swagger: Editing Swagger Specs</a:t>
            </a:r>
            <a:endParaRPr lang="en-US"/>
          </a:p>
        </p:txBody>
      </p:sp>
      <p:sp>
        <p:nvSpPr>
          <p:cNvPr id="4" name="Marcador de contenido 3"/>
          <p:cNvSpPr>
            <a:spLocks noGrp="1"/>
          </p:cNvSpPr>
          <p:nvPr>
            <p:ph idx="1"/>
          </p:nvPr>
        </p:nvSpPr>
        <p:spPr>
          <a:xfrm>
            <a:off x="457200" y="981075"/>
            <a:ext cx="3003176" cy="5256213"/>
          </a:xfrm>
        </p:spPr>
        <p:txBody>
          <a:bodyPr/>
          <a:lstStyle/>
          <a:p>
            <a:r>
              <a:rPr lang="en-US" smtClean="0"/>
              <a:t>Using Eclipse JSON editor</a:t>
            </a:r>
          </a:p>
          <a:p>
            <a:pPr lvl="1"/>
            <a:r>
              <a:rPr lang="en-US" smtClean="0"/>
              <a:t>Described in T-API Developer Guide</a:t>
            </a:r>
          </a:p>
          <a:p>
            <a:endParaRPr lang="en-US" smtClean="0"/>
          </a:p>
          <a:p>
            <a:r>
              <a:rPr lang="en-US" smtClean="0"/>
              <a:t>Using Swagger on-line editor</a:t>
            </a:r>
          </a:p>
          <a:p>
            <a:pPr lvl="1"/>
            <a:r>
              <a:rPr lang="en-US" smtClean="0">
                <a:hlinkClick r:id="rId2"/>
              </a:rPr>
              <a:t>http://editor.swagger.io/</a:t>
            </a:r>
            <a:endParaRPr lang="en-US" smtClean="0"/>
          </a:p>
          <a:p>
            <a:pPr lvl="1"/>
            <a:endParaRPr lang="en-US"/>
          </a:p>
        </p:txBody>
      </p:sp>
      <p:pic>
        <p:nvPicPr>
          <p:cNvPr id="5" name="Imagen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97942" y="1706248"/>
            <a:ext cx="4558553" cy="2654982"/>
          </a:xfrm>
          <a:prstGeom prst="rect">
            <a:avLst/>
          </a:prstGeom>
        </p:spPr>
      </p:pic>
      <p:sp>
        <p:nvSpPr>
          <p:cNvPr id="6" name="Slide Number Placeholder 5"/>
          <p:cNvSpPr>
            <a:spLocks noGrp="1"/>
          </p:cNvSpPr>
          <p:nvPr>
            <p:ph type="sldNum" sz="quarter" idx="4"/>
          </p:nvPr>
        </p:nvSpPr>
        <p:spPr/>
        <p:txBody>
          <a:bodyPr/>
          <a:lstStyle/>
          <a:p>
            <a:fld id="{95FB27F1-C2FE-E646-9E41-8F3092BBAFAE}" type="slidenum">
              <a:rPr lang="en-US" smtClean="0"/>
              <a:pPr/>
              <a:t>81</a:t>
            </a:fld>
            <a:endParaRPr lang="en-US"/>
          </a:p>
        </p:txBody>
      </p:sp>
      <p:sp>
        <p:nvSpPr>
          <p:cNvPr id="7" name="Footer Placeholder 6"/>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08378432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smtClean="0"/>
              <a:t>T-API Swagger: Understanding Swagger specs</a:t>
            </a:r>
            <a:endParaRPr lang="en-US"/>
          </a:p>
        </p:txBody>
      </p:sp>
      <p:sp>
        <p:nvSpPr>
          <p:cNvPr id="4" name="Marcador de contenido 3"/>
          <p:cNvSpPr>
            <a:spLocks noGrp="1"/>
          </p:cNvSpPr>
          <p:nvPr>
            <p:ph idx="1"/>
          </p:nvPr>
        </p:nvSpPr>
        <p:spPr/>
        <p:txBody>
          <a:bodyPr/>
          <a:lstStyle/>
          <a:p>
            <a:r>
              <a:rPr lang="en-US" smtClean="0"/>
              <a:t>Paths</a:t>
            </a:r>
          </a:p>
          <a:p>
            <a:pPr lvl="1"/>
            <a:r>
              <a:rPr lang="en-US" smtClean="0"/>
              <a:t>Each path may include CRUD (POST, GET, PUT, DELETE) if </a:t>
            </a:r>
            <a:r>
              <a:rPr lang="en-US" err="1" smtClean="0"/>
              <a:t>config</a:t>
            </a:r>
            <a:endParaRPr lang="en-US" smtClean="0"/>
          </a:p>
          <a:p>
            <a:pPr lvl="1"/>
            <a:r>
              <a:rPr lang="en-US" smtClean="0"/>
              <a:t>Only GET is allow for State data</a:t>
            </a:r>
          </a:p>
          <a:p>
            <a:pPr lvl="1"/>
            <a:r>
              <a:rPr lang="en-US" smtClean="0"/>
              <a:t>Each CRUD includes the following details:</a:t>
            </a:r>
          </a:p>
          <a:p>
            <a:pPr lvl="2"/>
            <a:r>
              <a:rPr lang="en-US" smtClean="0"/>
              <a:t>Summary</a:t>
            </a:r>
          </a:p>
          <a:p>
            <a:pPr lvl="2"/>
            <a:r>
              <a:rPr lang="en-US" smtClean="0"/>
              <a:t>Parameters (in path or in body)</a:t>
            </a:r>
          </a:p>
          <a:p>
            <a:pPr lvl="2"/>
            <a:r>
              <a:rPr lang="en-US" smtClean="0"/>
              <a:t>Responses</a:t>
            </a:r>
          </a:p>
          <a:p>
            <a:pPr lvl="2"/>
            <a:r>
              <a:rPr lang="en-US" smtClean="0"/>
              <a:t>Produces/consumes</a:t>
            </a:r>
          </a:p>
          <a:p>
            <a:pPr lvl="1"/>
            <a:endParaRPr lang="en-US" smtClean="0"/>
          </a:p>
          <a:p>
            <a:pPr lvl="1"/>
            <a:endParaRPr lang="en-US" smtClean="0"/>
          </a:p>
          <a:p>
            <a:endParaRPr lang="en-US" smtClean="0"/>
          </a:p>
          <a:p>
            <a:pPr lvl="1"/>
            <a:endParaRPr lang="en-US" smtClean="0"/>
          </a:p>
          <a:p>
            <a:pPr lvl="1"/>
            <a:endParaRPr lang="en-US"/>
          </a:p>
        </p:txBody>
      </p:sp>
      <p:pic>
        <p:nvPicPr>
          <p:cNvPr id="10" name="Imagen 9"/>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921624" y="1929388"/>
            <a:ext cx="4013681" cy="4013682"/>
          </a:xfrm>
          <a:prstGeom prst="rect">
            <a:avLst/>
          </a:prstGeom>
        </p:spPr>
      </p:pic>
      <p:sp>
        <p:nvSpPr>
          <p:cNvPr id="5" name="Slide Number Placeholder 4"/>
          <p:cNvSpPr>
            <a:spLocks noGrp="1"/>
          </p:cNvSpPr>
          <p:nvPr>
            <p:ph type="sldNum" sz="quarter" idx="4"/>
          </p:nvPr>
        </p:nvSpPr>
        <p:spPr/>
        <p:txBody>
          <a:bodyPr/>
          <a:lstStyle/>
          <a:p>
            <a:fld id="{95FB27F1-C2FE-E646-9E41-8F3092BBAFAE}" type="slidenum">
              <a:rPr lang="en-US" smtClean="0"/>
              <a:pPr/>
              <a:t>82</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5560752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smtClean="0"/>
              <a:t>T-API Swagger: Understanding Swagger specs</a:t>
            </a:r>
            <a:endParaRPr lang="en-US"/>
          </a:p>
        </p:txBody>
      </p:sp>
      <p:sp>
        <p:nvSpPr>
          <p:cNvPr id="4" name="Marcador de contenido 3"/>
          <p:cNvSpPr>
            <a:spLocks noGrp="1"/>
          </p:cNvSpPr>
          <p:nvPr>
            <p:ph idx="1"/>
          </p:nvPr>
        </p:nvSpPr>
        <p:spPr/>
        <p:txBody>
          <a:bodyPr/>
          <a:lstStyle/>
          <a:p>
            <a:r>
              <a:rPr lang="en-US" smtClean="0"/>
              <a:t>Definitions</a:t>
            </a:r>
          </a:p>
          <a:p>
            <a:pPr lvl="1"/>
            <a:r>
              <a:rPr lang="en-US" smtClean="0"/>
              <a:t>They allow inheritance (</a:t>
            </a:r>
            <a:r>
              <a:rPr lang="en-US" err="1" smtClean="0"/>
              <a:t>allOf</a:t>
            </a:r>
            <a:r>
              <a:rPr lang="en-US" smtClean="0"/>
              <a:t>)</a:t>
            </a:r>
          </a:p>
          <a:p>
            <a:pPr lvl="1"/>
            <a:r>
              <a:rPr lang="en-US" smtClean="0"/>
              <a:t>Items are described in properties</a:t>
            </a:r>
          </a:p>
          <a:p>
            <a:pPr lvl="1"/>
            <a:r>
              <a:rPr lang="en-US" smtClean="0"/>
              <a:t>Other descriptions might be referenced (e.g., </a:t>
            </a:r>
            <a:r>
              <a:rPr lang="en-US" err="1" smtClean="0"/>
              <a:t>connectivityService</a:t>
            </a:r>
            <a:r>
              <a:rPr lang="en-US" smtClean="0"/>
              <a:t>)</a:t>
            </a:r>
          </a:p>
          <a:p>
            <a:pPr lvl="1"/>
            <a:endParaRPr lang="en-US" smtClean="0"/>
          </a:p>
          <a:p>
            <a:endParaRPr lang="en-US" smtClean="0"/>
          </a:p>
          <a:p>
            <a:endParaRPr lang="en-US" smtClean="0"/>
          </a:p>
          <a:p>
            <a:endParaRPr lang="en-US" smtClean="0"/>
          </a:p>
          <a:p>
            <a:endParaRPr lang="en-US" smtClean="0"/>
          </a:p>
          <a:p>
            <a:pPr lvl="1"/>
            <a:endParaRPr lang="en-US"/>
          </a:p>
        </p:txBody>
      </p:sp>
      <p:pic>
        <p:nvPicPr>
          <p:cNvPr id="7" name="Imagen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683572" y="1371600"/>
            <a:ext cx="4016675" cy="4399216"/>
          </a:xfrm>
          <a:prstGeom prst="rect">
            <a:avLst/>
          </a:prstGeom>
        </p:spPr>
      </p:pic>
      <p:sp>
        <p:nvSpPr>
          <p:cNvPr id="5" name="Slide Number Placeholder 4"/>
          <p:cNvSpPr>
            <a:spLocks noGrp="1"/>
          </p:cNvSpPr>
          <p:nvPr>
            <p:ph type="sldNum" sz="quarter" idx="4"/>
          </p:nvPr>
        </p:nvSpPr>
        <p:spPr/>
        <p:txBody>
          <a:bodyPr/>
          <a:lstStyle/>
          <a:p>
            <a:fld id="{95FB27F1-C2FE-E646-9E41-8F3092BBAFAE}" type="slidenum">
              <a:rPr lang="en-US" smtClean="0"/>
              <a:pPr/>
              <a:t>83</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77702110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smtClean="0"/>
              <a:t>Creating a T-API Reference Implementation</a:t>
            </a:r>
            <a:endParaRPr lang="en-US"/>
          </a:p>
        </p:txBody>
      </p:sp>
      <p:sp>
        <p:nvSpPr>
          <p:cNvPr id="4" name="Marcador de contenido 3"/>
          <p:cNvSpPr>
            <a:spLocks noGrp="1"/>
          </p:cNvSpPr>
          <p:nvPr>
            <p:ph idx="1"/>
          </p:nvPr>
        </p:nvSpPr>
        <p:spPr>
          <a:xfrm>
            <a:off x="457200" y="981075"/>
            <a:ext cx="3949977" cy="5256213"/>
          </a:xfrm>
        </p:spPr>
        <p:txBody>
          <a:bodyPr/>
          <a:lstStyle/>
          <a:p>
            <a:pPr marL="0" indent="0">
              <a:buNone/>
            </a:pPr>
            <a:r>
              <a:rPr lang="en-US" b="1" smtClean="0"/>
              <a:t>Project EAGLE </a:t>
            </a:r>
            <a:r>
              <a:rPr lang="en-US" b="1" err="1" smtClean="0"/>
              <a:t>JsonCodeTools</a:t>
            </a:r>
            <a:endParaRPr lang="en-US" b="1" smtClean="0"/>
          </a:p>
          <a:p>
            <a:pPr marL="0" indent="0">
              <a:buNone/>
            </a:pPr>
            <a:r>
              <a:rPr lang="en-US">
                <a:hlinkClick r:id="rId2"/>
              </a:rPr>
              <a:t>https://</a:t>
            </a:r>
            <a:r>
              <a:rPr lang="en-US" smtClean="0">
                <a:hlinkClick r:id="rId2"/>
              </a:rPr>
              <a:t>github.com/OpenNetworkingFoundation/EAGLE-Open-Model-Profile-and-Tools/tree/JsonCodeTools</a:t>
            </a:r>
            <a:endParaRPr lang="en-US" smtClean="0"/>
          </a:p>
          <a:p>
            <a:pPr marL="0" indent="0">
              <a:buNone/>
            </a:pPr>
            <a:endParaRPr lang="en-US" smtClean="0"/>
          </a:p>
          <a:p>
            <a:pPr marL="0" indent="0">
              <a:buNone/>
            </a:pPr>
            <a:r>
              <a:rPr lang="en-GB" b="1"/>
              <a:t>Server Generator for Python</a:t>
            </a:r>
          </a:p>
          <a:p>
            <a:pPr marL="0" indent="0">
              <a:buNone/>
            </a:pPr>
            <a:r>
              <a:rPr lang="en-GB"/>
              <a:t>Python code that uses Swagger </a:t>
            </a:r>
            <a:r>
              <a:rPr lang="en-GB" err="1"/>
              <a:t>json</a:t>
            </a:r>
            <a:r>
              <a:rPr lang="en-GB"/>
              <a:t> outputs from </a:t>
            </a:r>
            <a:r>
              <a:rPr lang="en-GB" b="1" err="1"/>
              <a:t>YangJsonTools</a:t>
            </a:r>
            <a:r>
              <a:rPr lang="en-GB"/>
              <a:t> to generate a </a:t>
            </a:r>
            <a:r>
              <a:rPr lang="en-GB" b="1"/>
              <a:t>RESTful </a:t>
            </a:r>
            <a:r>
              <a:rPr lang="en-GB" b="1" smtClean="0"/>
              <a:t>and </a:t>
            </a:r>
            <a:r>
              <a:rPr lang="en-GB" b="1" err="1" smtClean="0"/>
              <a:t>websocket</a:t>
            </a:r>
            <a:r>
              <a:rPr lang="en-GB" b="1" smtClean="0"/>
              <a:t> server</a:t>
            </a:r>
            <a:r>
              <a:rPr lang="en-GB"/>
              <a:t> and the defined </a:t>
            </a:r>
            <a:r>
              <a:rPr lang="en-GB" smtClean="0"/>
              <a:t>swagger objects, paths and notifications.</a:t>
            </a:r>
            <a:endParaRPr lang="en-GB"/>
          </a:p>
          <a:p>
            <a:pPr marL="0" indent="0">
              <a:buNone/>
            </a:pPr>
            <a:endParaRPr lang="en-US"/>
          </a:p>
        </p:txBody>
      </p:sp>
      <p:grpSp>
        <p:nvGrpSpPr>
          <p:cNvPr id="5" name="Group 16"/>
          <p:cNvGrpSpPr/>
          <p:nvPr/>
        </p:nvGrpSpPr>
        <p:grpSpPr>
          <a:xfrm>
            <a:off x="4585008" y="1097025"/>
            <a:ext cx="4009286" cy="1625288"/>
            <a:chOff x="3185395" y="396676"/>
            <a:chExt cx="7513313" cy="3122206"/>
          </a:xfrm>
        </p:grpSpPr>
        <p:pic>
          <p:nvPicPr>
            <p:cNvPr id="6" name="Picture 4" descr="https://lh5.ggpht.com/-4y8XgooGfuM-Z-rYE9xqoalqQGFPlaBlRR8dfUG-aMB3rIMUaEkrX95XOlzLQ0_9FE=w300"/>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85395" y="396676"/>
              <a:ext cx="1584176" cy="1584176"/>
            </a:xfrm>
            <a:prstGeom prst="rect">
              <a:avLst/>
            </a:prstGeom>
            <a:noFill/>
            <a:extLst>
              <a:ext uri="{909E8E84-426E-40DD-AFC4-6F175D3DCCD1}">
                <a14:hiddenFill xmlns:a14="http://schemas.microsoft.com/office/drawing/2010/main">
                  <a:solidFill>
                    <a:srgbClr val="FFFFFF"/>
                  </a:solidFill>
                </a14:hiddenFill>
              </a:ext>
            </a:extLst>
          </p:spPr>
        </p:pic>
        <p:sp>
          <p:nvSpPr>
            <p:cNvPr id="7" name="3 CuadroTexto"/>
            <p:cNvSpPr txBox="1"/>
            <p:nvPr/>
          </p:nvSpPr>
          <p:spPr>
            <a:xfrm>
              <a:off x="3329410" y="2124867"/>
              <a:ext cx="1728194" cy="709493"/>
            </a:xfrm>
            <a:prstGeom prst="rect">
              <a:avLst/>
            </a:prstGeom>
            <a:noFill/>
          </p:spPr>
          <p:txBody>
            <a:bodyPr wrap="square" rtlCol="0">
              <a:spAutoFit/>
            </a:bodyPr>
            <a:lstStyle/>
            <a:p>
              <a:pPr algn="l" defTabSz="457200" fontAlgn="auto">
                <a:spcBef>
                  <a:spcPts val="0"/>
                </a:spcBef>
                <a:spcAft>
                  <a:spcPts val="0"/>
                </a:spcAft>
              </a:pPr>
              <a:r>
                <a:rPr lang="en-US" sz="900" smtClean="0">
                  <a:solidFill>
                    <a:srgbClr val="141313"/>
                  </a:solidFill>
                  <a:latin typeface="Arial"/>
                  <a:ea typeface="+mn-ea"/>
                  <a:cs typeface="+mn-cs"/>
                </a:rPr>
                <a:t>SWAGGER files</a:t>
              </a:r>
              <a:endParaRPr lang="en-US" sz="900">
                <a:solidFill>
                  <a:srgbClr val="141313"/>
                </a:solidFill>
                <a:latin typeface="Arial"/>
                <a:ea typeface="+mn-ea"/>
                <a:cs typeface="+mn-cs"/>
              </a:endParaRPr>
            </a:p>
          </p:txBody>
        </p:sp>
        <p:sp>
          <p:nvSpPr>
            <p:cNvPr id="8" name="4 Flecha derecha"/>
            <p:cNvSpPr/>
            <p:nvPr/>
          </p:nvSpPr>
          <p:spPr>
            <a:xfrm>
              <a:off x="5057603" y="1044748"/>
              <a:ext cx="864096"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fontAlgn="auto">
                <a:spcBef>
                  <a:spcPts val="0"/>
                </a:spcBef>
                <a:spcAft>
                  <a:spcPts val="0"/>
                </a:spcAft>
              </a:pPr>
              <a:endParaRPr lang="en-US" sz="900">
                <a:solidFill>
                  <a:srgbClr val="FFFFFF"/>
                </a:solidFill>
              </a:endParaRPr>
            </a:p>
          </p:txBody>
        </p:sp>
        <p:pic>
          <p:nvPicPr>
            <p:cNvPr id="9" name="Picture 6" descr="Steampunk Victorian Executable script File Icon by pendragon196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09731" y="529777"/>
              <a:ext cx="1250925" cy="1606005"/>
            </a:xfrm>
            <a:prstGeom prst="rect">
              <a:avLst/>
            </a:prstGeom>
            <a:noFill/>
            <a:extLst>
              <a:ext uri="{909E8E84-426E-40DD-AFC4-6F175D3DCCD1}">
                <a14:hiddenFill xmlns:a14="http://schemas.microsoft.com/office/drawing/2010/main">
                  <a:solidFill>
                    <a:srgbClr val="FFFFFF"/>
                  </a:solidFill>
                </a14:hiddenFill>
              </a:ext>
            </a:extLst>
          </p:spPr>
        </p:pic>
        <p:sp>
          <p:nvSpPr>
            <p:cNvPr id="10" name="9 Flecha derecha"/>
            <p:cNvSpPr/>
            <p:nvPr/>
          </p:nvSpPr>
          <p:spPr>
            <a:xfrm>
              <a:off x="7937923" y="1064229"/>
              <a:ext cx="864096"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fontAlgn="auto">
                <a:spcBef>
                  <a:spcPts val="0"/>
                </a:spcBef>
                <a:spcAft>
                  <a:spcPts val="0"/>
                </a:spcAft>
              </a:pPr>
              <a:endParaRPr lang="en-US" sz="900">
                <a:solidFill>
                  <a:srgbClr val="FFFFFF"/>
                </a:solidFill>
              </a:endParaRPr>
            </a:p>
          </p:txBody>
        </p:sp>
        <p:sp>
          <p:nvSpPr>
            <p:cNvPr id="11" name="10 CuadroTexto"/>
            <p:cNvSpPr txBox="1"/>
            <p:nvPr/>
          </p:nvSpPr>
          <p:spPr>
            <a:xfrm>
              <a:off x="6225506" y="2277269"/>
              <a:ext cx="1362253" cy="1241613"/>
            </a:xfrm>
            <a:prstGeom prst="rect">
              <a:avLst/>
            </a:prstGeom>
            <a:noFill/>
          </p:spPr>
          <p:txBody>
            <a:bodyPr wrap="square" rtlCol="0">
              <a:spAutoFit/>
            </a:bodyPr>
            <a:lstStyle/>
            <a:p>
              <a:pPr algn="l" defTabSz="457200" fontAlgn="auto">
                <a:spcBef>
                  <a:spcPts val="0"/>
                </a:spcBef>
                <a:spcAft>
                  <a:spcPts val="0"/>
                </a:spcAft>
              </a:pPr>
              <a:r>
                <a:rPr lang="en-US" sz="900" smtClean="0">
                  <a:solidFill>
                    <a:srgbClr val="141313"/>
                  </a:solidFill>
                  <a:latin typeface="Arial"/>
                  <a:ea typeface="+mn-ea"/>
                  <a:cs typeface="+mn-cs"/>
                </a:rPr>
                <a:t>Project EAGLE </a:t>
              </a:r>
              <a:r>
                <a:rPr lang="en-US" sz="900" err="1" smtClean="0">
                  <a:solidFill>
                    <a:srgbClr val="141313"/>
                  </a:solidFill>
                  <a:latin typeface="Arial"/>
                  <a:ea typeface="+mn-ea"/>
                  <a:cs typeface="+mn-cs"/>
                </a:rPr>
                <a:t>JsonCodeTools</a:t>
              </a:r>
              <a:endParaRPr lang="en-US" sz="900">
                <a:solidFill>
                  <a:srgbClr val="141313"/>
                </a:solidFill>
                <a:latin typeface="Arial"/>
                <a:ea typeface="+mn-ea"/>
                <a:cs typeface="+mn-cs"/>
              </a:endParaRPr>
            </a:p>
          </p:txBody>
        </p:sp>
        <p:pic>
          <p:nvPicPr>
            <p:cNvPr id="12" name="Picture 7"/>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955910" y="490434"/>
              <a:ext cx="1430285" cy="1718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CuadroTexto"/>
            <p:cNvSpPr txBox="1"/>
            <p:nvPr/>
          </p:nvSpPr>
          <p:spPr>
            <a:xfrm>
              <a:off x="8695814" y="2242433"/>
              <a:ext cx="2002894" cy="709493"/>
            </a:xfrm>
            <a:prstGeom prst="rect">
              <a:avLst/>
            </a:prstGeom>
            <a:noFill/>
          </p:spPr>
          <p:txBody>
            <a:bodyPr wrap="square" rtlCol="0">
              <a:spAutoFit/>
            </a:bodyPr>
            <a:lstStyle/>
            <a:p>
              <a:pPr algn="l" defTabSz="457200" fontAlgn="auto">
                <a:spcBef>
                  <a:spcPts val="0"/>
                </a:spcBef>
                <a:spcAft>
                  <a:spcPts val="0"/>
                </a:spcAft>
              </a:pPr>
              <a:r>
                <a:rPr lang="en-US" sz="900" smtClean="0">
                  <a:solidFill>
                    <a:srgbClr val="141313"/>
                  </a:solidFill>
                  <a:latin typeface="Arial"/>
                  <a:ea typeface="+mn-ea"/>
                  <a:cs typeface="+mn-cs"/>
                </a:rPr>
                <a:t>T-API Reference Implementation</a:t>
              </a:r>
              <a:endParaRPr lang="en-US" sz="900">
                <a:solidFill>
                  <a:srgbClr val="141313"/>
                </a:solidFill>
                <a:latin typeface="Arial"/>
                <a:ea typeface="+mn-ea"/>
                <a:cs typeface="+mn-cs"/>
              </a:endParaRPr>
            </a:p>
          </p:txBody>
        </p:sp>
      </p:grpSp>
      <p:pic>
        <p:nvPicPr>
          <p:cNvPr id="15" name="Imagen 14"/>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584064" y="2868978"/>
            <a:ext cx="2141530" cy="2836081"/>
          </a:xfrm>
          <a:prstGeom prst="rect">
            <a:avLst/>
          </a:prstGeom>
        </p:spPr>
      </p:pic>
      <p:sp>
        <p:nvSpPr>
          <p:cNvPr id="14" name="Slide Number Placeholder 13"/>
          <p:cNvSpPr>
            <a:spLocks noGrp="1"/>
          </p:cNvSpPr>
          <p:nvPr>
            <p:ph type="sldNum" sz="quarter" idx="4"/>
          </p:nvPr>
        </p:nvSpPr>
        <p:spPr/>
        <p:txBody>
          <a:bodyPr/>
          <a:lstStyle/>
          <a:p>
            <a:fld id="{95FB27F1-C2FE-E646-9E41-8F3092BBAFAE}" type="slidenum">
              <a:rPr lang="en-US" smtClean="0"/>
              <a:pPr/>
              <a:t>84</a:t>
            </a:fld>
            <a:endParaRPr lang="en-US"/>
          </a:p>
        </p:txBody>
      </p:sp>
      <p:sp>
        <p:nvSpPr>
          <p:cNvPr id="16" name="Footer Placeholder 1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54322325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TAPI </a:t>
            </a:r>
            <a:r>
              <a:rPr lang="es-ES_tradnl" dirty="0" err="1" smtClean="0"/>
              <a:t>Reference</a:t>
            </a:r>
            <a:r>
              <a:rPr lang="es-ES_tradnl" dirty="0" smtClean="0"/>
              <a:t> </a:t>
            </a:r>
            <a:r>
              <a:rPr lang="es-ES_tradnl" dirty="0" err="1" smtClean="0"/>
              <a:t>Implementation</a:t>
            </a:r>
            <a:r>
              <a:rPr lang="en-GB" dirty="0"/>
              <a:t/>
            </a:r>
            <a:br>
              <a:rPr lang="en-GB" dirty="0"/>
            </a:br>
            <a:endParaRPr lang="en-GB" dirty="0"/>
          </a:p>
        </p:txBody>
      </p:sp>
      <p:sp>
        <p:nvSpPr>
          <p:cNvPr id="3" name="Slide Number Placeholder 2"/>
          <p:cNvSpPr>
            <a:spLocks noGrp="1"/>
          </p:cNvSpPr>
          <p:nvPr>
            <p:ph type="sldNum" sz="quarter" idx="4"/>
          </p:nvPr>
        </p:nvSpPr>
        <p:spPr/>
        <p:txBody>
          <a:bodyPr/>
          <a:lstStyle/>
          <a:p>
            <a:fld id="{95FB27F1-C2FE-E646-9E41-8F3092BBAFAE}" type="slidenum">
              <a:rPr lang="en-US" smtClean="0"/>
              <a:pPr/>
              <a:t>85</a:t>
            </a:fld>
            <a:endParaRPr lang="en-US"/>
          </a:p>
        </p:txBody>
      </p:sp>
      <p:sp>
        <p:nvSpPr>
          <p:cNvPr id="4" name="Footer Placeholder 3"/>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17872211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Run TAPI_RI</a:t>
            </a:r>
            <a:endParaRPr lang="en-GB" dirty="0"/>
          </a:p>
        </p:txBody>
      </p:sp>
      <p:sp>
        <p:nvSpPr>
          <p:cNvPr id="3" name="Marcador de contenido 2"/>
          <p:cNvSpPr>
            <a:spLocks noGrp="1"/>
          </p:cNvSpPr>
          <p:nvPr>
            <p:ph idx="1"/>
          </p:nvPr>
        </p:nvSpPr>
        <p:spPr/>
        <p:txBody>
          <a:bodyPr/>
          <a:lstStyle/>
          <a:p>
            <a:r>
              <a:rPr lang="es-ES_tradnl" dirty="0" smtClean="0"/>
              <a:t>cd </a:t>
            </a:r>
            <a:r>
              <a:rPr lang="es-ES_tradnl" dirty="0" err="1" smtClean="0"/>
              <a:t>snowmass</a:t>
            </a:r>
            <a:r>
              <a:rPr lang="es-ES_tradnl" dirty="0" smtClean="0"/>
              <a:t>/TAPI_RI/</a:t>
            </a:r>
          </a:p>
          <a:p>
            <a:r>
              <a:rPr lang="es-ES_tradnl" dirty="0" smtClean="0"/>
              <a:t>(</a:t>
            </a:r>
            <a:r>
              <a:rPr lang="es-ES_tradnl" dirty="0" err="1" smtClean="0"/>
              <a:t>check</a:t>
            </a:r>
            <a:r>
              <a:rPr lang="es-ES_tradnl" dirty="0" smtClean="0"/>
              <a:t> </a:t>
            </a:r>
            <a:r>
              <a:rPr lang="es-ES_tradnl" dirty="0" err="1" smtClean="0"/>
              <a:t>that</a:t>
            </a:r>
            <a:r>
              <a:rPr lang="es-ES_tradnl" dirty="0" smtClean="0"/>
              <a:t> </a:t>
            </a:r>
            <a:r>
              <a:rPr lang="es-ES_tradnl" dirty="0"/>
              <a:t>in server.py USE_CONTROLLER = </a:t>
            </a:r>
            <a:r>
              <a:rPr lang="es-ES_tradnl" dirty="0" smtClean="0"/>
              <a:t>0)</a:t>
            </a:r>
            <a:endParaRPr lang="es-ES_tradnl" dirty="0" smtClean="0"/>
          </a:p>
          <a:p>
            <a:r>
              <a:rPr lang="es-ES_tradnl" dirty="0" err="1" smtClean="0"/>
              <a:t>python</a:t>
            </a:r>
            <a:r>
              <a:rPr lang="es-ES_tradnl" dirty="0" smtClean="0"/>
              <a:t> server.py</a:t>
            </a:r>
          </a:p>
          <a:p>
            <a:endParaRPr lang="es-ES_tradnl" dirty="0" smtClean="0"/>
          </a:p>
          <a:p>
            <a:r>
              <a:rPr lang="es-ES_tradnl" dirty="0" smtClean="0"/>
              <a:t>To </a:t>
            </a:r>
            <a:r>
              <a:rPr lang="es-ES_tradnl" dirty="0" err="1" smtClean="0"/>
              <a:t>install</a:t>
            </a:r>
            <a:r>
              <a:rPr lang="es-ES_tradnl" dirty="0" smtClean="0"/>
              <a:t>:</a:t>
            </a:r>
            <a:endParaRPr lang="es-ES_tradnl" dirty="0"/>
          </a:p>
          <a:p>
            <a:pPr lvl="1"/>
            <a:r>
              <a:rPr lang="en-GB" dirty="0" err="1"/>
              <a:t>sudo</a:t>
            </a:r>
            <a:r>
              <a:rPr lang="en-GB" dirty="0"/>
              <a:t> apt-get install </a:t>
            </a:r>
            <a:r>
              <a:rPr lang="en-GB" dirty="0" smtClean="0"/>
              <a:t>python-pip</a:t>
            </a:r>
          </a:p>
          <a:p>
            <a:pPr lvl="1"/>
            <a:r>
              <a:rPr lang="en-GB" dirty="0"/>
              <a:t>pip install flask autobahn </a:t>
            </a:r>
            <a:r>
              <a:rPr lang="en-GB" dirty="0" err="1"/>
              <a:t>networkx</a:t>
            </a:r>
            <a:r>
              <a:rPr lang="en-GB" dirty="0"/>
              <a:t> </a:t>
            </a:r>
            <a:r>
              <a:rPr lang="en-GB" dirty="0" err="1"/>
              <a:t>matplotlib</a:t>
            </a:r>
            <a:r>
              <a:rPr lang="en-GB" dirty="0"/>
              <a:t> twisted</a:t>
            </a:r>
            <a:endParaRPr lang="es-ES_tradnl" dirty="0" smtClean="0"/>
          </a:p>
          <a:p>
            <a:endParaRPr lang="en-GB" dirty="0"/>
          </a:p>
        </p:txBody>
      </p:sp>
      <p:sp>
        <p:nvSpPr>
          <p:cNvPr id="4" name="Marcador de número de diapositiva 3"/>
          <p:cNvSpPr>
            <a:spLocks noGrp="1"/>
          </p:cNvSpPr>
          <p:nvPr>
            <p:ph type="sldNum" sz="quarter" idx="4"/>
          </p:nvPr>
        </p:nvSpPr>
        <p:spPr/>
        <p:txBody>
          <a:bodyPr/>
          <a:lstStyle/>
          <a:p>
            <a:fld id="{95FB27F1-C2FE-E646-9E41-8F3092BBAFAE}" type="slidenum">
              <a:rPr lang="en-US" smtClean="0"/>
              <a:pPr/>
              <a:t>86</a:t>
            </a:fld>
            <a:endParaRPr lang="en-US"/>
          </a:p>
        </p:txBody>
      </p:sp>
      <p:sp>
        <p:nvSpPr>
          <p:cNvPr id="5" name="Marcador de pie de página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8060505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T-API RI: Reference Network</a:t>
            </a:r>
            <a:endParaRPr lang="en-US"/>
          </a:p>
        </p:txBody>
      </p:sp>
      <p:sp>
        <p:nvSpPr>
          <p:cNvPr id="4" name="Marcador de contenido 3"/>
          <p:cNvSpPr>
            <a:spLocks noGrp="1"/>
          </p:cNvSpPr>
          <p:nvPr>
            <p:ph idx="1"/>
          </p:nvPr>
        </p:nvSpPr>
        <p:spPr/>
        <p:txBody>
          <a:bodyPr>
            <a:normAutofit fontScale="92500" lnSpcReduction="10000"/>
          </a:bodyPr>
          <a:lstStyle/>
          <a:p>
            <a:endParaRPr lang="en-US" smtClean="0"/>
          </a:p>
          <a:p>
            <a:endParaRPr lang="en-US"/>
          </a:p>
          <a:p>
            <a:endParaRPr lang="en-US" smtClean="0"/>
          </a:p>
          <a:p>
            <a:endParaRPr lang="en-US"/>
          </a:p>
          <a:p>
            <a:endParaRPr lang="en-US" smtClean="0"/>
          </a:p>
          <a:p>
            <a:endParaRPr lang="en-US"/>
          </a:p>
          <a:p>
            <a:endParaRPr lang="en-US" smtClean="0"/>
          </a:p>
          <a:p>
            <a:endParaRPr lang="en-US"/>
          </a:p>
          <a:p>
            <a:endParaRPr lang="en-US" smtClean="0"/>
          </a:p>
          <a:p>
            <a:endParaRPr lang="en-US"/>
          </a:p>
          <a:p>
            <a:endParaRPr lang="en-US" smtClean="0"/>
          </a:p>
          <a:p>
            <a:endParaRPr lang="en-US"/>
          </a:p>
          <a:p>
            <a:pPr marL="0" indent="0" algn="ctr">
              <a:buNone/>
            </a:pPr>
            <a:r>
              <a:rPr lang="en-US" smtClean="0"/>
              <a:t>Described </a:t>
            </a:r>
            <a:r>
              <a:rPr lang="en-US"/>
              <a:t>in: </a:t>
            </a:r>
            <a:r>
              <a:rPr lang="en-US">
                <a:hlinkClick r:id="rId2"/>
              </a:rPr>
              <a:t>https://</a:t>
            </a:r>
            <a:r>
              <a:rPr lang="en-US" smtClean="0">
                <a:hlinkClick r:id="rId2"/>
              </a:rPr>
              <a:t>github.com/OpenNetworkingFoundation/Snowmass-ONFOpenTransport/blob/develop/TAPI_RI/server_backend_state.json</a:t>
            </a:r>
            <a:endParaRPr lang="en-US" smtClean="0"/>
          </a:p>
          <a:p>
            <a:pPr marL="0" indent="0" algn="ctr">
              <a:buNone/>
            </a:pPr>
            <a:endParaRPr lang="en-US"/>
          </a:p>
        </p:txBody>
      </p:sp>
      <p:pic>
        <p:nvPicPr>
          <p:cNvPr id="5" name="Imagen 4"/>
          <p:cNvPicPr/>
          <p:nvPr/>
        </p:nvPicPr>
        <p:blipFill>
          <a:blip r:embed="rId3" cstate="print">
            <a:extLst>
              <a:ext uri="{28A0092B-C50C-407E-A947-70E740481C1C}">
                <a14:useLocalDpi xmlns:a14="http://schemas.microsoft.com/office/drawing/2010/main"/>
              </a:ext>
            </a:extLst>
          </a:blip>
          <a:srcRect/>
          <a:stretch>
            <a:fillRect/>
          </a:stretch>
        </p:blipFill>
        <p:spPr bwMode="auto">
          <a:xfrm>
            <a:off x="1846897" y="838200"/>
            <a:ext cx="5450205" cy="4182110"/>
          </a:xfrm>
          <a:prstGeom prst="rect">
            <a:avLst/>
          </a:prstGeom>
          <a:noFill/>
        </p:spPr>
      </p:pic>
      <p:sp>
        <p:nvSpPr>
          <p:cNvPr id="6" name="Slide Number Placeholder 5"/>
          <p:cNvSpPr>
            <a:spLocks noGrp="1"/>
          </p:cNvSpPr>
          <p:nvPr>
            <p:ph type="sldNum" sz="quarter" idx="4"/>
          </p:nvPr>
        </p:nvSpPr>
        <p:spPr/>
        <p:txBody>
          <a:bodyPr/>
          <a:lstStyle/>
          <a:p>
            <a:fld id="{95FB27F1-C2FE-E646-9E41-8F3092BBAFAE}" type="slidenum">
              <a:rPr lang="en-US" smtClean="0"/>
              <a:pPr/>
              <a:t>87</a:t>
            </a:fld>
            <a:endParaRPr lang="en-US"/>
          </a:p>
        </p:txBody>
      </p:sp>
      <p:sp>
        <p:nvSpPr>
          <p:cNvPr id="7" name="Footer Placeholder 6"/>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82037436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T-API RI: Status load</a:t>
            </a:r>
            <a:endParaRPr lang="en-US"/>
          </a:p>
        </p:txBody>
      </p:sp>
      <p:sp>
        <p:nvSpPr>
          <p:cNvPr id="4" name="Marcador de contenido 3"/>
          <p:cNvSpPr>
            <a:spLocks noGrp="1"/>
          </p:cNvSpPr>
          <p:nvPr>
            <p:ph idx="1"/>
          </p:nvPr>
        </p:nvSpPr>
        <p:spPr/>
        <p:txBody>
          <a:bodyPr/>
          <a:lstStyle/>
          <a:p>
            <a:r>
              <a:rPr lang="en-US" smtClean="0"/>
              <a:t>In order to load this scenario in T-API RI, please use the following REST call:</a:t>
            </a:r>
          </a:p>
          <a:p>
            <a:endParaRPr lang="en-US" smtClean="0"/>
          </a:p>
          <a:p>
            <a:pPr marL="0" indent="0">
              <a:buNone/>
            </a:pPr>
            <a:r>
              <a:rPr lang="en-US" smtClean="0"/>
              <a:t>curl -X POST -H "Content-Type: application/</a:t>
            </a:r>
            <a:r>
              <a:rPr lang="en-US" err="1" smtClean="0"/>
              <a:t>json</a:t>
            </a:r>
            <a:r>
              <a:rPr lang="en-US" smtClean="0"/>
              <a:t>" </a:t>
            </a:r>
            <a:r>
              <a:rPr lang="en-US" smtClean="0">
                <a:hlinkClick r:id="rId2"/>
              </a:rPr>
              <a:t>http://127.0.0.1:8080/backend/load_state/</a:t>
            </a:r>
            <a:endParaRPr lang="en-US" smtClean="0"/>
          </a:p>
          <a:p>
            <a:pPr marL="0" indent="0">
              <a:buNone/>
            </a:pPr>
            <a:endParaRPr lang="en-US"/>
          </a:p>
          <a:p>
            <a:pPr marL="0" indent="0">
              <a:buNone/>
            </a:pPr>
            <a:r>
              <a:rPr lang="en-US" smtClean="0"/>
              <a:t>Response: 200 Loaded State</a:t>
            </a:r>
          </a:p>
          <a:p>
            <a:pPr marL="0" indent="0">
              <a:buNone/>
            </a:pPr>
            <a:endParaRPr lang="en-US" smtClean="0"/>
          </a:p>
          <a:p>
            <a:endParaRPr lang="en-US" smtClean="0"/>
          </a:p>
          <a:p>
            <a:endParaRPr lang="en-US"/>
          </a:p>
        </p:txBody>
      </p:sp>
      <p:sp>
        <p:nvSpPr>
          <p:cNvPr id="5" name="Slide Number Placeholder 4"/>
          <p:cNvSpPr>
            <a:spLocks noGrp="1"/>
          </p:cNvSpPr>
          <p:nvPr>
            <p:ph type="sldNum" sz="quarter" idx="4"/>
          </p:nvPr>
        </p:nvSpPr>
        <p:spPr/>
        <p:txBody>
          <a:bodyPr/>
          <a:lstStyle/>
          <a:p>
            <a:fld id="{95FB27F1-C2FE-E646-9E41-8F3092BBAFAE}" type="slidenum">
              <a:rPr lang="en-US" smtClean="0"/>
              <a:pPr/>
              <a:t>88</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85522882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T-API RI: Basic commands I</a:t>
            </a:r>
            <a:endParaRPr lang="en-US"/>
          </a:p>
        </p:txBody>
      </p:sp>
      <p:sp>
        <p:nvSpPr>
          <p:cNvPr id="4" name="Marcador de contenido 3"/>
          <p:cNvSpPr>
            <a:spLocks noGrp="1"/>
          </p:cNvSpPr>
          <p:nvPr>
            <p:ph idx="1"/>
          </p:nvPr>
        </p:nvSpPr>
        <p:spPr/>
        <p:txBody>
          <a:bodyPr/>
          <a:lstStyle/>
          <a:p>
            <a:r>
              <a:rPr lang="en-US" dirty="0" smtClean="0"/>
              <a:t>GET topologies</a:t>
            </a:r>
          </a:p>
          <a:p>
            <a:pPr marL="0" indent="0">
              <a:buNone/>
            </a:pPr>
            <a:r>
              <a:rPr lang="en-US" dirty="0"/>
              <a:t>curl -X GET </a:t>
            </a:r>
            <a:r>
              <a:rPr lang="en-US" dirty="0" smtClean="0"/>
              <a:t>-</a:t>
            </a:r>
            <a:r>
              <a:rPr lang="en-US" dirty="0"/>
              <a:t>H "Content-Type: application/</a:t>
            </a:r>
            <a:r>
              <a:rPr lang="en-US" dirty="0" err="1"/>
              <a:t>json</a:t>
            </a:r>
            <a:r>
              <a:rPr lang="en-US" dirty="0"/>
              <a:t>" </a:t>
            </a:r>
            <a:r>
              <a:rPr lang="en-US" dirty="0">
                <a:hlinkClick r:id="rId2"/>
              </a:rPr>
              <a:t>http://127.0.0.1:8080/restconf/config/Context/_topology</a:t>
            </a:r>
            <a:r>
              <a:rPr lang="en-US" dirty="0" smtClean="0">
                <a:hlinkClick r:id="rId2"/>
              </a:rPr>
              <a:t>/</a:t>
            </a:r>
            <a:endParaRPr lang="en-US" dirty="0" smtClean="0"/>
          </a:p>
          <a:p>
            <a:pPr marL="0" indent="0">
              <a:buNone/>
            </a:pPr>
            <a:endParaRPr lang="en-US" dirty="0"/>
          </a:p>
          <a:p>
            <a:pPr marL="0" indent="0">
              <a:buNone/>
            </a:pPr>
            <a:r>
              <a:rPr lang="en-US" dirty="0" smtClean="0"/>
              <a:t>Response:</a:t>
            </a:r>
          </a:p>
          <a:p>
            <a:pPr marL="0" indent="0">
              <a:buNone/>
            </a:pPr>
            <a:r>
              <a:rPr lang="en-US" dirty="0"/>
              <a:t>{</a:t>
            </a:r>
          </a:p>
          <a:p>
            <a:pPr marL="0" indent="0">
              <a:buNone/>
            </a:pPr>
            <a:r>
              <a:rPr lang="en-US" dirty="0"/>
              <a:t>    "</a:t>
            </a:r>
            <a:r>
              <a:rPr lang="en-US" dirty="0" err="1"/>
              <a:t>itemlist</a:t>
            </a:r>
            <a:r>
              <a:rPr lang="en-US" dirty="0"/>
              <a:t>": [</a:t>
            </a:r>
          </a:p>
          <a:p>
            <a:pPr marL="0" indent="0">
              <a:buNone/>
            </a:pPr>
            <a:r>
              <a:rPr lang="en-US" dirty="0"/>
              <a:t>        "http://127.0.0.1:8080/</a:t>
            </a:r>
            <a:r>
              <a:rPr lang="en-US" dirty="0" err="1"/>
              <a:t>restconf</a:t>
            </a:r>
            <a:r>
              <a:rPr lang="en-US" dirty="0"/>
              <a:t>/</a:t>
            </a:r>
            <a:r>
              <a:rPr lang="en-US" dirty="0" err="1"/>
              <a:t>config</a:t>
            </a:r>
            <a:r>
              <a:rPr lang="en-US" dirty="0"/>
              <a:t>/Context/_topology/top0"</a:t>
            </a:r>
          </a:p>
          <a:p>
            <a:pPr marL="0" indent="0">
              <a:buNone/>
            </a:pPr>
            <a:r>
              <a:rPr lang="en-US" dirty="0"/>
              <a:t>    ]</a:t>
            </a:r>
          </a:p>
          <a:p>
            <a:pPr marL="0" indent="0">
              <a:buNone/>
            </a:pPr>
            <a:r>
              <a:rPr lang="en-US" dirty="0" smtClean="0"/>
              <a:t>}</a:t>
            </a:r>
          </a:p>
          <a:p>
            <a:pPr marL="0" indent="0">
              <a:buNone/>
            </a:pPr>
            <a:endParaRPr lang="en-US" dirty="0"/>
          </a:p>
          <a:p>
            <a:pPr marL="0" indent="0">
              <a:buNone/>
            </a:pPr>
            <a:endParaRPr lang="en-US" dirty="0"/>
          </a:p>
        </p:txBody>
      </p:sp>
      <p:sp>
        <p:nvSpPr>
          <p:cNvPr id="5" name="Slide Number Placeholder 4"/>
          <p:cNvSpPr>
            <a:spLocks noGrp="1"/>
          </p:cNvSpPr>
          <p:nvPr>
            <p:ph type="sldNum" sz="quarter" idx="4"/>
          </p:nvPr>
        </p:nvSpPr>
        <p:spPr/>
        <p:txBody>
          <a:bodyPr/>
          <a:lstStyle/>
          <a:p>
            <a:fld id="{95FB27F1-C2FE-E646-9E41-8F3092BBAFAE}" type="slidenum">
              <a:rPr lang="en-US" smtClean="0"/>
              <a:pPr/>
              <a:t>89</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7545558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smtClean="0"/>
              <a:t>2014 OIF-ONF Transport SDN Interop Demo</a:t>
            </a:r>
            <a:endParaRPr lang="en-GB"/>
          </a:p>
        </p:txBody>
      </p:sp>
      <p:pic>
        <p:nvPicPr>
          <p:cNvPr id="6" name="Imagen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8258" y="1677133"/>
            <a:ext cx="8267430" cy="3603079"/>
          </a:xfrm>
          <a:prstGeom prst="rect">
            <a:avLst/>
          </a:prstGeom>
        </p:spPr>
      </p:pic>
      <p:sp>
        <p:nvSpPr>
          <p:cNvPr id="4" name="Slide Number Placeholder 3"/>
          <p:cNvSpPr>
            <a:spLocks noGrp="1"/>
          </p:cNvSpPr>
          <p:nvPr>
            <p:ph type="sldNum" sz="quarter" idx="4"/>
          </p:nvPr>
        </p:nvSpPr>
        <p:spPr/>
        <p:txBody>
          <a:bodyPr/>
          <a:lstStyle/>
          <a:p>
            <a:fld id="{95FB27F1-C2FE-E646-9E41-8F3092BBAFAE}" type="slidenum">
              <a:rPr lang="en-US" smtClean="0"/>
              <a:pPr/>
              <a:t>9</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34101861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T-API RI: Basic commands II</a:t>
            </a:r>
            <a:endParaRPr lang="en-US"/>
          </a:p>
        </p:txBody>
      </p:sp>
      <p:sp>
        <p:nvSpPr>
          <p:cNvPr id="4" name="Marcador de contenido 3"/>
          <p:cNvSpPr>
            <a:spLocks noGrp="1"/>
          </p:cNvSpPr>
          <p:nvPr>
            <p:ph idx="1"/>
          </p:nvPr>
        </p:nvSpPr>
        <p:spPr/>
        <p:txBody>
          <a:bodyPr/>
          <a:lstStyle/>
          <a:p>
            <a:r>
              <a:rPr lang="en-US" smtClean="0"/>
              <a:t>GET topology top0</a:t>
            </a:r>
          </a:p>
          <a:p>
            <a:pPr marL="0" indent="0">
              <a:buNone/>
            </a:pPr>
            <a:r>
              <a:rPr lang="en-US"/>
              <a:t>curl -X GET -H "Content-Type: application/</a:t>
            </a:r>
            <a:r>
              <a:rPr lang="en-US" err="1"/>
              <a:t>json</a:t>
            </a:r>
            <a:r>
              <a:rPr lang="en-US"/>
              <a:t>" </a:t>
            </a:r>
            <a:r>
              <a:rPr lang="en-US">
                <a:hlinkClick r:id="rId2"/>
              </a:rPr>
              <a:t>http://127.0.0.1:8080/restconf/config/Context/_topology/top0</a:t>
            </a:r>
            <a:r>
              <a:rPr lang="en-US" smtClean="0">
                <a:hlinkClick r:id="rId2"/>
              </a:rPr>
              <a:t>/</a:t>
            </a:r>
            <a:endParaRPr lang="en-US" smtClean="0"/>
          </a:p>
          <a:p>
            <a:pPr marL="0" indent="0">
              <a:buNone/>
            </a:pPr>
            <a:endParaRPr lang="en-US"/>
          </a:p>
          <a:p>
            <a:pPr marL="0" indent="0">
              <a:buNone/>
            </a:pPr>
            <a:r>
              <a:rPr lang="en-US" smtClean="0"/>
              <a:t>Response: </a:t>
            </a:r>
          </a:p>
          <a:p>
            <a:pPr marL="0" indent="0">
              <a:buNone/>
            </a:pPr>
            <a:r>
              <a:rPr lang="en-US" smtClean="0"/>
              <a:t>{</a:t>
            </a:r>
          </a:p>
          <a:p>
            <a:pPr marL="0" indent="0">
              <a:buNone/>
            </a:pPr>
            <a:r>
              <a:rPr lang="en-US"/>
              <a:t> </a:t>
            </a:r>
            <a:r>
              <a:rPr lang="en-US" smtClean="0"/>
              <a:t>   “_node” : [ </a:t>
            </a:r>
            <a:r>
              <a:rPr lang="en-US" smtClean="0">
                <a:solidFill>
                  <a:srgbClr val="FF0000"/>
                </a:solidFill>
              </a:rPr>
              <a:t>…</a:t>
            </a:r>
            <a:r>
              <a:rPr lang="en-US" smtClean="0"/>
              <a:t> ],</a:t>
            </a:r>
          </a:p>
          <a:p>
            <a:pPr marL="0" indent="0">
              <a:buNone/>
            </a:pPr>
            <a:r>
              <a:rPr lang="en-US"/>
              <a:t> </a:t>
            </a:r>
            <a:r>
              <a:rPr lang="en-US" smtClean="0"/>
              <a:t>   “_link” : [ </a:t>
            </a:r>
            <a:r>
              <a:rPr lang="en-US" smtClean="0">
                <a:solidFill>
                  <a:srgbClr val="FF0000"/>
                </a:solidFill>
              </a:rPr>
              <a:t>…</a:t>
            </a:r>
            <a:r>
              <a:rPr lang="en-US" smtClean="0"/>
              <a:t>],</a:t>
            </a:r>
          </a:p>
          <a:p>
            <a:pPr marL="0" indent="0">
              <a:buNone/>
            </a:pPr>
            <a:r>
              <a:rPr lang="en-US"/>
              <a:t> </a:t>
            </a:r>
            <a:r>
              <a:rPr lang="en-US" smtClean="0"/>
              <a:t>   “</a:t>
            </a:r>
            <a:r>
              <a:rPr lang="en-US" err="1" smtClean="0"/>
              <a:t>uuid</a:t>
            </a:r>
            <a:r>
              <a:rPr lang="en-US" smtClean="0"/>
              <a:t>” : “top0”</a:t>
            </a:r>
          </a:p>
          <a:p>
            <a:pPr marL="0" indent="0">
              <a:buNone/>
            </a:pPr>
            <a:r>
              <a:rPr lang="en-US"/>
              <a:t>}</a:t>
            </a:r>
            <a:endParaRPr lang="en-US" smtClean="0"/>
          </a:p>
          <a:p>
            <a:pPr marL="0" indent="0">
              <a:buNone/>
            </a:pPr>
            <a:endParaRPr lang="en-US"/>
          </a:p>
          <a:p>
            <a:pPr marL="0" indent="0">
              <a:buNone/>
            </a:pPr>
            <a:endParaRPr lang="en-US"/>
          </a:p>
        </p:txBody>
      </p:sp>
      <p:sp>
        <p:nvSpPr>
          <p:cNvPr id="5" name="Slide Number Placeholder 4"/>
          <p:cNvSpPr>
            <a:spLocks noGrp="1"/>
          </p:cNvSpPr>
          <p:nvPr>
            <p:ph type="sldNum" sz="quarter" idx="4"/>
          </p:nvPr>
        </p:nvSpPr>
        <p:spPr/>
        <p:txBody>
          <a:bodyPr/>
          <a:lstStyle/>
          <a:p>
            <a:fld id="{95FB27F1-C2FE-E646-9E41-8F3092BBAFAE}" type="slidenum">
              <a:rPr lang="en-US" smtClean="0"/>
              <a:pPr/>
              <a:t>90</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32457727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T-API RI: Basic commands III</a:t>
            </a:r>
            <a:endParaRPr lang="en-US"/>
          </a:p>
        </p:txBody>
      </p:sp>
      <p:sp>
        <p:nvSpPr>
          <p:cNvPr id="4" name="Marcador de contenido 3"/>
          <p:cNvSpPr>
            <a:spLocks noGrp="1"/>
          </p:cNvSpPr>
          <p:nvPr>
            <p:ph idx="1"/>
          </p:nvPr>
        </p:nvSpPr>
        <p:spPr/>
        <p:txBody>
          <a:bodyPr/>
          <a:lstStyle/>
          <a:p>
            <a:r>
              <a:rPr lang="en-US" smtClean="0"/>
              <a:t>GET ServiceEndPoints</a:t>
            </a:r>
          </a:p>
          <a:p>
            <a:pPr marL="0" indent="0">
              <a:buNone/>
            </a:pPr>
            <a:r>
              <a:rPr lang="en-US"/>
              <a:t>curl -X GET -H "Content-Type: application/</a:t>
            </a:r>
            <a:r>
              <a:rPr lang="en-US" err="1"/>
              <a:t>json</a:t>
            </a:r>
            <a:r>
              <a:rPr lang="en-US"/>
              <a:t>" </a:t>
            </a:r>
            <a:r>
              <a:rPr lang="en-US">
                <a:hlinkClick r:id="rId2"/>
              </a:rPr>
              <a:t>http://127.0.0.1:8080/restconf/config/Context/_serviceEndPoint</a:t>
            </a:r>
            <a:r>
              <a:rPr lang="en-US" smtClean="0">
                <a:hlinkClick r:id="rId2"/>
              </a:rPr>
              <a:t>/</a:t>
            </a:r>
            <a:endParaRPr lang="en-US" smtClean="0"/>
          </a:p>
          <a:p>
            <a:pPr marL="0" indent="0">
              <a:buNone/>
            </a:pPr>
            <a:endParaRPr lang="en-US"/>
          </a:p>
          <a:p>
            <a:pPr marL="0" indent="0">
              <a:buNone/>
            </a:pPr>
            <a:r>
              <a:rPr lang="en-US" smtClean="0"/>
              <a:t>Response:</a:t>
            </a:r>
          </a:p>
          <a:p>
            <a:pPr marL="0" indent="0">
              <a:buNone/>
            </a:pPr>
            <a:r>
              <a:rPr lang="en-US" smtClean="0"/>
              <a:t>{</a:t>
            </a:r>
            <a:endParaRPr lang="en-US"/>
          </a:p>
          <a:p>
            <a:pPr marL="0" indent="0">
              <a:buNone/>
            </a:pPr>
            <a:r>
              <a:rPr lang="en-US"/>
              <a:t>    "</a:t>
            </a:r>
            <a:r>
              <a:rPr lang="en-US" err="1"/>
              <a:t>itemlist</a:t>
            </a:r>
            <a:r>
              <a:rPr lang="en-US"/>
              <a:t>": [</a:t>
            </a:r>
          </a:p>
          <a:p>
            <a:pPr marL="0" indent="0">
              <a:buNone/>
            </a:pPr>
            <a:r>
              <a:rPr lang="en-US"/>
              <a:t>        "http://127.0.0.1:8080/</a:t>
            </a:r>
            <a:r>
              <a:rPr lang="en-US" err="1"/>
              <a:t>restconf</a:t>
            </a:r>
            <a:r>
              <a:rPr lang="en-US"/>
              <a:t>/</a:t>
            </a:r>
            <a:r>
              <a:rPr lang="en-US" err="1"/>
              <a:t>config</a:t>
            </a:r>
            <a:r>
              <a:rPr lang="en-US"/>
              <a:t>/Context/_</a:t>
            </a:r>
            <a:r>
              <a:rPr lang="en-US" err="1"/>
              <a:t>serviceEndPoint</a:t>
            </a:r>
            <a:r>
              <a:rPr lang="en-US"/>
              <a:t>/se1",</a:t>
            </a:r>
          </a:p>
          <a:p>
            <a:pPr marL="0" indent="0">
              <a:buNone/>
            </a:pPr>
            <a:r>
              <a:rPr lang="en-US"/>
              <a:t>      </a:t>
            </a:r>
            <a:r>
              <a:rPr lang="en-US" smtClean="0"/>
              <a:t>"</a:t>
            </a:r>
            <a:r>
              <a:rPr lang="en-US"/>
              <a:t>http://127.0.0.1:8080/</a:t>
            </a:r>
            <a:r>
              <a:rPr lang="en-US" err="1"/>
              <a:t>restconf</a:t>
            </a:r>
            <a:r>
              <a:rPr lang="en-US"/>
              <a:t>/</a:t>
            </a:r>
            <a:r>
              <a:rPr lang="en-US" err="1"/>
              <a:t>config</a:t>
            </a:r>
            <a:r>
              <a:rPr lang="en-US"/>
              <a:t>/Context/_</a:t>
            </a:r>
            <a:r>
              <a:rPr lang="en-US" err="1"/>
              <a:t>serviceEndPoint</a:t>
            </a:r>
            <a:r>
              <a:rPr lang="en-US"/>
              <a:t>/se2"</a:t>
            </a:r>
          </a:p>
          <a:p>
            <a:pPr marL="0" indent="0">
              <a:buNone/>
            </a:pPr>
            <a:r>
              <a:rPr lang="en-US"/>
              <a:t>    ]</a:t>
            </a:r>
          </a:p>
          <a:p>
            <a:pPr marL="0" indent="0">
              <a:buNone/>
            </a:pPr>
            <a:r>
              <a:rPr lang="en-US"/>
              <a:t>}</a:t>
            </a:r>
          </a:p>
          <a:p>
            <a:pPr marL="0" indent="0">
              <a:buNone/>
            </a:pPr>
            <a:endParaRPr lang="en-US"/>
          </a:p>
        </p:txBody>
      </p:sp>
      <p:sp>
        <p:nvSpPr>
          <p:cNvPr id="5" name="Slide Number Placeholder 4"/>
          <p:cNvSpPr>
            <a:spLocks noGrp="1"/>
          </p:cNvSpPr>
          <p:nvPr>
            <p:ph type="sldNum" sz="quarter" idx="4"/>
          </p:nvPr>
        </p:nvSpPr>
        <p:spPr/>
        <p:txBody>
          <a:bodyPr/>
          <a:lstStyle/>
          <a:p>
            <a:fld id="{95FB27F1-C2FE-E646-9E41-8F3092BBAFAE}" type="slidenum">
              <a:rPr lang="en-US" smtClean="0"/>
              <a:pPr/>
              <a:t>91</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00459348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T-API RI: Connectivity Service workflow</a:t>
            </a:r>
            <a:endParaRPr lang="en-US"/>
          </a:p>
        </p:txBody>
      </p:sp>
      <p:pic>
        <p:nvPicPr>
          <p:cNvPr id="5" name="Marcador de contenido 4"/>
          <p:cNvPicPr>
            <a:picLocks noGrp="1"/>
          </p:cNvPicPr>
          <p:nvPr>
            <p:ph idx="1"/>
          </p:nvPr>
        </p:nvPicPr>
        <p:blipFill>
          <a:blip r:embed="rId2" cstate="print">
            <a:extLst>
              <a:ext uri="{28A0092B-C50C-407E-A947-70E740481C1C}">
                <a14:useLocalDpi xmlns:a14="http://schemas.microsoft.com/office/drawing/2010/main"/>
              </a:ext>
            </a:extLst>
          </a:blip>
          <a:stretch>
            <a:fillRect/>
          </a:stretch>
        </p:blipFill>
        <p:spPr bwMode="auto">
          <a:xfrm>
            <a:off x="3121026" y="1752788"/>
            <a:ext cx="2901948" cy="3712786"/>
          </a:xfrm>
          <a:prstGeom prst="rect">
            <a:avLst/>
          </a:prstGeom>
          <a:noFill/>
        </p:spPr>
      </p:pic>
      <p:sp>
        <p:nvSpPr>
          <p:cNvPr id="4" name="Slide Number Placeholder 3"/>
          <p:cNvSpPr>
            <a:spLocks noGrp="1"/>
          </p:cNvSpPr>
          <p:nvPr>
            <p:ph type="sldNum" sz="quarter" idx="4"/>
          </p:nvPr>
        </p:nvSpPr>
        <p:spPr/>
        <p:txBody>
          <a:bodyPr/>
          <a:lstStyle/>
          <a:p>
            <a:fld id="{95FB27F1-C2FE-E646-9E41-8F3092BBAFAE}" type="slidenum">
              <a:rPr lang="en-US" smtClean="0"/>
              <a:pPr/>
              <a:t>92</a:t>
            </a:fld>
            <a:endParaRPr lang="en-US"/>
          </a:p>
        </p:txBody>
      </p:sp>
      <p:sp>
        <p:nvSpPr>
          <p:cNvPr id="6" name="Footer Placeholder 5"/>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4580866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T-API RI: Establish Connectivity Service</a:t>
            </a:r>
            <a:endParaRPr lang="en-US"/>
          </a:p>
        </p:txBody>
      </p:sp>
      <p:sp>
        <p:nvSpPr>
          <p:cNvPr id="4" name="Marcador de contenido 3"/>
          <p:cNvSpPr>
            <a:spLocks noGrp="1"/>
          </p:cNvSpPr>
          <p:nvPr>
            <p:ph idx="1"/>
          </p:nvPr>
        </p:nvSpPr>
        <p:spPr>
          <a:xfrm>
            <a:off x="457200" y="981075"/>
            <a:ext cx="3944471" cy="5256213"/>
          </a:xfrm>
        </p:spPr>
        <p:txBody>
          <a:bodyPr>
            <a:noAutofit/>
          </a:bodyPr>
          <a:lstStyle/>
          <a:p>
            <a:pPr marL="0" indent="0">
              <a:buNone/>
            </a:pPr>
            <a:r>
              <a:rPr lang="en-US" sz="1200"/>
              <a:t>curl -X POST -H "Content-Type: application/</a:t>
            </a:r>
            <a:r>
              <a:rPr lang="en-US" sz="1200" err="1"/>
              <a:t>json</a:t>
            </a:r>
            <a:r>
              <a:rPr lang="en-US" sz="1200"/>
              <a:t>" http://127.0.0.1:8080/restconf/config/Context/_connectivityService/cs1/ -</a:t>
            </a:r>
            <a:r>
              <a:rPr lang="en-US" sz="1200" smtClean="0"/>
              <a:t>d‘</a:t>
            </a:r>
          </a:p>
          <a:p>
            <a:pPr marL="0" indent="0">
              <a:buNone/>
            </a:pPr>
            <a:r>
              <a:rPr lang="en-US" sz="1200" smtClean="0"/>
              <a:t>{"</a:t>
            </a:r>
            <a:r>
              <a:rPr lang="en-US" sz="1200"/>
              <a:t>uuid":"cs1", </a:t>
            </a:r>
            <a:endParaRPr lang="en-US" sz="1200" smtClean="0"/>
          </a:p>
          <a:p>
            <a:pPr marL="0" indent="0">
              <a:buNone/>
            </a:pPr>
            <a:r>
              <a:rPr lang="en-US" sz="1200" smtClean="0"/>
              <a:t>"_</a:t>
            </a:r>
            <a:r>
              <a:rPr lang="en-US" sz="1200" err="1"/>
              <a:t>connConstraint</a:t>
            </a:r>
            <a:r>
              <a:rPr lang="en-US" sz="1200" smtClean="0"/>
              <a:t>":{</a:t>
            </a:r>
          </a:p>
          <a:p>
            <a:pPr marL="0" indent="0">
              <a:buNone/>
            </a:pPr>
            <a:r>
              <a:rPr lang="en-US" sz="1200"/>
              <a:t>	</a:t>
            </a:r>
            <a:r>
              <a:rPr lang="en-US" sz="1200" smtClean="0"/>
              <a:t>"</a:t>
            </a:r>
            <a:r>
              <a:rPr lang="en-US" sz="1200" err="1"/>
              <a:t>serviceType</a:t>
            </a:r>
            <a:r>
              <a:rPr lang="en-US" sz="1200"/>
              <a:t>":"POINT_TO_POINT_CONNECTIVITY", "</a:t>
            </a:r>
            <a:r>
              <a:rPr lang="en-US" sz="1200" err="1"/>
              <a:t>serviceLayer</a:t>
            </a:r>
            <a:r>
              <a:rPr lang="en-US" sz="1200"/>
              <a:t>":["OCH"] }, "_</a:t>
            </a:r>
            <a:r>
              <a:rPr lang="en-US" sz="1200" err="1"/>
              <a:t>servicePort</a:t>
            </a:r>
            <a:r>
              <a:rPr lang="en-US" sz="1200"/>
              <a:t>":[ </a:t>
            </a:r>
            <a:endParaRPr lang="en-US" sz="1200" smtClean="0"/>
          </a:p>
          <a:p>
            <a:pPr marL="0" indent="0">
              <a:buNone/>
            </a:pPr>
            <a:r>
              <a:rPr lang="en-US" sz="1200"/>
              <a:t>	</a:t>
            </a:r>
            <a:r>
              <a:rPr lang="en-US" sz="1200" smtClean="0"/>
              <a:t>{ </a:t>
            </a:r>
            <a:r>
              <a:rPr lang="en-US" sz="1200"/>
              <a:t>"localId":"sp1", </a:t>
            </a:r>
            <a:r>
              <a:rPr lang="en-US" sz="1200" smtClean="0"/>
              <a:t>“</a:t>
            </a:r>
            <a:r>
              <a:rPr lang="en-US" sz="1200" err="1" smtClean="0"/>
              <a:t>serviceLayer</a:t>
            </a:r>
            <a:r>
              <a:rPr lang="en-US" sz="1200"/>
              <a:t>":"OCH" , "</a:t>
            </a:r>
            <a:r>
              <a:rPr lang="en-US" sz="1200" err="1"/>
              <a:t>direction":"BIDIRECTIONAL</a:t>
            </a:r>
            <a:r>
              <a:rPr lang="en-US" sz="1200"/>
              <a:t>", "</a:t>
            </a:r>
            <a:r>
              <a:rPr lang="en-US" sz="1200" err="1"/>
              <a:t>role":"SYMMETRIC</a:t>
            </a:r>
            <a:r>
              <a:rPr lang="en-US" sz="1200"/>
              <a:t>", "_</a:t>
            </a:r>
            <a:r>
              <a:rPr lang="en-US" sz="1200" err="1"/>
              <a:t>serviceEndPoint</a:t>
            </a:r>
            <a:r>
              <a:rPr lang="en-US" sz="1200" smtClean="0"/>
              <a:t>":</a:t>
            </a:r>
            <a:r>
              <a:rPr lang="en-US" sz="1200" smtClean="0">
                <a:hlinkClick r:id="rId2"/>
              </a:rPr>
              <a:t>http</a:t>
            </a:r>
            <a:r>
              <a:rPr lang="en-US" sz="1200">
                <a:hlinkClick r:id="rId2"/>
              </a:rPr>
              <a:t>://127.0.0.1:8080/</a:t>
            </a:r>
            <a:r>
              <a:rPr lang="en-US" sz="1200" err="1">
                <a:hlinkClick r:id="rId2"/>
              </a:rPr>
              <a:t>restconf</a:t>
            </a:r>
            <a:r>
              <a:rPr lang="en-US" sz="1200">
                <a:hlinkClick r:id="rId2"/>
              </a:rPr>
              <a:t>/</a:t>
            </a:r>
            <a:r>
              <a:rPr lang="en-US" sz="1200" err="1">
                <a:hlinkClick r:id="rId2"/>
              </a:rPr>
              <a:t>config</a:t>
            </a:r>
            <a:r>
              <a:rPr lang="en-US" sz="1200">
                <a:hlinkClick r:id="rId2"/>
              </a:rPr>
              <a:t>/Context/_</a:t>
            </a:r>
            <a:r>
              <a:rPr lang="en-US" sz="1200" err="1" smtClean="0">
                <a:hlinkClick r:id="rId2"/>
              </a:rPr>
              <a:t>serviceEndPoint</a:t>
            </a:r>
            <a:r>
              <a:rPr lang="en-US" sz="1200" smtClean="0">
                <a:hlinkClick r:id="rId2"/>
              </a:rPr>
              <a:t>/se1</a:t>
            </a:r>
            <a:endParaRPr lang="en-US" sz="1200" smtClean="0"/>
          </a:p>
          <a:p>
            <a:pPr marL="0" indent="0">
              <a:buNone/>
            </a:pPr>
            <a:r>
              <a:rPr lang="en-US" sz="1200" smtClean="0"/>
              <a:t>	}, </a:t>
            </a:r>
          </a:p>
          <a:p>
            <a:pPr marL="0" indent="0">
              <a:buNone/>
            </a:pPr>
            <a:r>
              <a:rPr lang="en-US" sz="1200"/>
              <a:t>	</a:t>
            </a:r>
            <a:r>
              <a:rPr lang="en-US" sz="1200" smtClean="0"/>
              <a:t>{ </a:t>
            </a:r>
            <a:r>
              <a:rPr lang="en-US" sz="1200"/>
              <a:t>"localId":"sp2", "</a:t>
            </a:r>
            <a:r>
              <a:rPr lang="en-US" sz="1200" err="1"/>
              <a:t>serviceLayer</a:t>
            </a:r>
            <a:r>
              <a:rPr lang="en-US" sz="1200"/>
              <a:t>":"OCH" , "</a:t>
            </a:r>
            <a:r>
              <a:rPr lang="en-US" sz="1200" err="1"/>
              <a:t>direction":"BIDIRECTIONAL</a:t>
            </a:r>
            <a:r>
              <a:rPr lang="en-US" sz="1200"/>
              <a:t>", "</a:t>
            </a:r>
            <a:r>
              <a:rPr lang="en-US" sz="1200" err="1"/>
              <a:t>role":"SYMMETRIC</a:t>
            </a:r>
            <a:r>
              <a:rPr lang="en-US" sz="1200"/>
              <a:t>", "_</a:t>
            </a:r>
            <a:r>
              <a:rPr lang="en-US" sz="1200" err="1"/>
              <a:t>serviceEndPoint</a:t>
            </a:r>
            <a:r>
              <a:rPr lang="en-US" sz="1200" smtClean="0"/>
              <a:t>":</a:t>
            </a:r>
            <a:r>
              <a:rPr lang="en-US" sz="1200" smtClean="0">
                <a:hlinkClick r:id="rId3"/>
              </a:rPr>
              <a:t>http</a:t>
            </a:r>
            <a:r>
              <a:rPr lang="en-US" sz="1200">
                <a:hlinkClick r:id="rId3"/>
              </a:rPr>
              <a:t>://127.0.0.1:8080/</a:t>
            </a:r>
            <a:r>
              <a:rPr lang="en-US" sz="1200" err="1">
                <a:hlinkClick r:id="rId3"/>
              </a:rPr>
              <a:t>restconf</a:t>
            </a:r>
            <a:r>
              <a:rPr lang="en-US" sz="1200">
                <a:hlinkClick r:id="rId3"/>
              </a:rPr>
              <a:t>/</a:t>
            </a:r>
            <a:r>
              <a:rPr lang="en-US" sz="1200" err="1">
                <a:hlinkClick r:id="rId3"/>
              </a:rPr>
              <a:t>config</a:t>
            </a:r>
            <a:r>
              <a:rPr lang="en-US" sz="1200">
                <a:hlinkClick r:id="rId3"/>
              </a:rPr>
              <a:t>/Context/_</a:t>
            </a:r>
            <a:r>
              <a:rPr lang="en-US" sz="1200" err="1" smtClean="0">
                <a:hlinkClick r:id="rId3"/>
              </a:rPr>
              <a:t>serviceEndPoint</a:t>
            </a:r>
            <a:r>
              <a:rPr lang="en-US" sz="1200" smtClean="0">
                <a:hlinkClick r:id="rId3"/>
              </a:rPr>
              <a:t>/se2</a:t>
            </a:r>
            <a:endParaRPr lang="en-US" sz="1200" smtClean="0"/>
          </a:p>
          <a:p>
            <a:pPr marL="0" indent="0">
              <a:buNone/>
            </a:pPr>
            <a:r>
              <a:rPr lang="en-US" sz="1200" smtClean="0"/>
              <a:t>	} </a:t>
            </a:r>
            <a:r>
              <a:rPr lang="en-US" sz="1200"/>
              <a:t>] </a:t>
            </a:r>
          </a:p>
          <a:p>
            <a:pPr marL="0" indent="0">
              <a:buNone/>
            </a:pPr>
            <a:r>
              <a:rPr lang="en-US" sz="1200" smtClean="0"/>
              <a:t>}'</a:t>
            </a:r>
            <a:endParaRPr lang="en-US" sz="1200"/>
          </a:p>
          <a:p>
            <a:endParaRPr lang="en-US" sz="1200" smtClean="0"/>
          </a:p>
          <a:p>
            <a:endParaRPr lang="en-US" sz="1200"/>
          </a:p>
        </p:txBody>
      </p:sp>
      <p:pic>
        <p:nvPicPr>
          <p:cNvPr id="5" name="Imagen 4"/>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72000" y="2226860"/>
            <a:ext cx="4319905" cy="3277235"/>
          </a:xfrm>
          <a:prstGeom prst="rect">
            <a:avLst/>
          </a:prstGeom>
        </p:spPr>
      </p:pic>
      <p:sp>
        <p:nvSpPr>
          <p:cNvPr id="6" name="Slide Number Placeholder 5"/>
          <p:cNvSpPr>
            <a:spLocks noGrp="1"/>
          </p:cNvSpPr>
          <p:nvPr>
            <p:ph type="sldNum" sz="quarter" idx="4"/>
          </p:nvPr>
        </p:nvSpPr>
        <p:spPr/>
        <p:txBody>
          <a:bodyPr/>
          <a:lstStyle/>
          <a:p>
            <a:fld id="{95FB27F1-C2FE-E646-9E41-8F3092BBAFAE}" type="slidenum">
              <a:rPr lang="en-US" smtClean="0"/>
              <a:pPr/>
              <a:t>93</a:t>
            </a:fld>
            <a:endParaRPr lang="en-US"/>
          </a:p>
        </p:txBody>
      </p:sp>
      <p:sp>
        <p:nvSpPr>
          <p:cNvPr id="7" name="Footer Placeholder 6"/>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45959337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T-API RI: Notifications</a:t>
            </a:r>
            <a:endParaRPr lang="en-US"/>
          </a:p>
        </p:txBody>
      </p:sp>
      <p:sp>
        <p:nvSpPr>
          <p:cNvPr id="4" name="Marcador de contenido 3"/>
          <p:cNvSpPr>
            <a:spLocks noGrp="1"/>
          </p:cNvSpPr>
          <p:nvPr>
            <p:ph idx="1"/>
          </p:nvPr>
        </p:nvSpPr>
        <p:spPr/>
        <p:txBody>
          <a:bodyPr/>
          <a:lstStyle/>
          <a:p>
            <a:r>
              <a:rPr lang="en-GB"/>
              <a:t>Notifications will be provided with </a:t>
            </a:r>
            <a:r>
              <a:rPr lang="en-GB" err="1"/>
              <a:t>Websockets</a:t>
            </a:r>
            <a:r>
              <a:rPr lang="en-GB"/>
              <a:t>. T-API reference implementation provides an example of a client accessing the </a:t>
            </a:r>
            <a:r>
              <a:rPr lang="en-GB" err="1" smtClean="0"/>
              <a:t>websocket</a:t>
            </a:r>
            <a:r>
              <a:rPr lang="en-GB" smtClean="0"/>
              <a:t>:</a:t>
            </a:r>
          </a:p>
          <a:p>
            <a:pPr marL="0" indent="0">
              <a:buNone/>
            </a:pPr>
            <a:endParaRPr lang="en-GB"/>
          </a:p>
          <a:p>
            <a:pPr marL="0" indent="0">
              <a:buNone/>
            </a:pPr>
            <a:r>
              <a:rPr lang="en-US" smtClean="0">
                <a:hlinkClick r:id="rId2"/>
              </a:rPr>
              <a:t>http</a:t>
            </a:r>
            <a:r>
              <a:rPr lang="en-US">
                <a:hlinkClick r:id="rId2"/>
              </a:rPr>
              <a:t>://localhost:8182/restconf/streams/NotificationService</a:t>
            </a:r>
            <a:endParaRPr lang="en-US"/>
          </a:p>
        </p:txBody>
      </p:sp>
      <p:pic>
        <p:nvPicPr>
          <p:cNvPr id="5" name="Imagen 4"/>
          <p:cNvPicPr/>
          <p:nvPr/>
        </p:nvPicPr>
        <p:blipFill rotWithShape="1">
          <a:blip r:embed="rId3" cstate="screen">
            <a:extLst>
              <a:ext uri="{28A0092B-C50C-407E-A947-70E740481C1C}">
                <a14:useLocalDpi xmlns:a14="http://schemas.microsoft.com/office/drawing/2010/main"/>
              </a:ext>
            </a:extLst>
          </a:blip>
          <a:srcRect/>
          <a:stretch/>
        </p:blipFill>
        <p:spPr bwMode="auto">
          <a:xfrm>
            <a:off x="1732280" y="3635375"/>
            <a:ext cx="5679440" cy="1752600"/>
          </a:xfrm>
          <a:prstGeom prst="rect">
            <a:avLst/>
          </a:prstGeom>
          <a:ln>
            <a:noFill/>
          </a:ln>
          <a:extLst>
            <a:ext uri="{53640926-AAD7-44D8-BBD7-CCE9431645EC}">
              <a14:shadowObscured xmlns:a14="http://schemas.microsoft.com/office/drawing/2010/main"/>
            </a:ext>
          </a:extLst>
        </p:spPr>
      </p:pic>
      <p:sp>
        <p:nvSpPr>
          <p:cNvPr id="6" name="Slide Number Placeholder 5"/>
          <p:cNvSpPr>
            <a:spLocks noGrp="1"/>
          </p:cNvSpPr>
          <p:nvPr>
            <p:ph type="sldNum" sz="quarter" idx="4"/>
          </p:nvPr>
        </p:nvSpPr>
        <p:spPr/>
        <p:txBody>
          <a:bodyPr/>
          <a:lstStyle/>
          <a:p>
            <a:fld id="{95FB27F1-C2FE-E646-9E41-8F3092BBAFAE}" type="slidenum">
              <a:rPr lang="en-US" smtClean="0"/>
              <a:pPr/>
              <a:t>94</a:t>
            </a:fld>
            <a:endParaRPr lang="en-US"/>
          </a:p>
        </p:txBody>
      </p:sp>
      <p:sp>
        <p:nvSpPr>
          <p:cNvPr id="7" name="Footer Placeholder 6"/>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105289619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T-API App</a:t>
            </a:r>
            <a:endParaRPr lang="en-GB"/>
          </a:p>
        </p:txBody>
      </p:sp>
      <p:sp>
        <p:nvSpPr>
          <p:cNvPr id="3" name="Marcador de contenido 2"/>
          <p:cNvSpPr>
            <a:spLocks noGrp="1"/>
          </p:cNvSpPr>
          <p:nvPr>
            <p:ph idx="1"/>
          </p:nvPr>
        </p:nvSpPr>
        <p:spPr/>
        <p:txBody>
          <a:bodyPr/>
          <a:lstStyle/>
          <a:p>
            <a:r>
              <a:rPr lang="es-ES_tradnl" dirty="0" err="1" smtClean="0"/>
              <a:t>Objective</a:t>
            </a:r>
            <a:r>
              <a:rPr lang="es-ES_tradnl" dirty="0" smtClean="0"/>
              <a:t>:</a:t>
            </a:r>
          </a:p>
          <a:p>
            <a:pPr lvl="1"/>
            <a:r>
              <a:rPr lang="es-ES_tradnl" dirty="0" err="1" smtClean="0"/>
              <a:t>Retrieve</a:t>
            </a:r>
            <a:r>
              <a:rPr lang="es-ES_tradnl" dirty="0" smtClean="0"/>
              <a:t> Network </a:t>
            </a:r>
            <a:r>
              <a:rPr lang="es-ES_tradnl" dirty="0" err="1" smtClean="0"/>
              <a:t>Topology</a:t>
            </a:r>
            <a:r>
              <a:rPr lang="es-ES_tradnl" dirty="0" smtClean="0"/>
              <a:t> </a:t>
            </a:r>
            <a:r>
              <a:rPr lang="es-ES_tradnl" dirty="0" err="1" smtClean="0"/>
              <a:t>using</a:t>
            </a:r>
            <a:r>
              <a:rPr lang="es-ES_tradnl" dirty="0" smtClean="0"/>
              <a:t> T-API</a:t>
            </a:r>
          </a:p>
          <a:p>
            <a:r>
              <a:rPr lang="es-ES_tradnl" dirty="0" err="1" smtClean="0"/>
              <a:t>Steps</a:t>
            </a:r>
            <a:r>
              <a:rPr lang="es-ES_tradnl" dirty="0" smtClean="0"/>
              <a:t>:</a:t>
            </a:r>
          </a:p>
          <a:p>
            <a:pPr lvl="1"/>
            <a:r>
              <a:rPr lang="es-ES_tradnl" dirty="0" smtClean="0"/>
              <a:t>Run TAPI-RI</a:t>
            </a:r>
          </a:p>
          <a:p>
            <a:pPr lvl="1"/>
            <a:r>
              <a:rPr lang="es-ES_tradnl" dirty="0" smtClean="0"/>
              <a:t>Load </a:t>
            </a:r>
            <a:r>
              <a:rPr lang="es-ES_tradnl" dirty="0" err="1" smtClean="0"/>
              <a:t>topological</a:t>
            </a:r>
            <a:r>
              <a:rPr lang="es-ES_tradnl" dirty="0" smtClean="0"/>
              <a:t> </a:t>
            </a:r>
            <a:r>
              <a:rPr lang="es-ES_tradnl" dirty="0" err="1" smtClean="0"/>
              <a:t>information</a:t>
            </a:r>
            <a:r>
              <a:rPr lang="es-ES_tradnl" dirty="0" smtClean="0"/>
              <a:t>:</a:t>
            </a:r>
          </a:p>
          <a:p>
            <a:pPr marL="445770" lvl="1" indent="0">
              <a:buNone/>
            </a:pPr>
            <a:r>
              <a:rPr lang="es-ES_tradnl" dirty="0" err="1"/>
              <a:t>curl</a:t>
            </a:r>
            <a:r>
              <a:rPr lang="es-ES_tradnl" dirty="0"/>
              <a:t> -X POST -H "Content-</a:t>
            </a:r>
            <a:r>
              <a:rPr lang="es-ES_tradnl" dirty="0" err="1"/>
              <a:t>Type</a:t>
            </a:r>
            <a:r>
              <a:rPr lang="es-ES_tradnl" dirty="0"/>
              <a:t>: </a:t>
            </a:r>
            <a:r>
              <a:rPr lang="es-ES_tradnl" dirty="0" err="1"/>
              <a:t>application</a:t>
            </a:r>
            <a:r>
              <a:rPr lang="es-ES_tradnl" dirty="0"/>
              <a:t>/</a:t>
            </a:r>
            <a:r>
              <a:rPr lang="es-ES_tradnl" dirty="0" err="1"/>
              <a:t>json</a:t>
            </a:r>
            <a:r>
              <a:rPr lang="es-ES_tradnl" dirty="0"/>
              <a:t>" http://127.0.0.1:8080/backend/load_state/</a:t>
            </a:r>
            <a:endParaRPr lang="es-ES_tradnl" dirty="0" smtClean="0"/>
          </a:p>
          <a:p>
            <a:pPr lvl="1"/>
            <a:r>
              <a:rPr lang="es-ES_tradnl" dirty="0" err="1" smtClean="0"/>
              <a:t>Start</a:t>
            </a:r>
            <a:r>
              <a:rPr lang="es-ES_tradnl" dirty="0" smtClean="0"/>
              <a:t> </a:t>
            </a:r>
            <a:r>
              <a:rPr lang="es-ES_tradnl" dirty="0" err="1" smtClean="0"/>
              <a:t>coding</a:t>
            </a:r>
            <a:r>
              <a:rPr lang="es-ES_tradnl" dirty="0" smtClean="0"/>
              <a:t> </a:t>
            </a:r>
            <a:r>
              <a:rPr lang="es-ES_tradnl" dirty="0" err="1" smtClean="0"/>
              <a:t>using</a:t>
            </a:r>
            <a:r>
              <a:rPr lang="es-ES_tradnl" dirty="0" smtClean="0"/>
              <a:t> </a:t>
            </a:r>
            <a:r>
              <a:rPr lang="es-ES_tradnl" dirty="0" err="1" smtClean="0"/>
              <a:t>the</a:t>
            </a:r>
            <a:r>
              <a:rPr lang="es-ES_tradnl" dirty="0" smtClean="0"/>
              <a:t> </a:t>
            </a:r>
            <a:r>
              <a:rPr lang="es-ES_tradnl" dirty="0" err="1" smtClean="0"/>
              <a:t>following</a:t>
            </a:r>
            <a:r>
              <a:rPr lang="es-ES_tradnl" dirty="0" smtClean="0"/>
              <a:t> </a:t>
            </a:r>
            <a:r>
              <a:rPr lang="es-ES_tradnl" dirty="0" err="1" smtClean="0"/>
              <a:t>libraries</a:t>
            </a:r>
            <a:r>
              <a:rPr lang="es-ES_tradnl" dirty="0" smtClean="0"/>
              <a:t>:</a:t>
            </a:r>
          </a:p>
          <a:p>
            <a:pPr lvl="2"/>
            <a:r>
              <a:rPr lang="es-ES_tradnl" dirty="0" err="1" smtClean="0"/>
              <a:t>NetworkX</a:t>
            </a:r>
            <a:endParaRPr lang="es-ES_tradnl" dirty="0" smtClean="0"/>
          </a:p>
          <a:p>
            <a:pPr lvl="2"/>
            <a:r>
              <a:rPr lang="es-ES_tradnl" dirty="0" err="1" smtClean="0"/>
              <a:t>Requests</a:t>
            </a:r>
            <a:endParaRPr lang="es-ES_tradnl" dirty="0" smtClean="0"/>
          </a:p>
          <a:p>
            <a:pPr lvl="2"/>
            <a:r>
              <a:rPr lang="es-ES_tradnl" dirty="0" err="1" smtClean="0"/>
              <a:t>Json</a:t>
            </a:r>
            <a:endParaRPr lang="es-ES_tradnl" dirty="0"/>
          </a:p>
          <a:p>
            <a:pPr lvl="2"/>
            <a:endParaRPr lang="en-GB" dirty="0"/>
          </a:p>
        </p:txBody>
      </p:sp>
      <p:sp>
        <p:nvSpPr>
          <p:cNvPr id="4" name="Slide Number Placeholder 3"/>
          <p:cNvSpPr>
            <a:spLocks noGrp="1"/>
          </p:cNvSpPr>
          <p:nvPr>
            <p:ph type="sldNum" sz="quarter" idx="4"/>
          </p:nvPr>
        </p:nvSpPr>
        <p:spPr/>
        <p:txBody>
          <a:bodyPr/>
          <a:lstStyle/>
          <a:p>
            <a:fld id="{95FB27F1-C2FE-E646-9E41-8F3092BBAFAE}" type="slidenum">
              <a:rPr lang="en-US" smtClean="0"/>
              <a:pPr/>
              <a:t>95</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41130856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TAPI_RI using ONOS and </a:t>
            </a:r>
            <a:r>
              <a:rPr lang="en-GB" dirty="0" err="1" smtClean="0"/>
              <a:t>mininet</a:t>
            </a:r>
            <a:r>
              <a:rPr lang="en-GB" dirty="0" smtClean="0"/>
              <a:t> example</a:t>
            </a:r>
            <a:endParaRPr lang="en-GB" dirty="0"/>
          </a:p>
        </p:txBody>
      </p:sp>
      <p:sp>
        <p:nvSpPr>
          <p:cNvPr id="3" name="Slide Number Placeholder 2"/>
          <p:cNvSpPr>
            <a:spLocks noGrp="1"/>
          </p:cNvSpPr>
          <p:nvPr>
            <p:ph type="sldNum" sz="quarter" idx="4"/>
          </p:nvPr>
        </p:nvSpPr>
        <p:spPr/>
        <p:txBody>
          <a:bodyPr/>
          <a:lstStyle/>
          <a:p>
            <a:fld id="{95FB27F1-C2FE-E646-9E41-8F3092BBAFAE}" type="slidenum">
              <a:rPr lang="en-US" smtClean="0"/>
              <a:pPr/>
              <a:t>96</a:t>
            </a:fld>
            <a:endParaRPr lang="en-US"/>
          </a:p>
        </p:txBody>
      </p:sp>
      <p:sp>
        <p:nvSpPr>
          <p:cNvPr id="4" name="Footer Placeholder 3"/>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10208425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ONOS </a:t>
            </a:r>
            <a:r>
              <a:rPr lang="es-ES_tradnl" err="1" smtClean="0"/>
              <a:t>architecture</a:t>
            </a:r>
            <a:endParaRPr lang="en-GB"/>
          </a:p>
        </p:txBody>
      </p:sp>
      <p:pic>
        <p:nvPicPr>
          <p:cNvPr id="1026" name="Picture 2" descr="http://image.slidesharecdn.com/onosarchitecture-150304123023-conversion-gate01/95/onos-platform-architecture-7-638.jpg?cb=1425472509"/>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66562" y="981075"/>
            <a:ext cx="7942951" cy="446946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4"/>
          </p:nvPr>
        </p:nvSpPr>
        <p:spPr/>
        <p:txBody>
          <a:bodyPr/>
          <a:lstStyle/>
          <a:p>
            <a:fld id="{95FB27F1-C2FE-E646-9E41-8F3092BBAFAE}" type="slidenum">
              <a:rPr lang="en-US" smtClean="0"/>
              <a:pPr/>
              <a:t>97</a:t>
            </a:fld>
            <a:endParaRPr lang="en-US"/>
          </a:p>
        </p:txBody>
      </p:sp>
      <p:sp>
        <p:nvSpPr>
          <p:cNvPr id="5" name="Footer Placeholder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2075706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ONOS NBI</a:t>
            </a:r>
            <a:endParaRPr lang="en-GB"/>
          </a:p>
        </p:txBody>
      </p:sp>
      <p:sp>
        <p:nvSpPr>
          <p:cNvPr id="3" name="Marcador de contenido 2"/>
          <p:cNvSpPr>
            <a:spLocks noGrp="1"/>
          </p:cNvSpPr>
          <p:nvPr>
            <p:ph idx="1"/>
          </p:nvPr>
        </p:nvSpPr>
        <p:spPr/>
        <p:txBody>
          <a:bodyPr/>
          <a:lstStyle/>
          <a:p>
            <a:r>
              <a:rPr lang="en-GB" dirty="0" smtClean="0"/>
              <a:t>~/onos-1.7.1/apache-karaf-3.0.5/bin$ ./</a:t>
            </a:r>
            <a:r>
              <a:rPr lang="en-GB" dirty="0" err="1" smtClean="0"/>
              <a:t>karaf</a:t>
            </a:r>
            <a:endParaRPr lang="en-GB" dirty="0" smtClean="0"/>
          </a:p>
          <a:p>
            <a:r>
              <a:rPr lang="en-GB" dirty="0" smtClean="0"/>
              <a:t>app activate </a:t>
            </a:r>
            <a:r>
              <a:rPr lang="en-GB" dirty="0" err="1" smtClean="0"/>
              <a:t>org.onosproject.openflow</a:t>
            </a:r>
            <a:endParaRPr lang="en-GB" dirty="0" smtClean="0"/>
          </a:p>
          <a:p>
            <a:endParaRPr lang="en-GB" dirty="0"/>
          </a:p>
        </p:txBody>
      </p:sp>
      <p:pic>
        <p:nvPicPr>
          <p:cNvPr id="6" name="Imagen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8564" y="2017418"/>
            <a:ext cx="7831403" cy="3666206"/>
          </a:xfrm>
          <a:prstGeom prst="rect">
            <a:avLst/>
          </a:prstGeom>
        </p:spPr>
      </p:pic>
      <p:sp>
        <p:nvSpPr>
          <p:cNvPr id="5" name="Slide Number Placeholder 4"/>
          <p:cNvSpPr>
            <a:spLocks noGrp="1"/>
          </p:cNvSpPr>
          <p:nvPr>
            <p:ph type="sldNum" sz="quarter" idx="4"/>
          </p:nvPr>
        </p:nvSpPr>
        <p:spPr/>
        <p:txBody>
          <a:bodyPr/>
          <a:lstStyle/>
          <a:p>
            <a:fld id="{95FB27F1-C2FE-E646-9E41-8F3092BBAFAE}" type="slidenum">
              <a:rPr lang="en-US" smtClean="0"/>
              <a:pPr/>
              <a:t>98</a:t>
            </a:fld>
            <a:endParaRPr lang="en-US"/>
          </a:p>
        </p:txBody>
      </p:sp>
      <p:sp>
        <p:nvSpPr>
          <p:cNvPr id="7" name="Footer Placeholder 6"/>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249281614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RUN </a:t>
            </a:r>
            <a:r>
              <a:rPr lang="es-ES_tradnl" dirty="0" err="1" smtClean="0"/>
              <a:t>mininet</a:t>
            </a:r>
            <a:endParaRPr lang="en-GB" dirty="0"/>
          </a:p>
        </p:txBody>
      </p:sp>
      <p:sp>
        <p:nvSpPr>
          <p:cNvPr id="3" name="Marcador de contenido 2"/>
          <p:cNvSpPr>
            <a:spLocks noGrp="1"/>
          </p:cNvSpPr>
          <p:nvPr>
            <p:ph idx="1"/>
          </p:nvPr>
        </p:nvSpPr>
        <p:spPr/>
        <p:txBody>
          <a:bodyPr/>
          <a:lstStyle/>
          <a:p>
            <a:r>
              <a:rPr lang="en-GB" dirty="0" err="1"/>
              <a:t>sudo</a:t>
            </a:r>
            <a:r>
              <a:rPr lang="en-GB" dirty="0"/>
              <a:t> </a:t>
            </a:r>
            <a:r>
              <a:rPr lang="en-GB" dirty="0" err="1"/>
              <a:t>mn</a:t>
            </a:r>
            <a:r>
              <a:rPr lang="en-GB" dirty="0"/>
              <a:t> --</a:t>
            </a:r>
            <a:r>
              <a:rPr lang="en-GB" dirty="0" err="1"/>
              <a:t>topo</a:t>
            </a:r>
            <a:r>
              <a:rPr lang="en-GB" dirty="0"/>
              <a:t> linear,3 --mac --controller=</a:t>
            </a:r>
            <a:r>
              <a:rPr lang="en-GB" dirty="0" err="1"/>
              <a:t>remote,ip</a:t>
            </a:r>
            <a:r>
              <a:rPr lang="en-GB" dirty="0"/>
              <a:t>=127.0.0.1,port=6633 --switch </a:t>
            </a:r>
            <a:r>
              <a:rPr lang="en-GB" dirty="0" err="1"/>
              <a:t>ovs,protocols</a:t>
            </a:r>
            <a:r>
              <a:rPr lang="en-GB" dirty="0"/>
              <a:t>=OpenFlow13</a:t>
            </a:r>
          </a:p>
          <a:p>
            <a:endParaRPr lang="en-GB" dirty="0"/>
          </a:p>
        </p:txBody>
      </p:sp>
      <p:sp>
        <p:nvSpPr>
          <p:cNvPr id="4" name="Marcador de número de diapositiva 3"/>
          <p:cNvSpPr>
            <a:spLocks noGrp="1"/>
          </p:cNvSpPr>
          <p:nvPr>
            <p:ph type="sldNum" sz="quarter" idx="4"/>
          </p:nvPr>
        </p:nvSpPr>
        <p:spPr/>
        <p:txBody>
          <a:bodyPr/>
          <a:lstStyle/>
          <a:p>
            <a:fld id="{95FB27F1-C2FE-E646-9E41-8F3092BBAFAE}" type="slidenum">
              <a:rPr lang="en-US" smtClean="0"/>
              <a:pPr/>
              <a:t>99</a:t>
            </a:fld>
            <a:endParaRPr lang="en-US"/>
          </a:p>
        </p:txBody>
      </p:sp>
      <p:sp>
        <p:nvSpPr>
          <p:cNvPr id="5" name="Marcador de pie de página 4"/>
          <p:cNvSpPr>
            <a:spLocks noGrp="1"/>
          </p:cNvSpPr>
          <p:nvPr>
            <p:ph type="ftr" sz="quarter" idx="3"/>
          </p:nvPr>
        </p:nvSpPr>
        <p:spPr/>
        <p:txBody>
          <a:bodyPr/>
          <a:lstStyle/>
          <a:p>
            <a:r>
              <a:rPr lang="es-ES" smtClean="0"/>
              <a:t>OFC 2017 - SC449</a:t>
            </a:r>
            <a:endParaRPr lang="es-ES"/>
          </a:p>
        </p:txBody>
      </p:sp>
    </p:spTree>
    <p:extLst>
      <p:ext uri="{BB962C8B-B14F-4D97-AF65-F5344CB8AC3E}">
        <p14:creationId xmlns:p14="http://schemas.microsoft.com/office/powerpoint/2010/main" val="3718062430"/>
      </p:ext>
    </p:extLst>
  </p:cSld>
  <p:clrMapOvr>
    <a:masterClrMapping/>
  </p:clrMapOvr>
</p:sld>
</file>

<file path=ppt/theme/theme1.xml><?xml version="1.0" encoding="utf-8"?>
<a:theme xmlns:a="http://schemas.openxmlformats.org/drawingml/2006/main" name="2_Bullet Point">
  <a:themeElements>
    <a:clrScheme name="2_Bullet Point 2">
      <a:dk1>
        <a:srgbClr val="000000"/>
      </a:dk1>
      <a:lt1>
        <a:srgbClr val="FFFFFF"/>
      </a:lt1>
      <a:dk2>
        <a:srgbClr val="D52B1E"/>
      </a:dk2>
      <a:lt2>
        <a:srgbClr val="6C6F70"/>
      </a:lt2>
      <a:accent1>
        <a:srgbClr val="0075B0"/>
      </a:accent1>
      <a:accent2>
        <a:srgbClr val="5C7F92"/>
      </a:accent2>
      <a:accent3>
        <a:srgbClr val="FFFFFF"/>
      </a:accent3>
      <a:accent4>
        <a:srgbClr val="000000"/>
      </a:accent4>
      <a:accent5>
        <a:srgbClr val="AABDD4"/>
      </a:accent5>
      <a:accent6>
        <a:srgbClr val="537284"/>
      </a:accent6>
      <a:hlink>
        <a:srgbClr val="5082AB"/>
      </a:hlink>
      <a:folHlink>
        <a:srgbClr val="93B1CC"/>
      </a:folHlink>
    </a:clrScheme>
    <a:fontScheme name="2_Bullet Point">
      <a:majorFont>
        <a:latin typeface="Franklin Gothic Demi"/>
        <a:ea typeface=""/>
        <a:cs typeface="Arial"/>
      </a:majorFont>
      <a:minorFont>
        <a:latin typeface="Franklin Gothic Dem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Bullet Point 1">
        <a:dk1>
          <a:srgbClr val="000000"/>
        </a:dk1>
        <a:lt1>
          <a:srgbClr val="FFFFFF"/>
        </a:lt1>
        <a:dk2>
          <a:srgbClr val="FF0000"/>
        </a:dk2>
        <a:lt2>
          <a:srgbClr val="7E7E7E"/>
        </a:lt2>
        <a:accent1>
          <a:srgbClr val="0070B0"/>
        </a:accent1>
        <a:accent2>
          <a:srgbClr val="677390"/>
        </a:accent2>
        <a:accent3>
          <a:srgbClr val="FFFFFF"/>
        </a:accent3>
        <a:accent4>
          <a:srgbClr val="000000"/>
        </a:accent4>
        <a:accent5>
          <a:srgbClr val="AABBD4"/>
        </a:accent5>
        <a:accent6>
          <a:srgbClr val="5D6882"/>
        </a:accent6>
        <a:hlink>
          <a:srgbClr val="98AED2"/>
        </a:hlink>
        <a:folHlink>
          <a:srgbClr val="507993"/>
        </a:folHlink>
      </a:clrScheme>
      <a:clrMap bg1="lt1" tx1="dk1" bg2="lt2" tx2="dk2" accent1="accent1" accent2="accent2" accent3="accent3" accent4="accent4" accent5="accent5" accent6="accent6" hlink="hlink" folHlink="folHlink"/>
    </a:extraClrScheme>
    <a:extraClrScheme>
      <a:clrScheme name="2_Bullet Point 2">
        <a:dk1>
          <a:srgbClr val="000000"/>
        </a:dk1>
        <a:lt1>
          <a:srgbClr val="FFFFFF"/>
        </a:lt1>
        <a:dk2>
          <a:srgbClr val="D52B1E"/>
        </a:dk2>
        <a:lt2>
          <a:srgbClr val="6C6F70"/>
        </a:lt2>
        <a:accent1>
          <a:srgbClr val="0075B0"/>
        </a:accent1>
        <a:accent2>
          <a:srgbClr val="5C7F92"/>
        </a:accent2>
        <a:accent3>
          <a:srgbClr val="FFFFFF"/>
        </a:accent3>
        <a:accent4>
          <a:srgbClr val="000000"/>
        </a:accent4>
        <a:accent5>
          <a:srgbClr val="AABDD4"/>
        </a:accent5>
        <a:accent6>
          <a:srgbClr val="537284"/>
        </a:accent6>
        <a:hlink>
          <a:srgbClr val="5082AB"/>
        </a:hlink>
        <a:folHlink>
          <a:srgbClr val="93B1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20173</TotalTime>
  <Words>7841</Words>
  <Application>Microsoft Office PowerPoint</Application>
  <PresentationFormat>Presentación en pantalla (4:3)</PresentationFormat>
  <Paragraphs>2394</Paragraphs>
  <Slides>108</Slides>
  <Notes>7</Notes>
  <HiddenSlides>0</HiddenSlides>
  <MMClips>0</MMClips>
  <ScaleCrop>false</ScaleCrop>
  <HeadingPairs>
    <vt:vector size="6" baseType="variant">
      <vt:variant>
        <vt:lpstr>Fuentes usadas</vt:lpstr>
      </vt:variant>
      <vt:variant>
        <vt:i4>20</vt:i4>
      </vt:variant>
      <vt:variant>
        <vt:lpstr>Tema</vt:lpstr>
      </vt:variant>
      <vt:variant>
        <vt:i4>1</vt:i4>
      </vt:variant>
      <vt:variant>
        <vt:lpstr>Títulos de diapositiva</vt:lpstr>
      </vt:variant>
      <vt:variant>
        <vt:i4>108</vt:i4>
      </vt:variant>
    </vt:vector>
  </HeadingPairs>
  <TitlesOfParts>
    <vt:vector size="129" baseType="lpstr">
      <vt:lpstr>微软雅黑</vt:lpstr>
      <vt:lpstr>MS PGothic</vt:lpstr>
      <vt:lpstr>MS PGothic</vt:lpstr>
      <vt:lpstr>宋体</vt:lpstr>
      <vt:lpstr>Arial</vt:lpstr>
      <vt:lpstr>Arial Unicode MS</vt:lpstr>
      <vt:lpstr>Calibri</vt:lpstr>
      <vt:lpstr>Century Gothic</vt:lpstr>
      <vt:lpstr>Franklin Gothic Book</vt:lpstr>
      <vt:lpstr>Franklin Gothic Demi</vt:lpstr>
      <vt:lpstr>FrutigerNext LT Medium</vt:lpstr>
      <vt:lpstr>Gill Sans</vt:lpstr>
      <vt:lpstr>Gill Sans MT</vt:lpstr>
      <vt:lpstr>Nokia Pure Text Light</vt:lpstr>
      <vt:lpstr>华文细黑</vt:lpstr>
      <vt:lpstr>Times</vt:lpstr>
      <vt:lpstr>Times New Roman</vt:lpstr>
      <vt:lpstr>Verdana</vt:lpstr>
      <vt:lpstr>Wingdings</vt:lpstr>
      <vt:lpstr>ヒラギノ角ゴ ProN W3</vt:lpstr>
      <vt:lpstr>2_Bullet Point</vt:lpstr>
      <vt:lpstr>An introduction to Writing Transport SDN Applications (Hands-on)</vt:lpstr>
      <vt:lpstr>Short course Materials</vt:lpstr>
      <vt:lpstr>Outline</vt:lpstr>
      <vt:lpstr>Transport SDN - Motivation </vt:lpstr>
      <vt:lpstr>What we see in the market ?</vt:lpstr>
      <vt:lpstr>Why is SDN different from traditional SDN Architectures?</vt:lpstr>
      <vt:lpstr>Why do we need SDN in Transport?</vt:lpstr>
      <vt:lpstr>Keys to success</vt:lpstr>
      <vt:lpstr>2014 OIF-ONF Transport SDN Interop Demo</vt:lpstr>
      <vt:lpstr>2016 OIF-ONF Transport SDN Interop Demo  Telefónica Lab</vt:lpstr>
      <vt:lpstr>ONF Transport API (TAPI) Overview </vt:lpstr>
      <vt:lpstr>Transport API: Simple Problem Statement….</vt:lpstr>
      <vt:lpstr>Transport API Project Overview</vt:lpstr>
      <vt:lpstr>ONF Transport – API &amp; Interfaces:  Functional Architecture</vt:lpstr>
      <vt:lpstr>TAPI Concepts Overview</vt:lpstr>
      <vt:lpstr>TAPI Interface Overview</vt:lpstr>
      <vt:lpstr>T-API Shared Context</vt:lpstr>
      <vt:lpstr>Topology Service (Retrieval APIs only)</vt:lpstr>
      <vt:lpstr>Connectivity Service (Retrieval API)</vt:lpstr>
      <vt:lpstr>Connectivity Service (Request)</vt:lpstr>
      <vt:lpstr>Path Computation Service (Request)</vt:lpstr>
      <vt:lpstr>Virtual Network Service (Request)</vt:lpstr>
      <vt:lpstr>TAPI Resource : Topology Constructs</vt:lpstr>
      <vt:lpstr>TAPI Resource: End-Point/Termination Constructs</vt:lpstr>
      <vt:lpstr>TAPI Resource : Forwarding Constructs</vt:lpstr>
      <vt:lpstr>TAPI Concepts &amp; Example</vt:lpstr>
      <vt:lpstr>Simple Physical Network Example to illustrate T-API</vt:lpstr>
      <vt:lpstr>T-API Contexts for the Simple Network Example  (based on ONF Architecture v1.1)</vt:lpstr>
      <vt:lpstr>Example Shared Contexts</vt:lpstr>
      <vt:lpstr>Recursive Topology Decomposition within a Shared Context</vt:lpstr>
      <vt:lpstr>Client1 (Red) Shared Context (empty Topology example)</vt:lpstr>
      <vt:lpstr>Client-1 (Red) Shared Context (Single Node Topology example)</vt:lpstr>
      <vt:lpstr>Client 2 (Green) Shared Context  (Multi-Node Topology example)</vt:lpstr>
      <vt:lpstr>Admin (Blue) Shared Context   (example Multi-layer Topology)</vt:lpstr>
      <vt:lpstr>Client-1 (Green) Shared Context (Virtual Network Topology example)</vt:lpstr>
      <vt:lpstr>TAPI Multi-domain Concepts &amp; Example</vt:lpstr>
      <vt:lpstr>Multi-Domain Physical Network Example to illustrate T-API</vt:lpstr>
      <vt:lpstr>Reference Multi-domain Hierarchical Control Example</vt:lpstr>
      <vt:lpstr>Domain-1 TAPI Context Topology</vt:lpstr>
      <vt:lpstr>Domain-2 TAPI Context Topology</vt:lpstr>
      <vt:lpstr>Domain-3 TAPI Context Topology</vt:lpstr>
      <vt:lpstr>Domain-3 TAPI Context Hierarchical Topology (2-Level)</vt:lpstr>
      <vt:lpstr>MD Controller Local Resource Pool (Internal)</vt:lpstr>
      <vt:lpstr>Green TAPI Context Topology (single-layer, single Node topology example)</vt:lpstr>
      <vt:lpstr>Green TAPI Context Topology (single layer, edge-Node topology example)</vt:lpstr>
      <vt:lpstr>Red TAPI Context Topology (multi-layer example)</vt:lpstr>
      <vt:lpstr>Red TAPI Context Topology  (multi-layer example)</vt:lpstr>
      <vt:lpstr>Service Example 10G EPL</vt:lpstr>
      <vt:lpstr>10G EPL Service Setup Sequence</vt:lpstr>
      <vt:lpstr>10G EPL Service setup: Green Context</vt:lpstr>
      <vt:lpstr>10G EPL Service setup: MD Controller Internal view</vt:lpstr>
      <vt:lpstr>10G EPL Service setup: DC1/Context1 view</vt:lpstr>
      <vt:lpstr>10G EPL Service setup: DC2/Context2 view</vt:lpstr>
      <vt:lpstr>10G EPL Service setup: DC3/Context3 view</vt:lpstr>
      <vt:lpstr>TAPI SDK &amp; Tooling Overview </vt:lpstr>
      <vt:lpstr>Key Features of TAPI SDK</vt:lpstr>
      <vt:lpstr>TAPI – ONF and OSSDN Project Dependencies </vt:lpstr>
      <vt:lpstr>OpenSourceSDN.org</vt:lpstr>
      <vt:lpstr>TAPI SDK: Organization and Modularity</vt:lpstr>
      <vt:lpstr>TAPI Projects &amp; Models/Modules</vt:lpstr>
      <vt:lpstr>Papyrus UML</vt:lpstr>
      <vt:lpstr>Outline of Papyrus Perspective</vt:lpstr>
      <vt:lpstr>Constructing TAPI Modeling Environment</vt:lpstr>
      <vt:lpstr>TAPI Resource Dependencies</vt:lpstr>
      <vt:lpstr>GIT Workflow</vt:lpstr>
      <vt:lpstr>YANG</vt:lpstr>
      <vt:lpstr>Easy to read, easy to learn </vt:lpstr>
      <vt:lpstr>YANG module contents</vt:lpstr>
      <vt:lpstr>RESTCONF</vt:lpstr>
      <vt:lpstr>RESTCONF HTTP tree</vt:lpstr>
      <vt:lpstr>YANG Mapping to JSON</vt:lpstr>
      <vt:lpstr>YANG mapping to JSON vs XML</vt:lpstr>
      <vt:lpstr>Project EAGLE Uml2Yang</vt:lpstr>
      <vt:lpstr>UML to YANG Tool</vt:lpstr>
      <vt:lpstr>Validate/View YANG files</vt:lpstr>
      <vt:lpstr>T-API Swagger specifications</vt:lpstr>
      <vt:lpstr>YANG data models</vt:lpstr>
      <vt:lpstr>RESTconf</vt:lpstr>
      <vt:lpstr>T-API Swagger: Documentation</vt:lpstr>
      <vt:lpstr>T-API Swagger: From YANG to Swagger Specs</vt:lpstr>
      <vt:lpstr>T-API Swagger: Editing Swagger Specs</vt:lpstr>
      <vt:lpstr>T-API Swagger: Understanding Swagger specs</vt:lpstr>
      <vt:lpstr>T-API Swagger: Understanding Swagger specs</vt:lpstr>
      <vt:lpstr>Creating a T-API Reference Implementation</vt:lpstr>
      <vt:lpstr>TAPI Reference Implementation </vt:lpstr>
      <vt:lpstr>Run TAPI_RI</vt:lpstr>
      <vt:lpstr>T-API RI: Reference Network</vt:lpstr>
      <vt:lpstr>T-API RI: Status load</vt:lpstr>
      <vt:lpstr>T-API RI: Basic commands I</vt:lpstr>
      <vt:lpstr>T-API RI: Basic commands II</vt:lpstr>
      <vt:lpstr>T-API RI: Basic commands III</vt:lpstr>
      <vt:lpstr>T-API RI: Connectivity Service workflow</vt:lpstr>
      <vt:lpstr>T-API RI: Establish Connectivity Service</vt:lpstr>
      <vt:lpstr>T-API RI: Notifications</vt:lpstr>
      <vt:lpstr>T-API App</vt:lpstr>
      <vt:lpstr>TAPI_RI using ONOS and mininet example</vt:lpstr>
      <vt:lpstr>ONOS architecture</vt:lpstr>
      <vt:lpstr>ONOS NBI</vt:lpstr>
      <vt:lpstr>RUN mininet</vt:lpstr>
      <vt:lpstr>Run TAPI_RI</vt:lpstr>
      <vt:lpstr>Run TAPI client</vt:lpstr>
      <vt:lpstr>Integration of ONOS with TAPI_RI</vt:lpstr>
      <vt:lpstr>Conclusion</vt:lpstr>
      <vt:lpstr>TAPI Next Steps – 2.0</vt:lpstr>
      <vt:lpstr>Standards vs Open Source</vt:lpstr>
      <vt:lpstr>Transport SDN Benefits and Challenges</vt:lpstr>
      <vt:lpstr>References</vt:lpstr>
      <vt:lpstr>Thank you! Questions?</vt:lpstr>
    </vt:vector>
  </TitlesOfParts>
  <Company>IT Telecom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STRONGEST Presentation</dc:title>
  <dc:creator>Administrator</dc:creator>
  <cp:lastModifiedBy>Ricard Vilalta (CTTC)</cp:lastModifiedBy>
  <cp:revision>638</cp:revision>
  <cp:lastPrinted>2017-02-01T07:02:11Z</cp:lastPrinted>
  <dcterms:created xsi:type="dcterms:W3CDTF">2009-08-28T10:02:54Z</dcterms:created>
  <dcterms:modified xsi:type="dcterms:W3CDTF">2017-05-09T08:54:29Z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